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3"/>
  </p:notesMasterIdLst>
  <p:sldIdLst>
    <p:sldId id="256" r:id="rId2"/>
    <p:sldId id="257" r:id="rId3"/>
    <p:sldId id="308" r:id="rId4"/>
    <p:sldId id="312" r:id="rId5"/>
    <p:sldId id="313" r:id="rId6"/>
    <p:sldId id="314" r:id="rId7"/>
    <p:sldId id="315" r:id="rId8"/>
    <p:sldId id="316" r:id="rId9"/>
    <p:sldId id="317" r:id="rId10"/>
    <p:sldId id="318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napVertSplitter="1" vertBarState="minimized" horzBarState="maximized">
    <p:restoredLeft sz="16985" autoAdjust="0"/>
    <p:restoredTop sz="94671" autoAdjust="0"/>
  </p:normalViewPr>
  <p:slideViewPr>
    <p:cSldViewPr>
      <p:cViewPr>
        <p:scale>
          <a:sx n="76" d="100"/>
          <a:sy n="76" d="100"/>
        </p:scale>
        <p:origin x="-1338" y="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84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F935102-90C5-475E-93E9-91D352505F84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237446-BF77-448F-A0B7-225F4D041C6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283184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0237446-BF77-448F-A0B7-225F4D041C63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022535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8416E81-7677-421D-B0C1-B00E65A84AD0}" type="datetimeFigureOut">
              <a:rPr lang="cs-CZ" smtClean="0"/>
              <a:t>25.9.2014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B54CAC9-799C-426B-A024-AD412423978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10" Type="http://schemas.openxmlformats.org/officeDocument/2006/relationships/image" Target="../media/image17.png"/><Relationship Id="rId4" Type="http://schemas.openxmlformats.org/officeDocument/2006/relationships/image" Target="../media/image11.png"/><Relationship Id="rId9" Type="http://schemas.openxmlformats.org/officeDocument/2006/relationships/image" Target="../media/image1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3.png"/><Relationship Id="rId3" Type="http://schemas.openxmlformats.org/officeDocument/2006/relationships/image" Target="../media/image18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1.png"/><Relationship Id="rId11" Type="http://schemas.openxmlformats.org/officeDocument/2006/relationships/image" Target="../media/image26.png"/><Relationship Id="rId5" Type="http://schemas.openxmlformats.org/officeDocument/2006/relationships/image" Target="../media/image20.png"/><Relationship Id="rId10" Type="http://schemas.openxmlformats.org/officeDocument/2006/relationships/image" Target="../media/image25.png"/><Relationship Id="rId4" Type="http://schemas.openxmlformats.org/officeDocument/2006/relationships/image" Target="../media/image19.png"/><Relationship Id="rId9" Type="http://schemas.openxmlformats.org/officeDocument/2006/relationships/image" Target="../media/image24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38.png"/><Relationship Id="rId7" Type="http://schemas.openxmlformats.org/officeDocument/2006/relationships/image" Target="../media/image4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9.png"/><Relationship Id="rId4" Type="http://schemas.openxmlformats.org/officeDocument/2006/relationships/image" Target="../media/image48.pn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61882" y="3509784"/>
            <a:ext cx="439043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algn="ctr"/>
            <a:endParaRPr lang="cs-CZ" sz="2800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/>
            <a:r>
              <a:rPr lang="cs-CZ" sz="2800" b="1" dirty="0" smtClean="0">
                <a:solidFill>
                  <a:schemeClr val="accent2">
                    <a:lumMod val="75000"/>
                  </a:schemeClr>
                </a:solidFill>
                <a:latin typeface="Times New Roman" pitchFamily="18" charset="0"/>
                <a:cs typeface="Times New Roman" pitchFamily="18" charset="0"/>
              </a:rPr>
              <a:t>Hodnota výrazu</a:t>
            </a:r>
            <a:endParaRPr lang="cs-CZ" sz="2400" b="1" dirty="0">
              <a:solidFill>
                <a:schemeClr val="accent2">
                  <a:lumMod val="75000"/>
                </a:schemeClr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764704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7700563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275580" y="404664"/>
            <a:ext cx="8640960" cy="468052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71097" y="404664"/>
            <a:ext cx="8352928" cy="35317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projektu:  Nové ICT rozvíjí matematické a odborné kompetence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projektu:  CZ.1.07/1.5.00/34.0228</a:t>
            </a:r>
          </a:p>
          <a:p>
            <a:pPr>
              <a:lnSpc>
                <a:spcPct val="150000"/>
              </a:lnSpc>
            </a:pPr>
            <a:endParaRPr lang="cs-CZ" sz="5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Název školy:  Střední odborná škola Litovel, Komenského 677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Číslo materiálu:  III-2-03-02_Vyrazy_a_jejich_upravy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Autor:  Mgr. Jitka Vyhlídalová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Tematický okruh:  Matematika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 II.</a:t>
            </a:r>
          </a:p>
          <a:p>
            <a:pPr>
              <a:lnSpc>
                <a:spcPct val="150000"/>
              </a:lnSpc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Datum tvorby:  07.2013 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371097" y="4149080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18" name="Přímá spojnice 17"/>
          <p:cNvCxnSpPr/>
          <p:nvPr/>
        </p:nvCxnSpPr>
        <p:spPr>
          <a:xfrm>
            <a:off x="268288" y="4034459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" name="Picture 2" descr="G:\DUMY\LOGO SOS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695" y="1354057"/>
            <a:ext cx="2315553" cy="1946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20" name="Přímá spojnice 19"/>
          <p:cNvCxnSpPr/>
          <p:nvPr/>
        </p:nvCxnSpPr>
        <p:spPr>
          <a:xfrm>
            <a:off x="268288" y="134076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2514" y="5301208"/>
            <a:ext cx="5688632" cy="130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7587305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2402" y="875390"/>
            <a:ext cx="2736371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Hodnota výrazu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57853" y="2459566"/>
            <a:ext cx="8150071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ALGEBRAICKÝ VÝRAZ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matematický zápis obsahující čísla a písmena označující proměnné, čísla a písmena  jsou spojeny znaky početních operací, případně závorkami.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85121" y="1645738"/>
            <a:ext cx="369884" cy="523220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sz="28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869306" y="1677350"/>
            <a:ext cx="7738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Zopakujte si, co je algebraický výraz?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5121" y="3827718"/>
            <a:ext cx="30472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Číselná hodnota výrazu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85121" y="4464040"/>
            <a:ext cx="8122803" cy="92333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Podle toho, jaká čísla do daného algebraického výrazu dosadíme za proměnné, dostaneme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číselnou hodnotu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tohoto výrazu. Za proměnné můžeme dosazovat pouze taková čísla, po jejichž dosazení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má výraz smysl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1429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3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32402" y="875390"/>
            <a:ext cx="2736371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Hodnota výrazu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85120" y="1700808"/>
            <a:ext cx="702503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03648" y="1608474"/>
            <a:ext cx="69847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Určete podmínky, za kterých mají dané výrazy smysl a vypočtěte jejich číselné hodnoty:</a:t>
            </a:r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 flipH="1">
            <a:off x="395536" y="3582309"/>
            <a:ext cx="777686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ovéPole 16"/>
              <p:cNvSpPr txBox="1"/>
              <p:nvPr/>
            </p:nvSpPr>
            <p:spPr>
              <a:xfrm>
                <a:off x="395536" y="2492896"/>
                <a:ext cx="3456384" cy="46147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</m:t>
                        </m:r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𝑧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𝑝𝑟𝑜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=1, 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=0, </m:t>
                    </m:r>
                    <m:r>
                      <a:rPr lang="cs-CZ" b="0" i="1" smtClean="0">
                        <a:latin typeface="Cambria Math"/>
                      </a:rPr>
                      <m:t>𝑧</m:t>
                    </m:r>
                    <m:r>
                      <a:rPr lang="cs-CZ" b="0" i="1" smtClean="0">
                        <a:latin typeface="Cambria Math"/>
                      </a:rPr>
                      <m:t>=−1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7" name="TextovéPole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2492896"/>
                <a:ext cx="3456384" cy="461473"/>
              </a:xfrm>
              <a:prstGeom prst="rect">
                <a:avLst/>
              </a:prstGeom>
              <a:blipFill rotWithShape="1">
                <a:blip r:embed="rId3"/>
                <a:stretch>
                  <a:fillRect l="-1587" b="-78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395536" y="3212976"/>
                <a:ext cx="3136866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b)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1" smtClean="0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b="0" i="1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1" smtClean="0">
                        <a:latin typeface="Cambria Math"/>
                      </a:rPr>
                      <m:t>+2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−3 </m:t>
                    </m:r>
                    <m:r>
                      <a:rPr lang="cs-CZ" b="0" i="1" smtClean="0">
                        <a:latin typeface="Cambria Math"/>
                      </a:rPr>
                      <m:t>𝑝𝑟𝑜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𝑎</m:t>
                    </m:r>
                    <m:r>
                      <a:rPr lang="cs-CZ" b="0" i="1" smtClean="0">
                        <a:latin typeface="Cambria Math"/>
                      </a:rPr>
                      <m:t>=−3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212976"/>
                <a:ext cx="3136866" cy="369332"/>
              </a:xfrm>
              <a:prstGeom prst="rect">
                <a:avLst/>
              </a:prstGeom>
              <a:blipFill rotWithShape="1">
                <a:blip r:embed="rId4"/>
                <a:stretch>
                  <a:fillRect l="-175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4175956" y="2470326"/>
                <a:ext cx="4680520" cy="4840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−3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  <m:r>
                          <a:rPr lang="cs-CZ" b="0" i="1" smtClean="0">
                            <a:latin typeface="Cambria Math"/>
                          </a:rPr>
                          <m:t>+3</m:t>
                        </m:r>
                      </m:den>
                    </m:f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𝑝𝑟𝑜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=0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5956" y="2470326"/>
                <a:ext cx="4680520" cy="484043"/>
              </a:xfrm>
              <a:prstGeom prst="rect">
                <a:avLst/>
              </a:prstGeom>
              <a:blipFill rotWithShape="1">
                <a:blip r:embed="rId5"/>
                <a:stretch>
                  <a:fillRect l="-1042" b="-75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4175956" y="3187788"/>
                <a:ext cx="5967877" cy="3869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d)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𝑥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+</m:t>
                    </m:r>
                    <m:rad>
                      <m:radPr>
                        <m:degHide m:val="on"/>
                        <m:ctrlPr>
                          <a:rPr lang="cs-CZ" b="0" i="1" smtClean="0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b="0" i="1" smtClean="0">
                            <a:latin typeface="Cambria Math"/>
                          </a:rPr>
                          <m:t>𝑦</m:t>
                        </m:r>
                      </m:e>
                    </m:rad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𝑝𝑟𝑜</m:t>
                    </m:r>
                    <m:r>
                      <a:rPr lang="cs-CZ" b="0" i="1" smtClean="0">
                        <a:latin typeface="Cambria Math"/>
                      </a:rPr>
                      <m:t> 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=1, 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=4</m:t>
                    </m:r>
                  </m:oMath>
                </a14:m>
                <a:endParaRPr lang="cs-CZ" dirty="0"/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5956" y="3187788"/>
                <a:ext cx="5967877" cy="386965"/>
              </a:xfrm>
              <a:prstGeom prst="rect">
                <a:avLst/>
              </a:prstGeom>
              <a:blipFill rotWithShape="1">
                <a:blip r:embed="rId6"/>
                <a:stretch>
                  <a:fillRect l="-817" t="-4762" b="-2381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3" name="TextovéPole 22"/>
          <p:cNvSpPr txBox="1"/>
          <p:nvPr/>
        </p:nvSpPr>
        <p:spPr>
          <a:xfrm>
            <a:off x="485120" y="3717032"/>
            <a:ext cx="1062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395536" y="4149080"/>
                <a:ext cx="5688632" cy="73847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/>
                  <a:t>a)  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</a:rPr>
                          <m:t>−</m:t>
                        </m:r>
                        <m:r>
                          <a:rPr lang="cs-CZ" i="1">
                            <a:latin typeface="Cambria Math"/>
                          </a:rPr>
                          <m:t>𝑦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𝑧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𝑝𝑟𝑜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=1, </m:t>
                    </m:r>
                    <m:r>
                      <a:rPr lang="cs-CZ" i="1">
                        <a:latin typeface="Cambria Math"/>
                      </a:rPr>
                      <m:t>𝑦</m:t>
                    </m:r>
                    <m:r>
                      <a:rPr lang="cs-CZ" i="1">
                        <a:latin typeface="Cambria Math"/>
                      </a:rPr>
                      <m:t>=0, </m:t>
                    </m:r>
                    <m:r>
                      <a:rPr lang="cs-CZ" i="1">
                        <a:latin typeface="Cambria Math"/>
                      </a:rPr>
                      <m:t>𝑧</m:t>
                    </m:r>
                    <m:r>
                      <a:rPr lang="cs-CZ" i="1">
                        <a:latin typeface="Cambria Math"/>
                      </a:rPr>
                      <m:t>=−1</m:t>
                    </m:r>
                  </m:oMath>
                </a14:m>
                <a:endParaRPr lang="cs-CZ" b="1" i="1" dirty="0" smtClean="0">
                  <a:latin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𝒛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≠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𝟎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 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jmenovatel</m:t>
                          </m:r>
                          <m:r>
                            <a:rPr lang="cs-CZ" b="0" i="0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zlomku</m:t>
                          </m:r>
                          <m:r>
                            <a:rPr lang="cs-CZ" b="0" i="0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se</m:t>
                          </m:r>
                          <m:r>
                            <a:rPr lang="cs-CZ" b="0" i="0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nesm</m:t>
                          </m:r>
                          <m:r>
                            <a:rPr lang="cs-CZ" b="0" i="0" smtClean="0">
                              <a:latin typeface="Cambria Math"/>
                              <a:ea typeface="Cambria Math"/>
                            </a:rPr>
                            <m:t>í 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rovnat</m:t>
                          </m:r>
                          <m:r>
                            <a:rPr lang="cs-CZ" b="0" i="0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m:rPr>
                              <m:sty m:val="p"/>
                            </m:rPr>
                            <a:rPr lang="cs-CZ" b="0" i="0" smtClean="0">
                              <a:latin typeface="Cambria Math"/>
                              <a:ea typeface="Cambria Math"/>
                            </a:rPr>
                            <m:t>nule</m:t>
                          </m:r>
                          <m:r>
                            <a:rPr lang="cs-CZ" b="0" i="0" smtClean="0">
                              <a:latin typeface="Cambria Math"/>
                              <a:ea typeface="Cambria Math"/>
                            </a:rPr>
                            <m:t>!</m:t>
                          </m:r>
                        </m:e>
                      </m:d>
                    </m:oMath>
                  </m:oMathPara>
                </a14:m>
                <a:endParaRPr lang="cs-CZ" dirty="0"/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4149080"/>
                <a:ext cx="5688632" cy="738472"/>
              </a:xfrm>
              <a:prstGeom prst="rect">
                <a:avLst/>
              </a:prstGeom>
              <a:blipFill rotWithShape="1">
                <a:blip r:embed="rId7"/>
                <a:stretch>
                  <a:fillRect l="-965" b="-578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5" name="TextovéPole 24"/>
          <p:cNvSpPr txBox="1"/>
          <p:nvPr/>
        </p:nvSpPr>
        <p:spPr>
          <a:xfrm>
            <a:off x="727247" y="5095721"/>
            <a:ext cx="79208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 proměnné dosadíme příslušné číselné hodnoty a číselný výraz vypočítáme:</a:t>
            </a:r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15321" y="5465053"/>
                <a:ext cx="1980029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1−0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/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5321" y="5465053"/>
                <a:ext cx="1980029" cy="61093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655294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4" grpId="0"/>
      <p:bldP spid="25" grpId="0"/>
      <p:bldP spid="2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57396" y="875390"/>
            <a:ext cx="2736371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Hodnota výrazu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Obdélník 5"/>
              <p:cNvSpPr/>
              <p:nvPr/>
            </p:nvSpPr>
            <p:spPr>
              <a:xfrm>
                <a:off x="899592" y="1628800"/>
                <a:ext cx="284353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b)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i="1">
                            <a:latin typeface="Cambria Math"/>
                          </a:rPr>
                        </m:ctrlPr>
                      </m:sSupPr>
                      <m:e>
                        <m:r>
                          <a:rPr lang="cs-CZ" i="1">
                            <a:latin typeface="Cambria Math"/>
                          </a:rPr>
                          <m:t>𝑎</m:t>
                        </m:r>
                      </m:e>
                      <m:sup>
                        <m:r>
                          <a:rPr lang="cs-CZ" i="1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i="1">
                        <a:latin typeface="Cambria Math"/>
                      </a:rPr>
                      <m:t>+2</m:t>
                    </m:r>
                    <m:r>
                      <a:rPr lang="cs-CZ" i="1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</a:rPr>
                      <m:t>−3 </m:t>
                    </m:r>
                    <m:r>
                      <a:rPr lang="cs-CZ" i="1">
                        <a:latin typeface="Cambria Math"/>
                      </a:rPr>
                      <m:t>𝑝𝑟𝑜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𝑎</m:t>
                    </m:r>
                    <m:r>
                      <a:rPr lang="cs-CZ" i="1">
                        <a:latin typeface="Cambria Math"/>
                      </a:rPr>
                      <m:t>=−3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Obdélník 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99592" y="1628800"/>
                <a:ext cx="2843535" cy="369332"/>
              </a:xfrm>
              <a:prstGeom prst="rect">
                <a:avLst/>
              </a:prstGeom>
              <a:blipFill rotWithShape="1">
                <a:blip r:embed="rId3"/>
                <a:stretch>
                  <a:fillRect l="-1931" t="-8197" b="-2459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1115616" y="2023319"/>
            <a:ext cx="62646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Výraz má smysl pro každé reálné číslo.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1012083" y="2558510"/>
                <a:ext cx="464422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0" i="1" smtClean="0">
                                  <a:latin typeface="Cambria Math"/>
                                </a:rPr>
                                <m:t>−3</m:t>
                              </m:r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+2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−3=9−6−3=9−9=</m:t>
                      </m:r>
                      <m:r>
                        <a:rPr lang="cs-CZ" b="1" i="1" smtClean="0">
                          <a:latin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12083" y="2558510"/>
                <a:ext cx="4644220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" name="Obdélník 10"/>
              <p:cNvSpPr/>
              <p:nvPr/>
            </p:nvSpPr>
            <p:spPr>
              <a:xfrm>
                <a:off x="931317" y="3585606"/>
                <a:ext cx="1823448" cy="485518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c)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cs-CZ" i="1">
                            <a:latin typeface="Cambria Math"/>
                          </a:rPr>
                        </m:ctrlPr>
                      </m:fPr>
                      <m:num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</a:rPr>
                          <m:t>−3</m:t>
                        </m:r>
                      </m:num>
                      <m:den>
                        <m:r>
                          <a:rPr lang="cs-CZ" i="1">
                            <a:latin typeface="Cambria Math"/>
                          </a:rPr>
                          <m:t>𝑥</m:t>
                        </m:r>
                        <m:r>
                          <a:rPr lang="cs-CZ" i="1">
                            <a:latin typeface="Cambria Math"/>
                          </a:rPr>
                          <m:t>+3</m:t>
                        </m:r>
                      </m:den>
                    </m:f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𝑝𝑟𝑜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=0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Obdélník 1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1317" y="3585606"/>
                <a:ext cx="1823448" cy="485518"/>
              </a:xfrm>
              <a:prstGeom prst="rect">
                <a:avLst/>
              </a:prstGeom>
              <a:blipFill rotWithShape="1">
                <a:blip r:embed="rId5"/>
                <a:stretch>
                  <a:fillRect l="-3010" b="-62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1179264" y="4211555"/>
                <a:ext cx="98777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≠−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𝟑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79264" y="4211555"/>
                <a:ext cx="987770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1147341" y="4581128"/>
                <a:ext cx="1980029" cy="61734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0+3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−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47341" y="4581128"/>
                <a:ext cx="1980029" cy="61734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Obdélník 13"/>
              <p:cNvSpPr/>
              <p:nvPr/>
            </p:nvSpPr>
            <p:spPr>
              <a:xfrm>
                <a:off x="3995936" y="3622483"/>
                <a:ext cx="2980239" cy="38696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r>
                  <a:rPr lang="cs-CZ" dirty="0">
                    <a:latin typeface="Times New Roman" pitchFamily="18" charset="0"/>
                    <a:cs typeface="Times New Roman" pitchFamily="18" charset="0"/>
                  </a:rPr>
                  <a:t>d) </a:t>
                </a:r>
                <a14:m>
                  <m:oMath xmlns:m="http://schemas.openxmlformats.org/officeDocument/2006/math"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</a:rPr>
                          <m:t>𝑥</m:t>
                        </m:r>
                      </m:e>
                    </m:rad>
                    <m:r>
                      <a:rPr lang="cs-CZ" i="1">
                        <a:latin typeface="Cambria Math"/>
                      </a:rPr>
                      <m:t>+</m:t>
                    </m:r>
                    <m:rad>
                      <m:radPr>
                        <m:degHide m:val="on"/>
                        <m:ctrlPr>
                          <a:rPr lang="cs-CZ" i="1">
                            <a:latin typeface="Cambria Math"/>
                          </a:rPr>
                        </m:ctrlPr>
                      </m:radPr>
                      <m:deg/>
                      <m:e>
                        <m:r>
                          <a:rPr lang="cs-CZ" i="1">
                            <a:latin typeface="Cambria Math"/>
                          </a:rPr>
                          <m:t>𝑦</m:t>
                        </m:r>
                      </m:e>
                    </m:rad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𝑝𝑟𝑜</m:t>
                    </m:r>
                    <m:r>
                      <a:rPr lang="cs-CZ" i="1">
                        <a:latin typeface="Cambria Math"/>
                      </a:rPr>
                      <m:t> </m:t>
                    </m:r>
                    <m:r>
                      <a:rPr lang="cs-CZ" i="1">
                        <a:latin typeface="Cambria Math"/>
                      </a:rPr>
                      <m:t>𝑥</m:t>
                    </m:r>
                    <m:r>
                      <a:rPr lang="cs-CZ" i="1">
                        <a:latin typeface="Cambria Math"/>
                      </a:rPr>
                      <m:t>=1, </m:t>
                    </m:r>
                    <m:r>
                      <a:rPr lang="cs-CZ" i="1">
                        <a:latin typeface="Cambria Math"/>
                      </a:rPr>
                      <m:t>𝑦</m:t>
                    </m:r>
                    <m:r>
                      <a:rPr lang="cs-CZ" i="1">
                        <a:latin typeface="Cambria Math"/>
                      </a:rPr>
                      <m:t>=4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Obdélník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936" y="3622483"/>
                <a:ext cx="2980239" cy="386965"/>
              </a:xfrm>
              <a:prstGeom prst="rect">
                <a:avLst/>
              </a:prstGeom>
              <a:blipFill rotWithShape="1">
                <a:blip r:embed="rId8"/>
                <a:stretch>
                  <a:fillRect l="-1844" t="-6250" b="-2031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4238520" y="4211555"/>
                <a:ext cx="1035861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𝒙</m:t>
                      </m:r>
                      <m:r>
                        <a:rPr lang="cs-CZ" b="1" i="1" smtClean="0">
                          <a:latin typeface="Cambria Math"/>
                        </a:rPr>
                        <m:t>,</m:t>
                      </m:r>
                      <m:r>
                        <a:rPr lang="cs-CZ" b="1" i="1" smtClean="0">
                          <a:latin typeface="Cambria Math"/>
                        </a:rPr>
                        <m:t>𝒚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≥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𝟎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38520" y="4211555"/>
                <a:ext cx="1035861" cy="369332"/>
              </a:xfrm>
              <a:prstGeom prst="rect">
                <a:avLst/>
              </a:prstGeom>
              <a:blipFill rotWithShape="1">
                <a:blip r:embed="rId9"/>
                <a:stretch>
                  <a:fillRect b="-833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6" name="TextovéPole 15"/>
          <p:cNvSpPr txBox="1"/>
          <p:nvPr/>
        </p:nvSpPr>
        <p:spPr>
          <a:xfrm>
            <a:off x="5263915" y="4211554"/>
            <a:ext cx="347843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(Druhá odmocnina je definována pouze z nezáporného čísla)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4379823" y="5013810"/>
                <a:ext cx="2340897" cy="40197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ad>
                        <m:radPr>
                          <m:degHide m:val="on"/>
                          <m:ctrlPr>
                            <a:rPr lang="cs-CZ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ad>
                        <m:radPr>
                          <m:degHide m:val="on"/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radPr>
                        <m:deg/>
                        <m:e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e>
                      </m:rad>
                      <m:r>
                        <a:rPr lang="cs-CZ" b="0" i="1" smtClean="0">
                          <a:latin typeface="Cambria Math"/>
                        </a:rPr>
                        <m:t>=1+2=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9823" y="5013810"/>
                <a:ext cx="2340897" cy="401970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8663452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0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57396" y="875390"/>
            <a:ext cx="2736371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Hodnota výrazu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5120" y="1700808"/>
            <a:ext cx="702503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259632" y="1608474"/>
            <a:ext cx="69127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Určete hodnotu číselných výrazů, zopakujte si význam závorek a pořadí početních operací: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323528" y="2254805"/>
                <a:ext cx="2669064" cy="642484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𝑎</m:t>
                      </m:r>
                      <m:r>
                        <a:rPr lang="cs-CZ" b="0" i="1" smtClean="0">
                          <a:latin typeface="Cambria Math"/>
                        </a:rPr>
                        <m:t>) 2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: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</a:rPr>
                                <m:t>7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</a:rPr>
                                <m:t>5</m:t>
                              </m:r>
                            </m:den>
                          </m:f>
                          <m:r>
                            <a:rPr lang="cs-CZ" b="0" i="1" smtClean="0">
                              <a:latin typeface="Cambria Math"/>
                            </a:rPr>
                            <m:t>−1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2254805"/>
                <a:ext cx="2669064" cy="642484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388811" y="3178014"/>
                <a:ext cx="3595280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𝑏</m:t>
                      </m:r>
                      <m:r>
                        <a:rPr lang="cs-CZ" b="0" i="1" smtClean="0">
                          <a:latin typeface="Cambria Math"/>
                        </a:rPr>
                        <m:t>) 3∙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−8−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15+3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+5∙6 :2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8811" y="3178014"/>
                <a:ext cx="3595280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408835" y="3870176"/>
                <a:ext cx="378834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𝑐</m:t>
                      </m:r>
                      <m:r>
                        <a:rPr lang="cs-CZ" b="0" i="1" smtClean="0">
                          <a:latin typeface="Cambria Math"/>
                        </a:rPr>
                        <m:t>) 12−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0" i="1" smtClean="0">
                              <a:latin typeface="Cambria Math"/>
                            </a:rPr>
                            <m:t>8</m:t>
                          </m:r>
                        </m:e>
                        <m:sup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b="0" i="1" smtClean="0">
                          <a:latin typeface="Cambria Math"/>
                        </a:rPr>
                        <m:t> :4+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−2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−5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+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+7</m:t>
                          </m:r>
                        </m:e>
                      </m:d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835" y="3870176"/>
                <a:ext cx="3788345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422175" y="4618451"/>
                <a:ext cx="2797625" cy="769378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𝑑</m:t>
                      </m:r>
                      <m:r>
                        <a:rPr lang="cs-CZ" b="0" i="1" smtClean="0">
                          <a:latin typeface="Cambria Math"/>
                        </a:rPr>
                        <m:t>) 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5−</m:t>
                          </m:r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sSup>
                        <m:sSup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1</m:t>
                                  </m:r>
                                </m:num>
                                <m:den>
                                  <m:r>
                                    <a:rPr lang="cs-CZ" b="0" i="1" smtClean="0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2175" y="4618451"/>
                <a:ext cx="2797625" cy="76937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843808" y="2253140"/>
                <a:ext cx="5583580" cy="63664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 :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+1−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15+6−2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19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843808" y="2253140"/>
                <a:ext cx="5583580" cy="636649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3831896" y="3177270"/>
                <a:ext cx="4673074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=3</m:t>
                      </m:r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∙16−8−18+15=48−26+15</m:t>
                      </m:r>
                      <m:r>
                        <a:rPr lang="cs-CZ" b="0" i="0" smtClean="0">
                          <a:latin typeface="Cambria Math"/>
                          <a:ea typeface="Cambria Math"/>
                        </a:rPr>
                        <m:t>=37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31896" y="3177270"/>
                <a:ext cx="4673074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4036442" y="3888596"/>
                <a:ext cx="471154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=12−64 :4+10+7=12−16+17=</m:t>
                      </m:r>
                      <m:r>
                        <a:rPr lang="cs-CZ" b="0" i="0" smtClean="0">
                          <a:latin typeface="Cambria Math"/>
                        </a:rPr>
                        <m:t>13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36442" y="3888596"/>
                <a:ext cx="4711546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3194450" y="4645798"/>
                <a:ext cx="4392869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f>
                            <m:fPr>
                              <m:ctrlP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15−4</m:t>
                              </m:r>
                            </m:num>
                            <m:den>
                              <m:r>
                                <a:rPr lang="cs-CZ" b="0" i="1" smtClean="0">
                                  <a:latin typeface="Cambria Math"/>
                                  <a:ea typeface="Cambria Math"/>
                                </a:rPr>
                                <m:t>3</m:t>
                              </m:r>
                            </m:den>
                          </m:f>
                        </m:e>
                      </m:d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3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  <a:ea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  <a:ea typeface="Cambria Math"/>
                        </a:rPr>
                        <m:t>=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94450" y="4645798"/>
                <a:ext cx="4392869" cy="71468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61159" y="5517232"/>
                <a:ext cx="4365298" cy="63658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9−22−3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−16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12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1159" y="5517232"/>
                <a:ext cx="4365298" cy="636585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182657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21" grpId="0"/>
      <p:bldP spid="22" grpId="0"/>
      <p:bldP spid="23" grpId="0"/>
      <p:bldP spid="2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57396" y="875390"/>
            <a:ext cx="2736371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Hodnota výrazu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85120" y="1700808"/>
            <a:ext cx="702503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9" name="TextovéPole 8"/>
              <p:cNvSpPr txBox="1"/>
              <p:nvPr/>
            </p:nvSpPr>
            <p:spPr>
              <a:xfrm>
                <a:off x="1403648" y="1700808"/>
                <a:ext cx="6984776" cy="103919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Určete opačný výraz k výrazu  </a:t>
                </a:r>
                <a14:m>
                  <m:oMath xmlns:m="http://schemas.openxmlformats.org/officeDocument/2006/math">
                    <m:r>
                      <a:rPr lang="cs-CZ" b="0" i="0" smtClean="0">
                        <a:latin typeface="Cambria Math"/>
                      </a:rPr>
                      <m:t>25−</m:t>
                    </m:r>
                    <m:sSup>
                      <m:sSupPr>
                        <m:ctrlPr>
                          <a:rPr lang="cs-CZ" b="0" i="1" smtClean="0">
                            <a:latin typeface="Cambria Math"/>
                          </a:rPr>
                        </m:ctrlPr>
                      </m:sSupPr>
                      <m:e>
                        <m:r>
                          <a:rPr lang="cs-CZ" b="0" i="0" smtClean="0">
                            <a:latin typeface="Cambria Math"/>
                          </a:rPr>
                          <m:t>7</m:t>
                        </m:r>
                      </m:e>
                      <m:sup>
                        <m:r>
                          <a:rPr lang="cs-CZ" b="0" i="0" smtClean="0">
                            <a:latin typeface="Cambria Math"/>
                          </a:rPr>
                          <m:t>2</m:t>
                        </m:r>
                      </m:sup>
                    </m:sSup>
                    <m:r>
                      <a:rPr lang="cs-CZ" b="0" i="0" smtClean="0">
                        <a:latin typeface="Cambria Math"/>
                      </a:rPr>
                      <m:t>+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4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3</m:t>
                        </m:r>
                      </m:den>
                    </m:f>
                    <m:r>
                      <a:rPr lang="cs-CZ" b="0" i="0" smtClean="0">
                        <a:latin typeface="Cambria Math"/>
                      </a:rPr>
                      <m:t> :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0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0" smtClean="0">
                            <a:latin typeface="Cambria Math"/>
                          </a:rPr>
                          <m:t>6</m:t>
                        </m:r>
                      </m:den>
                    </m:f>
                  </m:oMath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a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p</m:t>
                      </m:r>
                      <m:r>
                        <a:rPr lang="cs-CZ" b="0" i="0" smtClean="0">
                          <a:latin typeface="Cambria Math"/>
                        </a:rPr>
                        <m:t>ř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esv</m:t>
                      </m:r>
                      <m:r>
                        <a:rPr lang="cs-CZ" b="0" i="0" smtClean="0">
                          <a:latin typeface="Cambria Math"/>
                        </a:rPr>
                        <m:t>ěč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te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se</m:t>
                      </m:r>
                      <m:r>
                        <a:rPr lang="cs-CZ" b="0" i="0" smtClean="0">
                          <a:latin typeface="Cambria Math"/>
                        </a:rPr>
                        <m:t>, ž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e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hodnota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opa</m:t>
                      </m:r>
                      <m:r>
                        <a:rPr lang="cs-CZ" b="0" i="0" smtClean="0">
                          <a:latin typeface="Cambria Math"/>
                        </a:rPr>
                        <m:t>č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n</m:t>
                      </m:r>
                      <m:r>
                        <a:rPr lang="cs-CZ" b="0" i="0" smtClean="0">
                          <a:latin typeface="Cambria Math"/>
                        </a:rPr>
                        <m:t>é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ho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v</m:t>
                      </m:r>
                      <m:r>
                        <a:rPr lang="cs-CZ" b="0" i="0" smtClean="0">
                          <a:latin typeface="Cambria Math"/>
                        </a:rPr>
                        <m:t>ý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razu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je</m:t>
                      </m:r>
                      <m:r>
                        <a:rPr lang="cs-CZ" b="0" i="0" smtClean="0">
                          <a:latin typeface="Cambria Math"/>
                        </a:rPr>
                        <m:t> čí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slo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opa</m:t>
                      </m:r>
                      <m:r>
                        <a:rPr lang="cs-CZ" b="0" i="0" smtClean="0">
                          <a:latin typeface="Cambria Math"/>
                        </a:rPr>
                        <m:t>č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n</m:t>
                      </m:r>
                      <m:r>
                        <a:rPr lang="cs-CZ" b="0" i="0" smtClean="0">
                          <a:latin typeface="Cambria Math"/>
                        </a:rPr>
                        <m:t>é </m:t>
                      </m:r>
                    </m:oMath>
                  </m:oMathPara>
                </a14:m>
                <a:endParaRPr lang="cs-CZ" b="0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k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hodnot</m:t>
                      </m:r>
                      <m:r>
                        <a:rPr lang="cs-CZ" b="0" i="0" smtClean="0">
                          <a:latin typeface="Cambria Math"/>
                        </a:rPr>
                        <m:t>ě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v</m:t>
                      </m:r>
                      <m:r>
                        <a:rPr lang="cs-CZ" b="0" i="0" smtClean="0">
                          <a:latin typeface="Cambria Math"/>
                        </a:rPr>
                        <m:t>ý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razu</m:t>
                      </m:r>
                      <m:r>
                        <a:rPr lang="cs-CZ" b="0" i="0" smtClean="0">
                          <a:latin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dan</m:t>
                      </m:r>
                      <m:r>
                        <a:rPr lang="cs-CZ" b="0" i="0" smtClean="0">
                          <a:latin typeface="Cambria Math"/>
                        </a:rPr>
                        <m:t>é</m:t>
                      </m:r>
                      <m:r>
                        <m:rPr>
                          <m:sty m:val="p"/>
                        </m:rPr>
                        <a:rPr lang="cs-CZ" b="0" i="0" smtClean="0">
                          <a:latin typeface="Cambria Math"/>
                        </a:rPr>
                        <m:t>ho</m:t>
                      </m:r>
                      <m:r>
                        <a:rPr lang="cs-CZ" b="0" i="0" smtClean="0"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9" name="TextovéPole 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03648" y="1700808"/>
                <a:ext cx="6984776" cy="1039195"/>
              </a:xfrm>
              <a:prstGeom prst="rect">
                <a:avLst/>
              </a:prstGeom>
              <a:blipFill rotWithShape="1">
                <a:blip r:embed="rId3"/>
                <a:stretch>
                  <a:fillRect l="-698" b="-529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 flipH="1">
            <a:off x="1403648" y="2740003"/>
            <a:ext cx="65527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1403648" y="2758909"/>
            <a:ext cx="1062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3134249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Opačný výraz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987824" y="3134249"/>
            <a:ext cx="432048" cy="36933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?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1673252" y="3695013"/>
            <a:ext cx="628312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Opačné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výrazy se liší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znaménky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před jednotlivými členy!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graphicFrame>
            <p:nvGraphicFramePr>
              <p:cNvPr id="16" name="Tabulka 1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19458327"/>
                  </p:ext>
                </p:extLst>
              </p:nvPr>
            </p:nvGraphicFramePr>
            <p:xfrm>
              <a:off x="575810" y="4293096"/>
              <a:ext cx="8208404" cy="191998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104202"/>
                    <a:gridCol w="4104202"/>
                  </a:tblGrid>
                  <a:tr h="43204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Daný výraz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</a:rPr>
                            <a:t>Opačný výraz</a:t>
                          </a:r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</a:tr>
                  <a:tr h="576064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0" smtClean="0">
                                    <a:latin typeface="Cambria Math"/>
                                  </a:rPr>
                                  <m:t>25−</m:t>
                                </m:r>
                                <m:sSup>
                                  <m:sSup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7</m:t>
                                    </m:r>
                                  </m:e>
                                  <m:sup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0" smtClean="0">
                                    <a:latin typeface="Cambria Math"/>
                                  </a:rPr>
                                  <m:t>+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4</m:t>
                                    </m:r>
                                  </m:num>
                                  <m:den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  <m:r>
                                  <a:rPr lang="cs-CZ" b="0" i="0" smtClean="0">
                                    <a:latin typeface="Cambria Math"/>
                                  </a:rPr>
                                  <m:t> :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6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centerGroup"/>
                              </m:oMathParaPr>
                              <m:oMath xmlns:m="http://schemas.openxmlformats.org/officeDocument/2006/math">
                                <m:r>
                                  <a:rPr lang="cs-CZ" b="0" i="0" smtClean="0">
                                    <a:latin typeface="Cambria Math"/>
                                  </a:rPr>
                                  <m:t>−25+</m:t>
                                </m:r>
                                <m:sSup>
                                  <m:sSup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7</m:t>
                                    </m:r>
                                  </m:e>
                                  <m:sup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0" smtClean="0">
                                    <a:latin typeface="Cambria Math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4</m:t>
                                    </m:r>
                                  </m:num>
                                  <m:den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  <m:r>
                                  <a:rPr lang="cs-CZ" b="0" i="0" smtClean="0">
                                    <a:latin typeface="Cambria Math"/>
                                  </a:rPr>
                                  <m:t> :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6</m:t>
                                    </m:r>
                                  </m:den>
                                </m:f>
                              </m:oMath>
                            </m:oMathPara>
                          </a14:m>
                          <a:endParaRPr lang="cs-CZ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</a:tr>
                  <a:tr h="576064"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0" i="0" smtClean="0">
                                    <a:latin typeface="Cambria Math"/>
                                  </a:rPr>
                                  <m:t>25−</m:t>
                                </m:r>
                                <m:sSup>
                                  <m:sSup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7</m:t>
                                    </m:r>
                                  </m:e>
                                  <m:sup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0" smtClean="0">
                                    <a:latin typeface="Cambria Math"/>
                                  </a:rPr>
                                  <m:t>+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4</m:t>
                                    </m:r>
                                  </m:num>
                                  <m:den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  <m:r>
                                  <a:rPr lang="cs-CZ" b="0" i="0" smtClean="0">
                                    <a:latin typeface="Cambria Math"/>
                                  </a:rPr>
                                  <m:t> :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6</m:t>
                                    </m:r>
                                  </m:den>
                                </m:f>
                                <m:r>
                                  <a:rPr lang="cs-CZ" b="0" i="1" smtClean="0">
                                    <a:latin typeface="Cambria Math"/>
                                  </a:rPr>
                                  <m:t>=25−49+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6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1</m:t>
                                    </m:r>
                                  </m:den>
                                </m:f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=</m:t>
                                </m:r>
                              </m:oMath>
                            </m:oMathPara>
                          </a14:m>
                          <a:endParaRPr lang="cs-CZ" b="0" dirty="0" smtClean="0">
                            <a:ea typeface="Cambria Math"/>
                          </a:endParaRPr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−24+8=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−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𝟏𝟔</m:t>
                                </m:r>
                              </m:oMath>
                            </m:oMathPara>
                          </a14:m>
                          <a:endParaRPr lang="cs-CZ" b="1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0" i="0" smtClean="0">
                                    <a:latin typeface="Cambria Math"/>
                                  </a:rPr>
                                  <m:t>−25+</m:t>
                                </m:r>
                                <m:sSup>
                                  <m:sSup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sSupPr>
                                  <m:e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7</m:t>
                                    </m:r>
                                  </m:e>
                                  <m:sup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2</m:t>
                                    </m:r>
                                  </m:sup>
                                </m:sSup>
                                <m:r>
                                  <a:rPr lang="cs-CZ" b="0" i="0" smtClean="0">
                                    <a:latin typeface="Cambria Math"/>
                                  </a:rPr>
                                  <m:t>−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4</m:t>
                                    </m:r>
                                  </m:num>
                                  <m:den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  <m:r>
                                  <a:rPr lang="cs-CZ" b="0" i="0" smtClean="0">
                                    <a:latin typeface="Cambria Math"/>
                                  </a:rPr>
                                  <m:t> :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1</m:t>
                                    </m:r>
                                  </m:num>
                                  <m:den>
                                    <m:r>
                                      <a:rPr lang="cs-CZ" b="0" i="0" smtClean="0">
                                        <a:latin typeface="Cambria Math"/>
                                      </a:rPr>
                                      <m:t>6</m:t>
                                    </m:r>
                                  </m:den>
                                </m:f>
                                <m:r>
                                  <a:rPr lang="cs-CZ" b="0" i="1" smtClean="0">
                                    <a:latin typeface="Cambria Math"/>
                                  </a:rPr>
                                  <m:t>=−25+49−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4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</a:rPr>
                                      <m:t>3</m:t>
                                    </m:r>
                                  </m:den>
                                </m:f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∙</m:t>
                                </m:r>
                                <m:f>
                                  <m:fPr>
                                    <m:ctrlP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</m:ctrlPr>
                                  </m:fPr>
                                  <m:num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6</m:t>
                                    </m:r>
                                  </m:num>
                                  <m:den>
                                    <m:r>
                                      <a:rPr lang="cs-CZ" b="0" i="1" smtClean="0">
                                        <a:latin typeface="Cambria Math"/>
                                        <a:ea typeface="Cambria Math"/>
                                      </a:rPr>
                                      <m:t>1</m:t>
                                    </m:r>
                                  </m:den>
                                </m:f>
                                <m:r>
                                  <a:rPr lang="cs-CZ" b="0" i="1" smtClean="0">
                                    <a:latin typeface="Cambria Math"/>
                                    <a:ea typeface="Cambria Math"/>
                                  </a:rPr>
                                  <m:t>=</m:t>
                                </m:r>
                              </m:oMath>
                            </m:oMathPara>
                          </a14:m>
                          <a:endParaRPr lang="cs-CZ" dirty="0" smtClean="0"/>
                        </a:p>
                        <a:p>
                          <a:pPr/>
                          <a14:m>
                            <m:oMathPara xmlns:m="http://schemas.openxmlformats.org/officeDocument/2006/math">
                              <m:oMathParaPr>
                                <m:jc m:val="left"/>
                              </m:oMathParaPr>
                              <m:oMath xmlns:m="http://schemas.openxmlformats.org/officeDocument/2006/math">
                                <m:r>
                                  <a:rPr lang="cs-CZ" b="0" i="1" smtClean="0">
                                    <a:latin typeface="Cambria Math"/>
                                  </a:rPr>
                                  <m:t>=24−8=</m:t>
                                </m:r>
                                <m:r>
                                  <a:rPr lang="cs-CZ" b="1" i="1" smtClean="0">
                                    <a:latin typeface="Cambria Math"/>
                                  </a:rPr>
                                  <m:t>𝟏𝟔</m:t>
                                </m:r>
                              </m:oMath>
                            </m:oMathPara>
                          </a14:m>
                          <a:endParaRPr lang="cs-CZ" b="1" dirty="0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</a:tr>
                </a:tbl>
              </a:graphicData>
            </a:graphic>
          </p:graphicFrame>
        </mc:Choice>
        <mc:Fallback xmlns="">
          <p:graphicFrame>
            <p:nvGraphicFramePr>
              <p:cNvPr id="16" name="Tabulka 15"/>
              <p:cNvGraphicFramePr>
                <a:graphicFrameLocks noGrp="1"/>
              </p:cNvGraphicFramePr>
              <p:nvPr>
                <p:extLst>
                  <p:ext uri="{D42A27DB-BD31-4B8C-83A1-F6EECF244321}">
                    <p14:modId xmlns:p14="http://schemas.microsoft.com/office/powerpoint/2010/main" val="3719458327"/>
                  </p:ext>
                </p:extLst>
              </p:nvPr>
            </p:nvGraphicFramePr>
            <p:xfrm>
              <a:off x="575810" y="4293096"/>
              <a:ext cx="8208404" cy="1919980"/>
            </p:xfrm>
            <a:graphic>
              <a:graphicData uri="http://schemas.openxmlformats.org/drawingml/2006/table">
                <a:tbl>
                  <a:tblPr firstRow="1" bandRow="1">
                    <a:tableStyleId>{5C22544A-7EE6-4342-B048-85BDC9FD1C3A}</a:tableStyleId>
                  </a:tblPr>
                  <a:tblGrid>
                    <a:gridCol w="4104202"/>
                    <a:gridCol w="4104202"/>
                  </a:tblGrid>
                  <a:tr h="432048"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b="1" dirty="0" smtClean="0">
                              <a:solidFill>
                                <a:schemeClr val="tx1"/>
                              </a:solidFill>
                            </a:rPr>
                            <a:t>Daný výraz</a:t>
                          </a:r>
                          <a:endParaRPr lang="cs-CZ" b="1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  <a:tc>
                      <a:txBody>
                        <a:bodyPr/>
                        <a:lstStyle/>
                        <a:p>
                          <a:pPr algn="ctr"/>
                          <a:r>
                            <a:rPr lang="cs-CZ" dirty="0" smtClean="0">
                              <a:solidFill>
                                <a:schemeClr val="tx1"/>
                              </a:solidFill>
                            </a:rPr>
                            <a:t>Opačný výraz</a:t>
                          </a:r>
                          <a:endParaRPr lang="cs-CZ" dirty="0">
                            <a:solidFill>
                              <a:schemeClr val="tx1"/>
                            </a:solidFill>
                          </a:endParaRPr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noFill/>
                      </a:tcPr>
                    </a:tc>
                  </a:tr>
                  <a:tr h="60680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4"/>
                          <a:stretch>
                            <a:fillRect t="-76768" r="-99852" b="-147475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4"/>
                          <a:stretch>
                            <a:fillRect l="-100149" t="-76768" b="-147475"/>
                          </a:stretch>
                        </a:blipFill>
                      </a:tcPr>
                    </a:tc>
                  </a:tr>
                  <a:tr h="881126"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4"/>
                          <a:stretch>
                            <a:fillRect t="-120690" r="-99852" b="-690"/>
                          </a:stretch>
                        </a:blipFill>
                      </a:tcPr>
                    </a:tc>
                    <a:tc>
                      <a:txBody>
                        <a:bodyPr/>
                        <a:lstStyle/>
                        <a:p>
                          <a:endParaRPr lang="cs-CZ"/>
                        </a:p>
                      </a:txBody>
                      <a:tcPr>
                        <a:lnL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L>
                        <a:lnR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R>
                        <a:lnT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T>
                        <a:lnB w="12700" cap="flat" cmpd="sng" algn="ctr">
                          <a:solidFill>
                            <a:schemeClr val="tx1"/>
                          </a:solidFill>
                          <a:prstDash val="solid"/>
                          <a:round/>
                          <a:headEnd type="none" w="med" len="med"/>
                          <a:tailEnd type="none" w="med" len="med"/>
                        </a:lnB>
                        <a:lnTlToBr w="12700" cmpd="sng">
                          <a:noFill/>
                          <a:prstDash val="solid"/>
                        </a:lnTlToBr>
                        <a:lnBlToTr w="12700" cmpd="sng">
                          <a:noFill/>
                          <a:prstDash val="solid"/>
                        </a:lnBlToTr>
                        <a:blipFill rotWithShape="1">
                          <a:blip r:embed="rId4"/>
                          <a:stretch>
                            <a:fillRect l="-100149" t="-120690" b="-690"/>
                          </a:stretch>
                        </a:blipFill>
                      </a:tcPr>
                    </a:tc>
                  </a:tr>
                </a:tbl>
              </a:graphicData>
            </a:graphic>
          </p:graphicFrame>
        </mc:Fallback>
      </mc:AlternateContent>
    </p:spTree>
    <p:extLst>
      <p:ext uri="{BB962C8B-B14F-4D97-AF65-F5344CB8AC3E}">
        <p14:creationId xmlns:p14="http://schemas.microsoft.com/office/powerpoint/2010/main" val="3087758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2" grpId="0"/>
      <p:bldP spid="13" grpId="0" animBg="1"/>
      <p:bldP spid="1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57396" y="875390"/>
            <a:ext cx="2736371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Hodnota výrazu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5120" y="1700808"/>
            <a:ext cx="702503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385221" y="1700808"/>
            <a:ext cx="448292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Zapište výrazy a určete jejich hodnotu: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TextovéPole 3"/>
              <p:cNvSpPr txBox="1"/>
              <p:nvPr/>
            </p:nvSpPr>
            <p:spPr>
              <a:xfrm>
                <a:off x="485120" y="2348880"/>
                <a:ext cx="7183224" cy="408586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součet čísel 10 a 14 dělte čtyřmi;</a:t>
                </a:r>
              </a:p>
              <a:p>
                <a:pPr marL="342900" indent="-342900">
                  <a:buAutoNum type="alphaLcParenR"/>
                </a:pP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AutoNum type="alphaLcParenR"/>
                </a:pP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k součinu čísel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−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</a:rPr>
                          <m:t>1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</a:rPr>
                          <m:t>3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a 0,6 přičtěte 0,2;</a:t>
                </a:r>
              </a:p>
              <a:p>
                <a:pPr marL="342900" indent="-342900">
                  <a:buAutoNum type="alphaLcParenR"/>
                </a:pP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AutoNum type="alphaLcParenR"/>
                </a:pP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čtvrtinu rozdílu čísel 6,4 a 5,6 zmenšete o 0,2;</a:t>
                </a:r>
              </a:p>
              <a:p>
                <a:pPr marL="342900" indent="-342900">
                  <a:buAutoNum type="alphaLcParenR"/>
                </a:pP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AutoNum type="alphaLcParenR"/>
                </a:pP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podíl rozdílu čísel -1 a 4 a druhé mocniny čísla -6;</a:t>
                </a:r>
              </a:p>
              <a:p>
                <a:pPr marL="342900" indent="-342900">
                  <a:buAutoNum type="alphaLcParenR"/>
                </a:pP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AutoNum type="alphaLcParenR"/>
                </a:pPr>
                <a:endParaRPr lang="cs-CZ" dirty="0" smtClean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AutoNum type="alphaLcParenR"/>
                </a:pP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pPr marL="342900" indent="-342900">
                  <a:buAutoNum type="alphaLcParenR"/>
                </a:pP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4" name="TextovéPole 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5120" y="2348880"/>
                <a:ext cx="7183224" cy="4085862"/>
              </a:xfrm>
              <a:prstGeom prst="rect">
                <a:avLst/>
              </a:prstGeom>
              <a:blipFill rotWithShape="1">
                <a:blip r:embed="rId3"/>
                <a:stretch>
                  <a:fillRect l="-594" t="-74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TextovéPole 4"/>
              <p:cNvSpPr txBox="1"/>
              <p:nvPr/>
            </p:nvSpPr>
            <p:spPr>
              <a:xfrm>
                <a:off x="845616" y="2777553"/>
                <a:ext cx="154965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0" i="1" smtClean="0">
                              <a:latin typeface="Cambria Math"/>
                            </a:rPr>
                            <m:t>10+14</m:t>
                          </m:r>
                        </m:e>
                      </m:d>
                      <m:r>
                        <a:rPr lang="cs-CZ" b="0" i="1" smtClean="0">
                          <a:latin typeface="Cambria Math"/>
                        </a:rPr>
                        <m:t> :4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5" name="TextovéPole 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5616" y="2777553"/>
                <a:ext cx="1549655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704968" y="3538405"/>
                <a:ext cx="1766830" cy="8897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i="1">
                          <a:latin typeface="Cambria Math"/>
                          <a:cs typeface="Times New Roman" pitchFamily="18" charset="0"/>
                        </a:rPr>
                        <m:t>−</m:t>
                      </m:r>
                      <m:f>
                        <m:fPr>
                          <m:ctrlP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</m:ctrlPr>
                        </m:fPr>
                        <m:num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1</m:t>
                          </m:r>
                        </m:num>
                        <m:den>
                          <m:r>
                            <a:rPr lang="cs-CZ" i="1">
                              <a:latin typeface="Cambria Math"/>
                              <a:cs typeface="Times New Roman" pitchFamily="18" charset="0"/>
                            </a:rPr>
                            <m:t>3</m:t>
                          </m:r>
                        </m:den>
                      </m:f>
                      <m:r>
                        <a:rPr lang="cs-CZ" i="1">
                          <a:latin typeface="Cambria Math"/>
                          <a:ea typeface="Cambria Math"/>
                          <a:cs typeface="Times New Roman" pitchFamily="18" charset="0"/>
                        </a:rPr>
                        <m:t>∙0,6+0,2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  <a:p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4968" y="3538405"/>
                <a:ext cx="1766830" cy="88973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ovéPole 6"/>
              <p:cNvSpPr txBox="1"/>
              <p:nvPr/>
            </p:nvSpPr>
            <p:spPr>
              <a:xfrm>
                <a:off x="863705" y="4393158"/>
                <a:ext cx="1707519" cy="61651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6,4−5,6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−0,2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7" name="TextovéPole 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63705" y="4393158"/>
                <a:ext cx="1707519" cy="61651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TextovéPole 7"/>
              <p:cNvSpPr txBox="1"/>
              <p:nvPr/>
            </p:nvSpPr>
            <p:spPr>
              <a:xfrm>
                <a:off x="845616" y="5373216"/>
                <a:ext cx="947695" cy="65197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−1−4</m:t>
                          </m:r>
                        </m:num>
                        <m:den>
                          <m:sSup>
                            <m:sSupPr>
                              <m:ctrlPr>
                                <a:rPr lang="cs-CZ" i="1" smtClean="0">
                                  <a:latin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cs-CZ" i="1" smtClean="0">
                                      <a:latin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cs-CZ" b="0" i="1" smtClean="0">
                                      <a:latin typeface="Cambria Math"/>
                                    </a:rPr>
                                    <m:t>−6</m:t>
                                  </m:r>
                                </m:e>
                              </m:d>
                            </m:e>
                            <m:sup>
                              <m:r>
                                <a:rPr lang="cs-CZ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8" name="TextovéPole 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5616" y="5373216"/>
                <a:ext cx="947695" cy="65197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ovéPole 9"/>
              <p:cNvSpPr txBox="1"/>
              <p:nvPr/>
            </p:nvSpPr>
            <p:spPr>
              <a:xfrm>
                <a:off x="2267744" y="2755353"/>
                <a:ext cx="149271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=24 :4=6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0" name="TextovéPole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2755353"/>
                <a:ext cx="1492716" cy="369332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ovéPole 17"/>
              <p:cNvSpPr txBox="1"/>
              <p:nvPr/>
            </p:nvSpPr>
            <p:spPr>
              <a:xfrm>
                <a:off x="2329523" y="3669533"/>
                <a:ext cx="1967205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=−0,2+0,2=0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8" name="TextovéPole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29523" y="3669533"/>
                <a:ext cx="1967205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0" name="TextovéPole 19"/>
              <p:cNvSpPr txBox="1"/>
              <p:nvPr/>
            </p:nvSpPr>
            <p:spPr>
              <a:xfrm>
                <a:off x="2395271" y="4355823"/>
                <a:ext cx="2980303" cy="610936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0,8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4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−0,2=0,2+0,2=0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0" name="TextovéPole 1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95271" y="4355823"/>
                <a:ext cx="2980303" cy="61093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720157" y="5348334"/>
                <a:ext cx="1550424" cy="61831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−5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36</m:t>
                          </m:r>
                        </m:den>
                      </m:f>
                      <m:r>
                        <a:rPr lang="cs-CZ" b="0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0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0" i="1" smtClean="0">
                              <a:latin typeface="Cambria Math"/>
                            </a:rPr>
                            <m:t>5</m:t>
                          </m:r>
                        </m:num>
                        <m:den>
                          <m:r>
                            <a:rPr lang="cs-CZ" b="0" i="1" smtClean="0">
                              <a:latin typeface="Cambria Math"/>
                            </a:rPr>
                            <m:t>36</m:t>
                          </m:r>
                        </m:den>
                      </m:f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0157" y="5348334"/>
                <a:ext cx="1550424" cy="61831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55239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8" grpId="0"/>
      <p:bldP spid="20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57396" y="875390"/>
            <a:ext cx="2736371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Hodnota výrazu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5120" y="1700808"/>
            <a:ext cx="702503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385221" y="1700808"/>
                <a:ext cx="7435251" cy="4840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Zapište výrazy a určete jejich hodnotu pro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𝑥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=−1;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𝑦</m:t>
                    </m:r>
                    <m:r>
                      <a:rPr lang="cs-CZ" b="0" i="1" smtClean="0">
                        <a:latin typeface="Cambria Math"/>
                        <a:cs typeface="Times New Roman" pitchFamily="18" charset="0"/>
                      </a:rPr>
                      <m:t>=</m:t>
                    </m:r>
                    <m:f>
                      <m:fPr>
                        <m:ctrlP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</m:ctrlPr>
                      </m:fPr>
                      <m:num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2</m:t>
                        </m:r>
                      </m:num>
                      <m:den>
                        <m:r>
                          <a:rPr lang="cs-CZ" b="0" i="1" smtClean="0">
                            <a:latin typeface="Cambria Math"/>
                            <a:cs typeface="Times New Roman" pitchFamily="18" charset="0"/>
                          </a:rPr>
                          <m:t>7</m:t>
                        </m:r>
                      </m:den>
                    </m:f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:</a:t>
                </a:r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85221" y="1700808"/>
                <a:ext cx="7435251" cy="484043"/>
              </a:xfrm>
              <a:prstGeom prst="rect">
                <a:avLst/>
              </a:prstGeom>
              <a:blipFill rotWithShape="1">
                <a:blip r:embed="rId3"/>
                <a:stretch>
                  <a:fillRect l="-656" b="-75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TextovéPole 8"/>
          <p:cNvSpPr txBox="1"/>
          <p:nvPr/>
        </p:nvSpPr>
        <p:spPr>
          <a:xfrm>
            <a:off x="485120" y="2504827"/>
            <a:ext cx="8191336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součet třetích mocnin čísel x a y;</a:t>
            </a:r>
          </a:p>
          <a:p>
            <a:pPr marL="342900" indent="-342900"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trojnásobek rozdílu čísel x a y;</a:t>
            </a:r>
          </a:p>
          <a:p>
            <a:pPr marL="342900" indent="-342900"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podíl čtyřnásobku čísla x a čísla  y;</a:t>
            </a:r>
          </a:p>
          <a:p>
            <a:pPr marL="342900" indent="-342900"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>
              <a:buAutoNum type="alphaLcParenR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součin rozdílu čísel x a y a součtu čísel x a y.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" name="TextovéPole 10"/>
              <p:cNvSpPr txBox="1"/>
              <p:nvPr/>
            </p:nvSpPr>
            <p:spPr>
              <a:xfrm>
                <a:off x="880242" y="2992600"/>
                <a:ext cx="1006878" cy="3755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sup>
                      </m:sSup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1" name="TextovéPole 1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0242" y="2992600"/>
                <a:ext cx="1006878" cy="375552"/>
              </a:xfrm>
              <a:prstGeom prst="rect">
                <a:avLst/>
              </a:prstGeom>
              <a:blipFill rotWithShape="1">
                <a:blip r:embed="rId4"/>
                <a:stretch>
                  <a:fillRect b="-645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TextovéPole 11"/>
              <p:cNvSpPr txBox="1"/>
              <p:nvPr/>
            </p:nvSpPr>
            <p:spPr>
              <a:xfrm>
                <a:off x="880242" y="3757738"/>
                <a:ext cx="127554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</m:e>
                      </m:d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2" name="TextovéPole 1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0242" y="3757738"/>
                <a:ext cx="1275542" cy="369332"/>
              </a:xfrm>
              <a:prstGeom prst="rect">
                <a:avLst/>
              </a:prstGeom>
              <a:blipFill rotWithShape="1">
                <a:blip r:embed="rId5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TextovéPole 12"/>
              <p:cNvSpPr txBox="1"/>
              <p:nvPr/>
            </p:nvSpPr>
            <p:spPr>
              <a:xfrm>
                <a:off x="937105" y="4453319"/>
                <a:ext cx="510075" cy="65915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den>
                      </m:f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3" name="TextovéPole 1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7105" y="4453319"/>
                <a:ext cx="510075" cy="65915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ovéPole 13"/>
              <p:cNvSpPr txBox="1"/>
              <p:nvPr/>
            </p:nvSpPr>
            <p:spPr>
              <a:xfrm>
                <a:off x="848630" y="5730153"/>
                <a:ext cx="186576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𝒚</m:t>
                          </m:r>
                        </m:e>
                      </m:d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𝒙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𝒚</m:t>
                          </m:r>
                        </m:e>
                      </m:d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4" name="TextovéPole 1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8630" y="5730153"/>
                <a:ext cx="1865767" cy="369332"/>
              </a:xfrm>
              <a:prstGeom prst="rect">
                <a:avLst/>
              </a:prstGeom>
              <a:blipFill rotWithShape="1">
                <a:blip r:embed="rId7"/>
                <a:stretch>
                  <a:fillRect b="-655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TextovéPole 14"/>
              <p:cNvSpPr txBox="1"/>
              <p:nvPr/>
            </p:nvSpPr>
            <p:spPr>
              <a:xfrm>
                <a:off x="1763686" y="2766387"/>
                <a:ext cx="4106637" cy="77643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</a:rPr>
                                <m:t>𝟏</m:t>
                              </m:r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sSup>
                        <m:sSup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pPr>
                        <m:e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cs-CZ" b="1" i="1" smtClean="0">
                                      <a:latin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𝟐</m:t>
                                  </m:r>
                                </m:num>
                                <m:den>
                                  <m:r>
                                    <a:rPr lang="cs-CZ" b="1" i="1" smtClean="0">
                                      <a:latin typeface="Cambria Math"/>
                                    </a:rPr>
                                    <m:t>𝟕</m:t>
                                  </m:r>
                                </m:den>
                              </m:f>
                            </m:e>
                          </m:d>
                        </m:e>
                        <m:sup>
                          <m:r>
                            <a:rPr lang="cs-CZ" b="1" i="1" smtClean="0">
                              <a:latin typeface="Cambria Math"/>
                            </a:rPr>
                            <m:t>𝟑</m:t>
                          </m:r>
                        </m:sup>
                      </m:sSup>
                      <m:r>
                        <a:rPr lang="cs-CZ" b="1" i="1" smtClean="0">
                          <a:latin typeface="Cambria Math"/>
                        </a:rPr>
                        <m:t>=−</m:t>
                      </m:r>
                      <m:r>
                        <a:rPr lang="cs-CZ" b="1" i="1" smtClean="0">
                          <a:latin typeface="Cambria Math"/>
                        </a:rPr>
                        <m:t>𝟏</m:t>
                      </m:r>
                      <m:r>
                        <a:rPr lang="cs-CZ" b="1" i="1" smtClean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𝟖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𝟑𝟒𝟑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𝟑𝟑𝟓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</a:rPr>
                            <m:t>𝟑𝟒𝟑</m:t>
                          </m:r>
                        </m:den>
                      </m:f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5" name="TextovéPole 1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3686" y="2766387"/>
                <a:ext cx="4106637" cy="776431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ovéPole 15"/>
              <p:cNvSpPr txBox="1"/>
              <p:nvPr/>
            </p:nvSpPr>
            <p:spPr>
              <a:xfrm>
                <a:off x="1920972" y="3585062"/>
                <a:ext cx="3766416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𝟕</m:t>
                              </m:r>
                            </m:den>
                          </m:f>
                        </m:e>
                      </m:d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𝟑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𝟗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𝟕</m:t>
                              </m:r>
                            </m:den>
                          </m:f>
                        </m:e>
                      </m:d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𝟐𝟕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𝟕</m:t>
                          </m:r>
                        </m:den>
                      </m:f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6" name="TextovéPole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20972" y="3585062"/>
                <a:ext cx="3766416" cy="71468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TextovéPole 18"/>
              <p:cNvSpPr txBox="1"/>
              <p:nvPr/>
            </p:nvSpPr>
            <p:spPr>
              <a:xfrm>
                <a:off x="1272720" y="4449043"/>
                <a:ext cx="2937856" cy="851965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</a:rPr>
                            <m:t>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∙</m:t>
                          </m:r>
                          <m:d>
                            <m:d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𝟏</m:t>
                              </m:r>
                            </m:e>
                          </m:d>
                        </m:num>
                        <m:den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𝟕</m:t>
                              </m:r>
                            </m:den>
                          </m:f>
                        </m:den>
                      </m:f>
                      <m:r>
                        <a:rPr lang="cs-CZ" b="1" i="1" smtClean="0">
                          <a:latin typeface="Cambria Math"/>
                        </a:rPr>
                        <m:t>=−</m:t>
                      </m:r>
                      <m:r>
                        <a:rPr lang="cs-CZ" b="1" i="1" smtClean="0">
                          <a:latin typeface="Cambria Math"/>
                        </a:rPr>
                        <m:t>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𝟕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𝟐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=−</m:t>
                      </m:r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𝟏𝟒</m:t>
                      </m:r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19" name="TextovéPole 1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72720" y="4449043"/>
                <a:ext cx="2937856" cy="851965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2" name="TextovéPole 21"/>
              <p:cNvSpPr txBox="1"/>
              <p:nvPr/>
            </p:nvSpPr>
            <p:spPr>
              <a:xfrm>
                <a:off x="2555776" y="5557477"/>
                <a:ext cx="4617931" cy="714683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smtClean="0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</a:rPr>
                                <m:t>𝟐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</a:rPr>
                                <m:t>𝟕</m:t>
                              </m:r>
                            </m:den>
                          </m:f>
                        </m:e>
                      </m:d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𝟏</m:t>
                          </m:r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𝟐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𝟕</m:t>
                              </m:r>
                            </m:den>
                          </m:f>
                        </m:e>
                      </m:d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=−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𝟗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𝟕</m:t>
                          </m:r>
                        </m:den>
                      </m:f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∙</m:t>
                      </m:r>
                      <m:d>
                        <m:d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−</m:t>
                          </m:r>
                          <m:f>
                            <m:fPr>
                              <m:ctrlP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𝟓</m:t>
                              </m:r>
                            </m:num>
                            <m:den>
                              <m:r>
                                <a:rPr lang="cs-CZ" b="1" i="1" smtClean="0">
                                  <a:latin typeface="Cambria Math"/>
                                  <a:ea typeface="Cambria Math"/>
                                </a:rPr>
                                <m:t>𝟕</m:t>
                              </m:r>
                            </m:den>
                          </m:f>
                        </m:e>
                      </m:d>
                      <m:r>
                        <a:rPr lang="cs-CZ" b="1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cs-CZ" b="1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𝟒𝟓</m:t>
                          </m:r>
                        </m:num>
                        <m:den>
                          <m:r>
                            <a:rPr lang="cs-CZ" b="1" i="1" smtClean="0">
                              <a:latin typeface="Cambria Math"/>
                              <a:ea typeface="Cambria Math"/>
                            </a:rPr>
                            <m:t>𝟒𝟗</m:t>
                          </m:r>
                        </m:den>
                      </m:f>
                    </m:oMath>
                  </m:oMathPara>
                </a14:m>
                <a:endParaRPr lang="cs-CZ" b="1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2" name="TextovéPole 2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5776" y="5557477"/>
                <a:ext cx="4617931" cy="71468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1466291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  <p:bldP spid="19" grpId="0"/>
      <p:bldP spid="2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57396" y="875390"/>
            <a:ext cx="2736371" cy="461665"/>
          </a:xfrm>
          <a:prstGeom prst="rect">
            <a:avLst/>
          </a:prstGeom>
          <a:noFill/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Hodnota výrazu</a:t>
            </a:r>
            <a:endParaRPr lang="cs-CZ" sz="24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5120" y="1700808"/>
            <a:ext cx="702503" cy="461665"/>
          </a:xfrm>
          <a:prstGeom prst="rect">
            <a:avLst/>
          </a:prstGeom>
          <a:solidFill>
            <a:schemeClr val="bg1"/>
          </a:solidFill>
          <a:ln w="38100"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Př.: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1197267" y="1672281"/>
                <a:ext cx="7488832" cy="1477328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Žáci si koupili na divadelní představení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u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vstupenek po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x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Kč a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v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vstupenek po </a:t>
                </a:r>
                <a:r>
                  <a:rPr lang="cs-CZ" b="1" i="1" dirty="0" smtClean="0">
                    <a:latin typeface="Times New Roman" pitchFamily="18" charset="0"/>
                    <a:cs typeface="Times New Roman" pitchFamily="18" charset="0"/>
                  </a:rPr>
                  <a:t>y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Kč.</a:t>
                </a:r>
              </a:p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Pro kolik žáků byly vstupenky koupeny?</a:t>
                </a:r>
              </a:p>
              <a:p>
                <a:pPr marL="342900" indent="-342900">
                  <a:buAutoNum type="alphaLcParenR"/>
                </a:pP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Kolik žáci za vstupenky celkem zaplatili?</a:t>
                </a:r>
              </a:p>
              <a:p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Zapište výrazy a určete jejich hodnoty pro </a:t>
                </a:r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𝑢</m:t>
                    </m:r>
                    <m:r>
                      <a:rPr lang="cs-CZ" b="0" i="1" smtClean="0">
                        <a:latin typeface="Cambria Math"/>
                      </a:rPr>
                      <m:t>=16;</m:t>
                    </m:r>
                    <m:r>
                      <a:rPr lang="cs-CZ" b="0" i="1" smtClean="0">
                        <a:latin typeface="Cambria Math"/>
                      </a:rPr>
                      <m:t>𝑣</m:t>
                    </m:r>
                    <m:r>
                      <a:rPr lang="cs-CZ" b="0" i="1" smtClean="0">
                        <a:latin typeface="Cambria Math"/>
                      </a:rPr>
                      <m:t>=13;</m:t>
                    </m:r>
                    <m:r>
                      <a:rPr lang="cs-CZ" b="0" i="1" smtClean="0">
                        <a:latin typeface="Cambria Math"/>
                      </a:rPr>
                      <m:t>𝑥</m:t>
                    </m:r>
                    <m:r>
                      <a:rPr lang="cs-CZ" b="0" i="1" smtClean="0">
                        <a:latin typeface="Cambria Math"/>
                      </a:rPr>
                      <m:t>=60 </m:t>
                    </m:r>
                    <m:r>
                      <a:rPr lang="cs-CZ" b="0" i="1" smtClean="0">
                        <a:latin typeface="Cambria Math"/>
                      </a:rPr>
                      <m:t>𝑦</m:t>
                    </m:r>
                    <m:r>
                      <a:rPr lang="cs-CZ" b="0" i="1" smtClean="0">
                        <a:latin typeface="Cambria Math"/>
                      </a:rPr>
                      <m:t>=80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7267" y="1672281"/>
                <a:ext cx="7488832" cy="1477328"/>
              </a:xfrm>
              <a:prstGeom prst="rect">
                <a:avLst/>
              </a:prstGeom>
              <a:blipFill rotWithShape="1">
                <a:blip r:embed="rId3"/>
                <a:stretch>
                  <a:fillRect l="-651" t="-2058" b="-535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8" name="Přímá spojnice 7"/>
          <p:cNvCxnSpPr/>
          <p:nvPr/>
        </p:nvCxnSpPr>
        <p:spPr>
          <a:xfrm flipH="1">
            <a:off x="1187623" y="3149609"/>
            <a:ext cx="74984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1187623" y="3284984"/>
            <a:ext cx="1062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Řešení: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1197267" y="3654316"/>
            <a:ext cx="121449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a)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1" name="TextovéPole 20"/>
              <p:cNvSpPr txBox="1"/>
              <p:nvPr/>
            </p:nvSpPr>
            <p:spPr>
              <a:xfrm>
                <a:off x="1547664" y="3666656"/>
                <a:ext cx="2436629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0" i="1" smtClean="0">
                          <a:latin typeface="Cambria Math"/>
                        </a:rPr>
                        <m:t>𝑢</m:t>
                      </m:r>
                      <m:r>
                        <a:rPr lang="cs-CZ" b="0" i="1" smtClean="0">
                          <a:latin typeface="Cambria Math"/>
                        </a:rPr>
                        <m:t>+</m:t>
                      </m:r>
                      <m:r>
                        <a:rPr lang="cs-CZ" b="0" i="1" smtClean="0">
                          <a:latin typeface="Cambria Math"/>
                        </a:rPr>
                        <m:t>𝑣</m:t>
                      </m:r>
                      <m:r>
                        <a:rPr lang="cs-CZ" b="0" i="1" smtClean="0">
                          <a:latin typeface="Cambria Math"/>
                        </a:rPr>
                        <m:t>=16+13=29</m:t>
                      </m:r>
                    </m:oMath>
                  </m:oMathPara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1" name="TextovéPole 2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47664" y="3666656"/>
                <a:ext cx="243662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182060" y="4149080"/>
                <a:ext cx="601350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b="0" i="1" smtClean="0">
                        <a:latin typeface="Cambria Math"/>
                      </a:rPr>
                      <m:t>𝑏</m:t>
                    </m:r>
                    <m:r>
                      <a:rPr lang="cs-CZ" b="0" i="1" smtClean="0">
                        <a:latin typeface="Cambria Math"/>
                      </a:rPr>
                      <m:t>)</m:t>
                    </m:r>
                  </m:oMath>
                </a14:m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  </a:t>
                </a:r>
                <a:r>
                  <a:rPr lang="cs-CZ" i="1" dirty="0" smtClean="0">
                    <a:latin typeface="Times New Roman" pitchFamily="18" charset="0"/>
                    <a:cs typeface="Times New Roman" pitchFamily="18" charset="0"/>
                  </a:rPr>
                  <a:t>u</a:t>
                </a:r>
                <a:r>
                  <a:rPr lang="cs-CZ" dirty="0" smtClean="0">
                    <a:latin typeface="Times New Roman" pitchFamily="18" charset="0"/>
                    <a:cs typeface="Times New Roman" pitchFamily="18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i="1" dirty="0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𝑥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+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𝑣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∙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𝑦</m:t>
                    </m:r>
                    <m:r>
                      <a:rPr lang="cs-CZ" b="0" i="1" dirty="0" smtClean="0">
                        <a:latin typeface="Cambria Math"/>
                        <a:ea typeface="Cambria Math"/>
                      </a:rPr>
                      <m:t>=16∙60+13∙80=960+1 040=2 000</m:t>
                    </m:r>
                  </m:oMath>
                </a14:m>
                <a:endParaRPr lang="cs-CZ" dirty="0">
                  <a:latin typeface="Times New Roman" pitchFamily="18" charset="0"/>
                  <a:cs typeface="Times New Roman" pitchFamily="18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82060" y="4149080"/>
                <a:ext cx="6013506" cy="369332"/>
              </a:xfrm>
              <a:prstGeom prst="rect">
                <a:avLst/>
              </a:prstGeom>
              <a:blipFill rotWithShape="1">
                <a:blip r:embed="rId5"/>
                <a:stretch>
                  <a:fillRect t="-8333" b="-2666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4" name="TextovéPole 23"/>
          <p:cNvSpPr txBox="1"/>
          <p:nvPr/>
        </p:nvSpPr>
        <p:spPr>
          <a:xfrm>
            <a:off x="1182060" y="4797152"/>
            <a:ext cx="75760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Vstupenky byly koupeny pro 29 žáků a žáci za ně zaplatili celkem 2 000 Kč.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25" name="Přímá spojnice 24"/>
          <p:cNvCxnSpPr/>
          <p:nvPr/>
        </p:nvCxnSpPr>
        <p:spPr>
          <a:xfrm flipH="1">
            <a:off x="1043608" y="5166484"/>
            <a:ext cx="74984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250798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7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29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1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33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0" grpId="0"/>
      <p:bldP spid="21" grpId="0"/>
      <p:bldP spid="23" grpId="0"/>
      <p:bldP spid="2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00FF"/>
            </a:gs>
            <a:gs pos="100000">
              <a:schemeClr val="accent5">
                <a:lumMod val="40000"/>
                <a:lumOff val="60000"/>
              </a:schemeClr>
            </a:gs>
            <a:gs pos="100000">
              <a:schemeClr val="accent5">
                <a:lumMod val="60000"/>
                <a:lumOff val="4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248785" y="349906"/>
            <a:ext cx="8640960" cy="5974923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3283" y="390382"/>
            <a:ext cx="85326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pPr algn="just"/>
            <a:r>
              <a:rPr lang="cs-CZ" dirty="0">
                <a:latin typeface="Times New Roman" pitchFamily="18" charset="0"/>
                <a:cs typeface="Times New Roman" pitchFamily="18" charset="0"/>
              </a:rPr>
              <a:t>Tato prezentace slouží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 procvičení počítání hodnoty výrazu. Žáci určují podmínky, kdy má výraz smysl, zapíší výraz podle slovního zadání, dosazují za proměnné konkrétní čísla a určují hodnotu získaného číselného výrazu. Při výpočtu hodnoty výrazu využívají pravidla pro počítání se závorkami a dodržují správné pořadí početních operací. </a:t>
            </a:r>
          </a:p>
          <a:p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>
                <a:latin typeface="Times New Roman" pitchFamily="18" charset="0"/>
                <a:cs typeface="Times New Roman" pitchFamily="18" charset="0"/>
              </a:rPr>
            </a:br>
            <a:r>
              <a:rPr lang="cs-CZ" b="1" u="sng" dirty="0" smtClean="0">
                <a:latin typeface="Times New Roman" pitchFamily="18" charset="0"/>
                <a:cs typeface="Times New Roman" pitchFamily="18" charset="0"/>
              </a:rPr>
              <a:t>Použité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zdroje:</a:t>
            </a: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doc. RNDr. Emil Calda, CSc.: Matematika pro dvouleté a tříleté učební obory SOU, 1. díl, 1. vydání 2002, Prometheus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ISBN 80-7196-253-8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RNDr. Milada Hudcová, Libuše Kubičíková: Sbírka úloh z matematiky pro SOU a SOŠ,  1. vydání 1994, Prometheus, ISBN 80-85849-40-2</a:t>
            </a:r>
          </a:p>
          <a:p>
            <a:pPr>
              <a:buNone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2801" y="5420638"/>
            <a:ext cx="83529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Autorem materiálu a všech jeho částí, není-li uvedeno jinak,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	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			      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Mgr.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Jitka Vyhlídalová</a:t>
            </a:r>
          </a:p>
          <a:p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7" name="Přímá spojnice 6"/>
          <p:cNvCxnSpPr/>
          <p:nvPr/>
        </p:nvCxnSpPr>
        <p:spPr>
          <a:xfrm>
            <a:off x="262817" y="5373216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262817" y="2060848"/>
            <a:ext cx="864096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89396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9">
      <a:dk1>
        <a:sysClr val="windowText" lastClr="000000"/>
      </a:dk1>
      <a:lt1>
        <a:sysClr val="window" lastClr="FFFFFF"/>
      </a:lt1>
      <a:dk2>
        <a:srgbClr val="595959"/>
      </a:dk2>
      <a:lt2>
        <a:srgbClr val="DBF5F9"/>
      </a:lt2>
      <a:accent1>
        <a:srgbClr val="595959"/>
      </a:accent1>
      <a:accent2>
        <a:srgbClr val="595959"/>
      </a:accent2>
      <a:accent3>
        <a:srgbClr val="7F7F7F"/>
      </a:accent3>
      <a:accent4>
        <a:srgbClr val="F2F2F2"/>
      </a:accent4>
      <a:accent5>
        <a:srgbClr val="F2F2F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3355</TotalTime>
  <Words>1318</Words>
  <Application>Microsoft Office PowerPoint</Application>
  <PresentationFormat>Předvádění na obrazovce (4:3)</PresentationFormat>
  <Paragraphs>145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NB3;Vyhlidalova</dc:creator>
  <cp:lastModifiedBy>Vyhlídalová</cp:lastModifiedBy>
  <cp:revision>251</cp:revision>
  <dcterms:created xsi:type="dcterms:W3CDTF">2013-01-11T17:11:37Z</dcterms:created>
  <dcterms:modified xsi:type="dcterms:W3CDTF">2014-09-25T06:46:19Z</dcterms:modified>
</cp:coreProperties>
</file>