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3"/>
  </p:notesMasterIdLst>
  <p:sldIdLst>
    <p:sldId id="256" r:id="rId2"/>
    <p:sldId id="257" r:id="rId3"/>
    <p:sldId id="319" r:id="rId4"/>
    <p:sldId id="325" r:id="rId5"/>
    <p:sldId id="326" r:id="rId6"/>
    <p:sldId id="320" r:id="rId7"/>
    <p:sldId id="321" r:id="rId8"/>
    <p:sldId id="322" r:id="rId9"/>
    <p:sldId id="323" r:id="rId10"/>
    <p:sldId id="324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671" autoAdjust="0"/>
  </p:normalViewPr>
  <p:slideViewPr>
    <p:cSldViewPr>
      <p:cViewPr>
        <p:scale>
          <a:sx n="80" d="100"/>
          <a:sy n="80" d="100"/>
        </p:scale>
        <p:origin x="-726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image" Target="../media/image27.png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34" Type="http://schemas.openxmlformats.org/officeDocument/2006/relationships/image" Target="../media/image3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3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29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32" Type="http://schemas.openxmlformats.org/officeDocument/2006/relationships/image" Target="../media/image33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31" Type="http://schemas.openxmlformats.org/officeDocument/2006/relationships/image" Target="../media/image32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png"/><Relationship Id="rId30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3" Type="http://schemas.openxmlformats.org/officeDocument/2006/relationships/image" Target="../media/image36.png"/><Relationship Id="rId21" Type="http://schemas.openxmlformats.org/officeDocument/2006/relationships/image" Target="../media/image54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24" Type="http://schemas.openxmlformats.org/officeDocument/2006/relationships/image" Target="../media/image57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23" Type="http://schemas.openxmlformats.org/officeDocument/2006/relationships/image" Target="../media/image56.png"/><Relationship Id="rId10" Type="http://schemas.openxmlformats.org/officeDocument/2006/relationships/image" Target="../media/image43.png"/><Relationship Id="rId19" Type="http://schemas.openxmlformats.org/officeDocument/2006/relationships/image" Target="../media/image52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Relationship Id="rId22" Type="http://schemas.openxmlformats.org/officeDocument/2006/relationships/image" Target="../media/image5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410.pn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4.png"/><Relationship Id="rId4" Type="http://schemas.openxmlformats.org/officeDocument/2006/relationships/image" Target="../media/image510.png"/><Relationship Id="rId9" Type="http://schemas.openxmlformats.org/officeDocument/2006/relationships/image" Target="../media/image10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210.png"/><Relationship Id="rId3" Type="http://schemas.openxmlformats.org/officeDocument/2006/relationships/image" Target="../media/image110.png"/><Relationship Id="rId7" Type="http://schemas.openxmlformats.org/officeDocument/2006/relationships/image" Target="../media/image150.png"/><Relationship Id="rId12" Type="http://schemas.openxmlformats.org/officeDocument/2006/relationships/image" Target="../media/image20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0.png"/><Relationship Id="rId11" Type="http://schemas.openxmlformats.org/officeDocument/2006/relationships/image" Target="../media/image190.png"/><Relationship Id="rId5" Type="http://schemas.openxmlformats.org/officeDocument/2006/relationships/image" Target="../media/image130.png"/><Relationship Id="rId10" Type="http://schemas.openxmlformats.org/officeDocument/2006/relationships/image" Target="../media/image180.png"/><Relationship Id="rId4" Type="http://schemas.openxmlformats.org/officeDocument/2006/relationships/image" Target="../media/image120.png"/><Relationship Id="rId9" Type="http://schemas.openxmlformats.org/officeDocument/2006/relationships/image" Target="../media/image170.png"/><Relationship Id="rId14" Type="http://schemas.openxmlformats.org/officeDocument/2006/relationships/image" Target="../media/image2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png"/><Relationship Id="rId3" Type="http://schemas.openxmlformats.org/officeDocument/2006/relationships/image" Target="../media/image230.png"/><Relationship Id="rId7" Type="http://schemas.openxmlformats.org/officeDocument/2006/relationships/image" Target="../media/image270.png"/><Relationship Id="rId12" Type="http://schemas.openxmlformats.org/officeDocument/2006/relationships/image" Target="../media/image3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0.png"/><Relationship Id="rId11" Type="http://schemas.openxmlformats.org/officeDocument/2006/relationships/image" Target="../media/image310.png"/><Relationship Id="rId5" Type="http://schemas.openxmlformats.org/officeDocument/2006/relationships/image" Target="../media/image250.png"/><Relationship Id="rId10" Type="http://schemas.openxmlformats.org/officeDocument/2006/relationships/image" Target="../media/image300.png"/><Relationship Id="rId4" Type="http://schemas.openxmlformats.org/officeDocument/2006/relationships/image" Target="../media/image240.png"/><Relationship Id="rId9" Type="http://schemas.openxmlformats.org/officeDocument/2006/relationships/image" Target="../media/image29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png"/><Relationship Id="rId13" Type="http://schemas.openxmlformats.org/officeDocument/2006/relationships/image" Target="../media/image430.png"/><Relationship Id="rId18" Type="http://schemas.openxmlformats.org/officeDocument/2006/relationships/image" Target="../media/image480.png"/><Relationship Id="rId3" Type="http://schemas.openxmlformats.org/officeDocument/2006/relationships/image" Target="../media/image330.png"/><Relationship Id="rId7" Type="http://schemas.openxmlformats.org/officeDocument/2006/relationships/image" Target="../media/image370.png"/><Relationship Id="rId12" Type="http://schemas.openxmlformats.org/officeDocument/2006/relationships/image" Target="../media/image420.png"/><Relationship Id="rId17" Type="http://schemas.openxmlformats.org/officeDocument/2006/relationships/image" Target="../media/image470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0.png"/><Relationship Id="rId11" Type="http://schemas.openxmlformats.org/officeDocument/2006/relationships/image" Target="../media/image411.png"/><Relationship Id="rId5" Type="http://schemas.openxmlformats.org/officeDocument/2006/relationships/image" Target="../media/image350.png"/><Relationship Id="rId15" Type="http://schemas.openxmlformats.org/officeDocument/2006/relationships/image" Target="../media/image450.png"/><Relationship Id="rId10" Type="http://schemas.openxmlformats.org/officeDocument/2006/relationships/image" Target="../media/image400.png"/><Relationship Id="rId4" Type="http://schemas.openxmlformats.org/officeDocument/2006/relationships/image" Target="../media/image340.png"/><Relationship Id="rId9" Type="http://schemas.openxmlformats.org/officeDocument/2006/relationships/image" Target="../media/image390.png"/><Relationship Id="rId14" Type="http://schemas.openxmlformats.org/officeDocument/2006/relationships/image" Target="../media/image4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0.png"/><Relationship Id="rId13" Type="http://schemas.openxmlformats.org/officeDocument/2006/relationships/image" Target="../media/image59.png"/><Relationship Id="rId3" Type="http://schemas.openxmlformats.org/officeDocument/2006/relationships/image" Target="../media/image490.png"/><Relationship Id="rId7" Type="http://schemas.openxmlformats.org/officeDocument/2006/relationships/image" Target="../media/image530.png"/><Relationship Id="rId12" Type="http://schemas.openxmlformats.org/officeDocument/2006/relationships/image" Target="../media/image58.png"/><Relationship Id="rId17" Type="http://schemas.openxmlformats.org/officeDocument/2006/relationships/image" Target="../media/image63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0.png"/><Relationship Id="rId11" Type="http://schemas.openxmlformats.org/officeDocument/2006/relationships/image" Target="../media/image570.png"/><Relationship Id="rId5" Type="http://schemas.openxmlformats.org/officeDocument/2006/relationships/image" Target="../media/image511.png"/><Relationship Id="rId15" Type="http://schemas.openxmlformats.org/officeDocument/2006/relationships/image" Target="../media/image61.png"/><Relationship Id="rId10" Type="http://schemas.openxmlformats.org/officeDocument/2006/relationships/image" Target="../media/image560.png"/><Relationship Id="rId4" Type="http://schemas.openxmlformats.org/officeDocument/2006/relationships/image" Target="../media/image500.png"/><Relationship Id="rId9" Type="http://schemas.openxmlformats.org/officeDocument/2006/relationships/image" Target="../media/image550.png"/><Relationship Id="rId14" Type="http://schemas.openxmlformats.org/officeDocument/2006/relationships/image" Target="../media/image6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61882" y="3509784"/>
            <a:ext cx="439043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Početní operace s mnohočleny - procvičování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764704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III-2-03-04_Vyrazy_a_jejich_upravy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07.2013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1744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59633"/>
            <a:ext cx="35283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Operace s mnohočleny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4502" y="207759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Sčítání mnohočlenů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84317" y="2446925"/>
            <a:ext cx="72008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provádíme tak, že sečteme členy se stejnými proměnnými a stejnými exponenty.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6121" y="3257555"/>
            <a:ext cx="2754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Odčítání mnohočlenů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1367" y="3626887"/>
            <a:ext cx="718754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Provádíme tak, že přičteme mnohočlen opačný.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2151" y="1484784"/>
            <a:ext cx="7588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úvod si připomeňte, jak provádíme jednotlivé početní operace s mnohočleny!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14883" y="4064911"/>
            <a:ext cx="3788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Násobení mnohočlenu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mnohočlenem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97043" y="4454302"/>
            <a:ext cx="717534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provádíme tak, že každý člen jednoho mnohočlenu vynásobíme každým členem druhého mnohočlenu.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32565" y="5244832"/>
            <a:ext cx="3377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Dělení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mnohočlenu jednočlenem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564581" y="5614164"/>
            <a:ext cx="716831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provádíme tak, že tímto jednočlenem vydělíme každý člen mnohočlenu.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37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3" grpId="0"/>
      <p:bldP spid="14" grpId="0" animBg="1"/>
      <p:bldP spid="23" grpId="0"/>
      <p:bldP spid="24" grpId="0" animBg="1"/>
      <p:bldP spid="25" grpId="0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59633"/>
            <a:ext cx="35283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Operace s mnohočleny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772816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Sečtěte výrazy ve sloupci s výrazy v řádku: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ulka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4770371"/>
                  </p:ext>
                </p:extLst>
              </p:nvPr>
            </p:nvGraphicFramePr>
            <p:xfrm>
              <a:off x="3438438" y="1898131"/>
              <a:ext cx="4462492" cy="179003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15623"/>
                    <a:gridCol w="1115623"/>
                    <a:gridCol w="1115623"/>
                    <a:gridCol w="1115623"/>
                  </a:tblGrid>
                  <a:tr h="46340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cs-CZ" b="1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cs-CZ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44221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44221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44221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ulka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4770371"/>
                  </p:ext>
                </p:extLst>
              </p:nvPr>
            </p:nvGraphicFramePr>
            <p:xfrm>
              <a:off x="3438438" y="1898131"/>
              <a:ext cx="4462492" cy="179003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15623"/>
                    <a:gridCol w="1115623"/>
                    <a:gridCol w="1115623"/>
                    <a:gridCol w="1115623"/>
                  </a:tblGrid>
                  <a:tr h="4634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1">
                          <a:blip r:embed="rId3"/>
                          <a:stretch>
                            <a:fillRect r="-300546" b="-2881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44221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44221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44221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734582" y="1898131"/>
                <a:ext cx="7767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4582" y="1898131"/>
                <a:ext cx="776751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814702" y="1898131"/>
                <a:ext cx="9049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4702" y="1898131"/>
                <a:ext cx="904991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6822814" y="1900361"/>
                <a:ext cx="10781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2814" y="1900361"/>
                <a:ext cx="107811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438438" y="2361537"/>
                <a:ext cx="10781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8438" y="2361537"/>
                <a:ext cx="1078116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524381" y="2865593"/>
                <a:ext cx="9498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4381" y="2865593"/>
                <a:ext cx="949875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569265" y="3297641"/>
                <a:ext cx="9049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+11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9265" y="3297641"/>
                <a:ext cx="904991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574570" y="2361537"/>
                <a:ext cx="10967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𝟗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4570" y="2361537"/>
                <a:ext cx="1096775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934444" y="2865593"/>
                <a:ext cx="37702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4444" y="2865593"/>
                <a:ext cx="377026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592203" y="3296091"/>
                <a:ext cx="106150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𝟏𝟕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2203" y="3296091"/>
                <a:ext cx="1061508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718810" y="2361537"/>
                <a:ext cx="10967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8810" y="2361537"/>
                <a:ext cx="1096775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810181" y="2861774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181" y="2861774"/>
                <a:ext cx="785793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805372" y="3274608"/>
                <a:ext cx="9236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372" y="3274608"/>
                <a:ext cx="923650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744556" y="2370350"/>
                <a:ext cx="12346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𝟏𝟐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4556" y="2370350"/>
                <a:ext cx="1234632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817044" y="2839497"/>
                <a:ext cx="10967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7044" y="2839497"/>
                <a:ext cx="1096775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683995" y="3283238"/>
                <a:ext cx="12346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𝟐𝟎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995" y="3283238"/>
                <a:ext cx="1234632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277096" y="4077071"/>
            <a:ext cx="3101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výrazů ve sloupci odečtěte výrazy v řádku: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2" name="Tabulka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265447"/>
              </p:ext>
            </p:extLst>
          </p:nvPr>
        </p:nvGraphicFramePr>
        <p:xfrm>
          <a:off x="3451327" y="4221088"/>
          <a:ext cx="4462492" cy="1790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5623"/>
                <a:gridCol w="1115623"/>
                <a:gridCol w="1115623"/>
                <a:gridCol w="1115623"/>
              </a:tblGrid>
              <a:tr h="463406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4221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4221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4221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3791569" y="4215570"/>
                <a:ext cx="4154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1569" y="4215570"/>
                <a:ext cx="415498" cy="36933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4769543" y="4215570"/>
                <a:ext cx="501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9543" y="4215570"/>
                <a:ext cx="501035" cy="369332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5686988" y="4215570"/>
                <a:ext cx="10781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6988" y="4215570"/>
                <a:ext cx="1078116" cy="369332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6909376" y="4215570"/>
                <a:ext cx="9049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9376" y="4215570"/>
                <a:ext cx="904991" cy="369332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3791569" y="4723402"/>
                <a:ext cx="501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1569" y="4723402"/>
                <a:ext cx="501035" cy="369332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3590950" y="5157192"/>
                <a:ext cx="9049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950" y="5157192"/>
                <a:ext cx="904991" cy="369332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3590950" y="5589240"/>
                <a:ext cx="9498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950" y="5589240"/>
                <a:ext cx="949875" cy="369332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4747100" y="4707827"/>
                <a:ext cx="5459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7100" y="4707827"/>
                <a:ext cx="545919" cy="369332"/>
              </a:xfrm>
              <a:prstGeom prst="rect">
                <a:avLst/>
              </a:prstGeom>
              <a:blipFill rotWithShape="1"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4599413" y="5157192"/>
                <a:ext cx="10967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9413" y="5157192"/>
                <a:ext cx="1096775" cy="369332"/>
              </a:xfrm>
              <a:prstGeom prst="rect">
                <a:avLst/>
              </a:prstGeom>
              <a:blipFill rotWithShape="1"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4540825" y="5589240"/>
                <a:ext cx="10967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0825" y="5589240"/>
                <a:ext cx="1096775" cy="369332"/>
              </a:xfrm>
              <a:prstGeom prst="rect">
                <a:avLst/>
              </a:prstGeom>
              <a:blipFill rotWithShape="1"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5860113" y="4707827"/>
                <a:ext cx="9236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0113" y="4707827"/>
                <a:ext cx="923650" cy="369332"/>
              </a:xfrm>
              <a:prstGeom prst="rect">
                <a:avLst/>
              </a:prstGeom>
              <a:blipFill rotWithShape="1"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5805372" y="5157192"/>
                <a:ext cx="9236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𝟕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372" y="5157192"/>
                <a:ext cx="923650" cy="369332"/>
              </a:xfrm>
              <a:prstGeom prst="rect">
                <a:avLst/>
              </a:prstGeom>
              <a:blipFill rotWithShape="1"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ovéPole 49"/>
          <p:cNvSpPr txBox="1"/>
          <p:nvPr/>
        </p:nvSpPr>
        <p:spPr>
          <a:xfrm>
            <a:off x="4114800" y="296289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5878821" y="5589240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8821" y="5589240"/>
                <a:ext cx="785793" cy="369332"/>
              </a:xfrm>
              <a:prstGeom prst="rect">
                <a:avLst/>
              </a:prstGeom>
              <a:blipFill rotWithShape="1"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6815585" y="4707827"/>
                <a:ext cx="10967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5585" y="4707827"/>
                <a:ext cx="1096775" cy="369332"/>
              </a:xfrm>
              <a:prstGeom prst="rect">
                <a:avLst/>
              </a:prstGeom>
              <a:blipFill rotWithShape="1"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6797263" y="5154949"/>
                <a:ext cx="12346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7263" y="5154949"/>
                <a:ext cx="1234632" cy="369332"/>
              </a:xfrm>
              <a:prstGeom prst="rect">
                <a:avLst/>
              </a:prstGeom>
              <a:blipFill rotWithShape="1"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6823637" y="5589240"/>
                <a:ext cx="10967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3637" y="5589240"/>
                <a:ext cx="1096775" cy="369332"/>
              </a:xfrm>
              <a:prstGeom prst="rect">
                <a:avLst/>
              </a:prstGeom>
              <a:blipFill rotWithShape="1"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831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45" grpId="0"/>
      <p:bldP spid="46" grpId="0"/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59633"/>
            <a:ext cx="35283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Operace s mnohočleny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772816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Vynásobte výrazy v řádku výrazy ve sloupci: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092969"/>
              </p:ext>
            </p:extLst>
          </p:nvPr>
        </p:nvGraphicFramePr>
        <p:xfrm>
          <a:off x="2878334" y="1911900"/>
          <a:ext cx="4934026" cy="1661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939"/>
                <a:gridCol w="1788823"/>
                <a:gridCol w="2160240"/>
                <a:gridCol w="216024"/>
              </a:tblGrid>
              <a:tr h="43003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036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03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103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" name="TextovéPole 20"/>
          <p:cNvSpPr txBox="1"/>
          <p:nvPr/>
        </p:nvSpPr>
        <p:spPr>
          <a:xfrm>
            <a:off x="277097" y="4077071"/>
            <a:ext cx="2566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Výrazy v řádku vydělte výrazy ve sloupci: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035971" y="1911899"/>
                <a:ext cx="11842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5971" y="1911899"/>
                <a:ext cx="118423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5724128" y="1931204"/>
                <a:ext cx="16138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</a:rPr>
                        <m:t>−4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1931204"/>
                <a:ext cx="161384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3113706" y="2385457"/>
                <a:ext cx="501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3706" y="2385457"/>
                <a:ext cx="501035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142182" y="2778226"/>
                <a:ext cx="5023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2182" y="2778226"/>
                <a:ext cx="502382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123535" y="3154692"/>
                <a:ext cx="5437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3535" y="3154692"/>
                <a:ext cx="543739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5" name="Tabulka 5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86408162"/>
                  </p:ext>
                </p:extLst>
              </p:nvPr>
            </p:nvGraphicFramePr>
            <p:xfrm>
              <a:off x="2843809" y="4323475"/>
              <a:ext cx="5328591" cy="158417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02854"/>
                    <a:gridCol w="2437505"/>
                    <a:gridCol w="1872208"/>
                    <a:gridCol w="216024"/>
                  </a:tblGrid>
                  <a:tr h="4101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>
                              <a:solidFill>
                                <a:schemeClr val="tx1"/>
                              </a:solidFill>
                            </a:rPr>
                            <a:t>:</a:t>
                          </a:r>
                          <a:endParaRPr lang="cs-CZ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39135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0" i="1" smtClean="0">
                                    <a:latin typeface="Cambria Math"/>
                                  </a:rPr>
                                  <m:t>−3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391355"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391355"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5" name="Tabulka 5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86408162"/>
                  </p:ext>
                </p:extLst>
              </p:nvPr>
            </p:nvGraphicFramePr>
            <p:xfrm>
              <a:off x="2843809" y="4323475"/>
              <a:ext cx="5328591" cy="158417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02854"/>
                    <a:gridCol w="2437505"/>
                    <a:gridCol w="1872208"/>
                    <a:gridCol w="216024"/>
                  </a:tblGrid>
                  <a:tr h="4101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>
                              <a:solidFill>
                                <a:schemeClr val="tx1"/>
                              </a:solidFill>
                            </a:rPr>
                            <a:t>:</a:t>
                          </a:r>
                          <a:endParaRPr lang="cs-CZ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391355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1">
                          <a:blip r:embed="rId8"/>
                          <a:stretch>
                            <a:fillRect l="-758" t="-110769" r="-562121" b="-1984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391355"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  <a:tr h="391355"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3672716" y="2399411"/>
                <a:ext cx="1851724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𝒙𝒗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2716" y="2399411"/>
                <a:ext cx="1851724" cy="37555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Obdélník 28"/>
              <p:cNvSpPr/>
              <p:nvPr/>
            </p:nvSpPr>
            <p:spPr>
              <a:xfrm>
                <a:off x="3697418" y="2778226"/>
                <a:ext cx="1861342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𝒙𝒗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𝟑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𝒗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𝒗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29" name="Obdélník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418" y="2778226"/>
                <a:ext cx="1861342" cy="37555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3735056" y="3182630"/>
                <a:ext cx="17860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𝒗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5056" y="3182630"/>
                <a:ext cx="1786066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5380765" y="2385457"/>
                <a:ext cx="2300566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𝟏𝟐</m:t>
                      </m:r>
                      <m:r>
                        <a:rPr lang="cs-CZ" b="1" i="1" smtClean="0">
                          <a:latin typeface="Cambria Math"/>
                        </a:rPr>
                        <m:t>𝒙𝒗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𝟏𝟔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0765" y="2385457"/>
                <a:ext cx="2300566" cy="37555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5472536" y="2751842"/>
                <a:ext cx="2172325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latin typeface="Cambria Math"/>
                        </a:rPr>
                        <m:t>𝒙𝒗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𝟗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𝒗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𝟏𝟐</m:t>
                      </m:r>
                      <m:r>
                        <a:rPr lang="cs-CZ" b="1" i="1" smtClean="0">
                          <a:latin typeface="Cambria Math"/>
                        </a:rPr>
                        <m:t>𝒗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2536" y="2751842"/>
                <a:ext cx="2172325" cy="37555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5692517" y="3182630"/>
                <a:ext cx="18886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𝟏𝟓</m:t>
                      </m:r>
                      <m:r>
                        <a:rPr lang="cs-CZ" b="1" i="1" smtClean="0">
                          <a:latin typeface="Cambria Math"/>
                        </a:rPr>
                        <m:t>𝒗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𝟐𝟎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2517" y="3182630"/>
                <a:ext cx="1888659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3596283" y="4339217"/>
                <a:ext cx="25766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−15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r>
                        <a:rPr lang="cs-CZ" b="0" i="1" smtClean="0">
                          <a:latin typeface="Cambria Math"/>
                        </a:rPr>
                        <m:t>−30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6283" y="4339217"/>
                <a:ext cx="2576603" cy="369332"/>
              </a:xfrm>
              <a:prstGeom prst="rect">
                <a:avLst/>
              </a:prstGeom>
              <a:blipFill rotWithShape="1">
                <a:blip r:embed="rId1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3025338" y="5157192"/>
                <a:ext cx="501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5338" y="5157192"/>
                <a:ext cx="501035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3025338" y="5526524"/>
                <a:ext cx="5044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5338" y="5526524"/>
                <a:ext cx="504433" cy="369332"/>
              </a:xfrm>
              <a:prstGeom prst="rect">
                <a:avLst/>
              </a:prstGeom>
              <a:blipFill rotWithShape="1">
                <a:blip r:embed="rId17"/>
                <a:stretch>
                  <a:fillRect l="-2410"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3519756" y="4787860"/>
                <a:ext cx="2686826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𝟏𝟓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𝒙𝒚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9756" y="4787860"/>
                <a:ext cx="2686826" cy="375552"/>
              </a:xfrm>
              <a:prstGeom prst="rect">
                <a:avLst/>
              </a:prstGeom>
              <a:blipFill rotWithShape="1">
                <a:blip r:embed="rId18"/>
                <a:stretch>
                  <a:fillRect b="-48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3773955" y="5157192"/>
                <a:ext cx="1971885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𝟗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3955" y="5157192"/>
                <a:ext cx="1971885" cy="375552"/>
              </a:xfrm>
              <a:prstGeom prst="rect">
                <a:avLst/>
              </a:prstGeom>
              <a:blipFill rotWithShape="1">
                <a:blip r:embed="rId19"/>
                <a:stretch>
                  <a:fillRect b="-11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ovéPole 63"/>
              <p:cNvSpPr txBox="1"/>
              <p:nvPr/>
            </p:nvSpPr>
            <p:spPr>
              <a:xfrm>
                <a:off x="3820863" y="5526524"/>
                <a:ext cx="2127442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𝟏𝟓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latin typeface="Cambria Math"/>
                        </a:rPr>
                        <m:t>𝒙𝒚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4" name="TextovéPole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0863" y="5526524"/>
                <a:ext cx="2127442" cy="375552"/>
              </a:xfrm>
              <a:prstGeom prst="rect">
                <a:avLst/>
              </a:prstGeom>
              <a:blipFill rotWithShape="1">
                <a:blip r:embed="rId20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6172886" y="4354070"/>
                <a:ext cx="183146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75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r>
                        <a:rPr lang="cs-CZ" b="0" i="1" smtClean="0">
                          <a:latin typeface="Cambria Math"/>
                        </a:rPr>
                        <m:t>−30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886" y="4354070"/>
                <a:ext cx="1831463" cy="369332"/>
              </a:xfrm>
              <a:prstGeom prst="rect">
                <a:avLst/>
              </a:prstGeom>
              <a:blipFill rotWithShape="1">
                <a:blip r:embed="rId21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ovéPole 65"/>
              <p:cNvSpPr txBox="1"/>
              <p:nvPr/>
            </p:nvSpPr>
            <p:spPr>
              <a:xfrm>
                <a:off x="6026532" y="4725805"/>
                <a:ext cx="2002343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𝟐𝟓</m:t>
                      </m:r>
                      <m:r>
                        <a:rPr lang="cs-CZ" b="1" i="1" smtClean="0">
                          <a:latin typeface="Cambria Math"/>
                        </a:rPr>
                        <m:t>𝒙𝒚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6" name="TextovéPole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532" y="4725805"/>
                <a:ext cx="2002343" cy="375552"/>
              </a:xfrm>
              <a:prstGeom prst="rect">
                <a:avLst/>
              </a:prstGeom>
              <a:blipFill rotWithShape="1">
                <a:blip r:embed="rId22"/>
                <a:stretch>
                  <a:fillRect b="-11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6249689" y="5153691"/>
                <a:ext cx="1447768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𝟏𝟓</m:t>
                      </m:r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9689" y="5153691"/>
                <a:ext cx="1447768" cy="375552"/>
              </a:xfrm>
              <a:prstGeom prst="rect">
                <a:avLst/>
              </a:prstGeom>
              <a:blipFill rotWithShape="1">
                <a:blip r:embed="rId23"/>
                <a:stretch>
                  <a:fillRect l="-840" b="-112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6207121" y="5523023"/>
                <a:ext cx="1580817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𝟐𝟓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7121" y="5523023"/>
                <a:ext cx="1580817" cy="375552"/>
              </a:xfrm>
              <a:prstGeom prst="rect">
                <a:avLst/>
              </a:prstGeom>
              <a:blipFill rotWithShape="1">
                <a:blip r:embed="rId24"/>
                <a:stretch>
                  <a:fillRect b="-48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644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62" grpId="0"/>
      <p:bldP spid="63" grpId="0"/>
      <p:bldP spid="64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59633"/>
            <a:ext cx="35283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Operace s mnohočleny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707378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51620" y="1667432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dán kvádr o rozměrech 3x, 5x a 2x. Určete povrch tohoto kvádru. Načrtněte obrázek.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1151620" y="2313763"/>
            <a:ext cx="65167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Krychle 6"/>
          <p:cNvSpPr/>
          <p:nvPr/>
        </p:nvSpPr>
        <p:spPr>
          <a:xfrm>
            <a:off x="1331640" y="2708920"/>
            <a:ext cx="1152128" cy="1296144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547664" y="4005081"/>
                <a:ext cx="501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4005081"/>
                <a:ext cx="50103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30605" y="3300050"/>
                <a:ext cx="501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605" y="3300050"/>
                <a:ext cx="501035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339752" y="3820415"/>
                <a:ext cx="501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820415"/>
                <a:ext cx="501035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570118" y="271199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Co tvoří povrch kvádru?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70118" y="3282430"/>
            <a:ext cx="3882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obdélníků, z nichž dva proti sobě  jsou vždy stejné.</a:t>
            </a:r>
            <a:endParaRPr lang="cs-CZ" dirty="0"/>
          </a:p>
        </p:txBody>
      </p:sp>
      <p:cxnSp>
        <p:nvCxnSpPr>
          <p:cNvPr id="14" name="Přímá spojnice 13"/>
          <p:cNvCxnSpPr/>
          <p:nvPr/>
        </p:nvCxnSpPr>
        <p:spPr>
          <a:xfrm>
            <a:off x="1619672" y="2711999"/>
            <a:ext cx="0" cy="95738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1331640" y="3669384"/>
            <a:ext cx="288032" cy="33568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619672" y="3669383"/>
            <a:ext cx="864096" cy="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865562" y="4476497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povrch kvádru tedy platí: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829553" y="4941167"/>
                <a:ext cx="468166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𝑆</m:t>
                      </m:r>
                      <m:r>
                        <a:rPr lang="cs-CZ" sz="2400" b="0" i="1" smtClean="0">
                          <a:latin typeface="Cambria Math"/>
                        </a:rPr>
                        <m:t>=2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∙5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+2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∙5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+3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∙2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553" y="4941167"/>
                <a:ext cx="468166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5346440" y="4941168"/>
                <a:ext cx="35521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=2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15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+10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+6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6440" y="4941168"/>
                <a:ext cx="3552126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922625" y="5445835"/>
                <a:ext cx="162114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=2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∙31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2625" y="5445835"/>
                <a:ext cx="1621149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463886" y="5445835"/>
                <a:ext cx="123905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=62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3886" y="5445835"/>
                <a:ext cx="1239057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3013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10" grpId="0"/>
      <p:bldP spid="11" grpId="0"/>
      <p:bldP spid="12" grpId="0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59633"/>
            <a:ext cx="35283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Operace s mnohočleny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15623" y="1707378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115616" y="1707378"/>
                <a:ext cx="6696744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Výraz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−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1−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 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je roven:</a:t>
                </a:r>
              </a:p>
              <a:p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 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 b)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	    c)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d)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+2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	e)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/>
                      </a:rPr>
                      <m:t>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1707378"/>
                <a:ext cx="6696744" cy="946991"/>
              </a:xfrm>
              <a:prstGeom prst="rect">
                <a:avLst/>
              </a:prstGeom>
              <a:blipFill rotWithShape="1">
                <a:blip r:embed="rId3"/>
                <a:stretch>
                  <a:fillRect l="-728" t="-3226" b="-70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H="1">
            <a:off x="1115616" y="2654369"/>
            <a:ext cx="61206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56451" y="2702559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813996" y="3083860"/>
                <a:ext cx="22821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i="1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1−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3996" y="3083860"/>
                <a:ext cx="2282163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902228" y="3083860"/>
                <a:ext cx="22459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2228" y="3083860"/>
                <a:ext cx="224599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062468" y="3086608"/>
                <a:ext cx="20544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</m:t>
                      </m:r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2468" y="3086608"/>
                <a:ext cx="205440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934676" y="3086608"/>
                <a:ext cx="138563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4676" y="3086608"/>
                <a:ext cx="1385636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ál 11"/>
          <p:cNvSpPr/>
          <p:nvPr/>
        </p:nvSpPr>
        <p:spPr>
          <a:xfrm>
            <a:off x="3109747" y="2180873"/>
            <a:ext cx="1462253" cy="47349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02838" y="3936645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78902" y="3936645"/>
            <a:ext cx="3581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Opravte nesprávné výsledky: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708551" y="4461672"/>
                <a:ext cx="34669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−3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+6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551" y="4461672"/>
                <a:ext cx="3466975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488971" y="4455384"/>
                <a:ext cx="39505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971" y="4455384"/>
                <a:ext cx="3950504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16"/>
          <p:cNvCxnSpPr/>
          <p:nvPr/>
        </p:nvCxnSpPr>
        <p:spPr>
          <a:xfrm flipH="1" flipV="1">
            <a:off x="790870" y="4824716"/>
            <a:ext cx="7648605" cy="6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718728" y="4831004"/>
            <a:ext cx="1501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773622" y="5243691"/>
                <a:ext cx="39190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a)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2−</m:t>
                        </m:r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d>
                    <m:d>
                      <m:dPr>
                        <m:ctrlPr>
                          <a:rPr lang="cs-CZ" i="1">
                            <a:latin typeface="Cambria Math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3+</m:t>
                        </m:r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=6+2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−3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622" y="5243691"/>
                <a:ext cx="3919022" cy="369332"/>
              </a:xfrm>
              <a:prstGeom prst="rect">
                <a:avLst/>
              </a:prstGeom>
              <a:blipFill rotWithShape="1">
                <a:blip r:embed="rId10"/>
                <a:stretch>
                  <a:fillRect l="-140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488971" y="5243691"/>
                <a:ext cx="17075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+6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971" y="5243691"/>
                <a:ext cx="1707519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708551" y="5735755"/>
                <a:ext cx="236750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</a:rPr>
                            <m:t>+1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551" y="5735755"/>
                <a:ext cx="2367508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856437" y="5735755"/>
                <a:ext cx="19688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(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</m:t>
                      </m:r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+1)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6437" y="5735755"/>
                <a:ext cx="1968872" cy="369332"/>
              </a:xfrm>
              <a:prstGeom prst="rect">
                <a:avLst/>
              </a:prstGeom>
              <a:blipFill rotWithShape="1"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712017" y="5735755"/>
                <a:ext cx="17612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2017" y="5735755"/>
                <a:ext cx="1761251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742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 animBg="1"/>
      <p:bldP spid="13" grpId="0" animBg="1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59633"/>
            <a:ext cx="35283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Operace s mnohočleny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707378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259632" y="1628800"/>
                <a:ext cx="741682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Určete, o kolik je obsah čtverce o straně n menší než obsah obdélníku o stranách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+5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b="0" dirty="0" smtClean="0">
                    <a:latin typeface="Times New Roman" pitchFamily="18" charset="0"/>
                    <a:cs typeface="Times New Roman" pitchFamily="18" charset="0"/>
                  </a:rPr>
                  <a:t>a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.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1628800"/>
                <a:ext cx="7416824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740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H="1">
            <a:off x="539552" y="2348880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971600" y="2708920"/>
            <a:ext cx="1368152" cy="10801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707904" y="2708920"/>
            <a:ext cx="3096344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320393" y="2987271"/>
                <a:ext cx="3793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0393" y="2987271"/>
                <a:ext cx="379399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465976" y="3789040"/>
                <a:ext cx="3793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5976" y="3789040"/>
                <a:ext cx="37939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716016" y="4149080"/>
                <a:ext cx="7833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+5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4149080"/>
                <a:ext cx="78335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6810478" y="3171937"/>
                <a:ext cx="7833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0478" y="3171937"/>
                <a:ext cx="783356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090456" y="3064314"/>
                <a:ext cx="11304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𝑺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𝒏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𝒏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456" y="3064314"/>
                <a:ext cx="1130438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137020" y="3243369"/>
                <a:ext cx="2238112" cy="380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𝑺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´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𝟓</m:t>
                          </m:r>
                        </m:e>
                      </m:d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e>
                      </m:d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7020" y="3243369"/>
                <a:ext cx="2238112" cy="38055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853965" y="4941167"/>
                <a:ext cx="3312253" cy="380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𝑆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´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+5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𝑛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3965" y="4941167"/>
                <a:ext cx="3312253" cy="38055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070263" y="4934367"/>
                <a:ext cx="28582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+5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+10−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0263" y="4934367"/>
                <a:ext cx="2858218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804247" y="4939325"/>
                <a:ext cx="127708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=7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+10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4247" y="4939325"/>
                <a:ext cx="1277081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953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59633"/>
            <a:ext cx="35283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Operace s mnohočleny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53361" y="1892044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475656" y="189204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Zjednodušte: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753361" y="2596111"/>
                <a:ext cx="22790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2−3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+1=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361" y="2596111"/>
                <a:ext cx="227908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753361" y="3319025"/>
                <a:ext cx="27420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−2=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361" y="3319025"/>
                <a:ext cx="2742033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738420" y="4074618"/>
                <a:ext cx="18669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420" y="4074618"/>
                <a:ext cx="1866986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753361" y="4797152"/>
                <a:ext cx="311328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−3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361" y="4797152"/>
                <a:ext cx="3113288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753361" y="5465187"/>
                <a:ext cx="213372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361" y="5465187"/>
                <a:ext cx="2133726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2911873" y="2596111"/>
                <a:ext cx="20874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−2+3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+1=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1873" y="2596111"/>
                <a:ext cx="2087495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4812876" y="2596111"/>
                <a:ext cx="9084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8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2876" y="2596111"/>
                <a:ext cx="908454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3269120" y="3319025"/>
                <a:ext cx="24522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−2=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9120" y="3319025"/>
                <a:ext cx="2452210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5510550" y="3319025"/>
                <a:ext cx="20874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+6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−2−2=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0550" y="3319025"/>
                <a:ext cx="2087495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7452320" y="3335024"/>
                <a:ext cx="10366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11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−4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2320" y="3335024"/>
                <a:ext cx="1036694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2483768" y="4056761"/>
                <a:ext cx="18036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4056761"/>
                <a:ext cx="1803635" cy="369332"/>
              </a:xfrm>
              <a:prstGeom prst="rect">
                <a:avLst/>
              </a:prstGeom>
              <a:blipFill rotWithShape="1">
                <a:blip r:embed="rId1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4067944" y="4074618"/>
                <a:ext cx="10286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4074618"/>
                <a:ext cx="1028615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3734505" y="4797395"/>
                <a:ext cx="25465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3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−3+3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=</a:t>
                </a:r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4505" y="4797395"/>
                <a:ext cx="2546531" cy="369332"/>
              </a:xfrm>
              <a:prstGeom prst="rect">
                <a:avLst/>
              </a:prstGeom>
              <a:blipFill rotWithShape="1">
                <a:blip r:embed="rId15"/>
                <a:stretch>
                  <a:fillRect t="-8197" r="-1199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6082609" y="4813145"/>
                <a:ext cx="15523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2609" y="4813145"/>
                <a:ext cx="1552348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2761571" y="5465187"/>
                <a:ext cx="14676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1571" y="5465187"/>
                <a:ext cx="1467646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4086433" y="5465187"/>
                <a:ext cx="11670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−12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6433" y="5465187"/>
                <a:ext cx="1167051" cy="369332"/>
              </a:xfrm>
              <a:prstGeom prst="rect">
                <a:avLst/>
              </a:prstGeom>
              <a:blipFill rotWithShape="1">
                <a:blip r:embed="rId1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712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59633"/>
            <a:ext cx="35283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Operace s mnohočleny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53361" y="1892044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819" y="189204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Vypočtěte: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50484" y="2436892"/>
                <a:ext cx="30692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484" y="2436892"/>
                <a:ext cx="3069238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84683" y="3334584"/>
                <a:ext cx="3265125" cy="5648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683" y="3334584"/>
                <a:ext cx="3265125" cy="56489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45930" y="4264422"/>
                <a:ext cx="34558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930" y="4264422"/>
                <a:ext cx="3455882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38085" y="5139449"/>
                <a:ext cx="21591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085" y="5139449"/>
                <a:ext cx="2159117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27054" y="5952369"/>
                <a:ext cx="2670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22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𝑥𝑧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+11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−11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54" y="5952369"/>
                <a:ext cx="267009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568442" y="2432010"/>
                <a:ext cx="33167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8442" y="2432010"/>
                <a:ext cx="3316742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651448" y="2806224"/>
                <a:ext cx="33623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448" y="2806224"/>
                <a:ext cx="3362395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886030" y="2801342"/>
                <a:ext cx="22640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030" y="2801342"/>
                <a:ext cx="2264018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661766" y="3251467"/>
                <a:ext cx="312098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+2+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1766" y="3251467"/>
                <a:ext cx="3120983" cy="646331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6678838" y="3293867"/>
                <a:ext cx="15370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8838" y="3293867"/>
                <a:ext cx="1537087" cy="646331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943019" y="4264422"/>
                <a:ext cx="40820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𝑥𝑧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𝑦𝑧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3019" y="4264422"/>
                <a:ext cx="4082015" cy="369332"/>
              </a:xfrm>
              <a:prstGeom prst="rect">
                <a:avLst/>
              </a:prstGeom>
              <a:blipFill rotWithShape="1"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683938" y="4639150"/>
                <a:ext cx="38904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3</m:t>
                      </m:r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+3</m:t>
                      </m:r>
                      <m:r>
                        <a:rPr lang="cs-CZ" i="1">
                          <a:latin typeface="Cambria Math"/>
                        </a:rPr>
                        <m:t>𝑦</m:t>
                      </m:r>
                      <m:r>
                        <a:rPr lang="cs-CZ" i="1">
                          <a:latin typeface="Cambria Math"/>
                        </a:rPr>
                        <m:t>+3</m:t>
                      </m:r>
                      <m:r>
                        <a:rPr lang="cs-CZ" i="1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𝑥𝑧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𝑦𝑧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938" y="4639150"/>
                <a:ext cx="3890424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718178" y="5139449"/>
                <a:ext cx="22953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8178" y="5139449"/>
                <a:ext cx="2295307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113551" y="5952369"/>
                <a:ext cx="10781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3551" y="5952369"/>
                <a:ext cx="1078116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4921954" y="5952369"/>
                <a:ext cx="788164" cy="36933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≠0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954" y="5952369"/>
                <a:ext cx="788164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1089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4" grpId="0"/>
      <p:bldP spid="25" grpId="0"/>
      <p:bldP spid="26" grpId="0"/>
      <p:bldP spid="27" grpId="0"/>
      <p:bldP spid="28" grpId="0"/>
      <p:bldP spid="29" grpId="0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09143" y="349905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3283" y="390382"/>
            <a:ext cx="8532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procvičení početních operací s mnohočleny. Žák sčítá, odčítá a násobí mnohočleny a dělí mnohočlen jednočlenem.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206084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3935</TotalTime>
  <Words>1362</Words>
  <Application>Microsoft Office PowerPoint</Application>
  <PresentationFormat>Předvádění na obrazovce (4:3)</PresentationFormat>
  <Paragraphs>185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301</cp:revision>
  <dcterms:created xsi:type="dcterms:W3CDTF">2013-01-11T17:11:37Z</dcterms:created>
  <dcterms:modified xsi:type="dcterms:W3CDTF">2014-09-25T07:04:24Z</dcterms:modified>
</cp:coreProperties>
</file>