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08" r:id="rId4"/>
    <p:sldId id="324" r:id="rId5"/>
    <p:sldId id="325" r:id="rId6"/>
    <p:sldId id="326" r:id="rId7"/>
    <p:sldId id="327" r:id="rId8"/>
    <p:sldId id="328" r:id="rId9"/>
    <p:sldId id="329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6" d="100"/>
          <a:sy n="76" d="100"/>
        </p:scale>
        <p:origin x="-84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3904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</a:p>
          <a:p>
            <a:pPr algn="ctr"/>
            <a:endParaRPr lang="cs-CZ" sz="2800" b="1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III-2-03-05_Vyrazy_a_jejich_upravy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07.2013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800338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53327" y="1803683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Vypočítejte druhou mocninu dvojčlenu: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187690" y="2173015"/>
                <a:ext cx="10634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i="1">
                          <a:latin typeface="Cambria Math"/>
                        </a:rPr>
                        <m:t>𝑎</m:t>
                      </m:r>
                      <m:r>
                        <a:rPr lang="cs-CZ" i="1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90" y="2173015"/>
                <a:ext cx="1063433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627784" y="2173015"/>
                <a:ext cx="10596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i="1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173015"/>
                <a:ext cx="1059649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995936" y="2173015"/>
                <a:ext cx="13183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−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173015"/>
                <a:ext cx="1318373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843403" y="2173015"/>
                <a:ext cx="13456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−</m:t>
                      </m:r>
                      <m:r>
                        <a:rPr lang="cs-CZ" i="1">
                          <a:latin typeface="Cambria Math"/>
                        </a:rPr>
                        <m:t>𝑎</m:t>
                      </m:r>
                      <m:r>
                        <a:rPr lang="cs-CZ" i="1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3403" y="2173015"/>
                <a:ext cx="1345625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1187690" y="2542347"/>
            <a:ext cx="612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828482" y="2569471"/>
                <a:ext cx="71583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+2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ab</m:t>
                      </m:r>
                      <m:r>
                        <a:rPr lang="cs-CZ" b="0" i="0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482" y="2569471"/>
                <a:ext cx="7158370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932904" y="3142072"/>
                <a:ext cx="70519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e>
                      </m:d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𝑎𝑏</m:t>
                      </m:r>
                      <m:r>
                        <a:rPr lang="cs-CZ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−</m:t>
                      </m:r>
                      <m:r>
                        <a:rPr lang="cs-CZ">
                          <a:latin typeface="Cambria Math"/>
                        </a:rPr>
                        <m:t>2</m:t>
                      </m:r>
                      <m:r>
                        <m:rPr>
                          <m:sty m:val="p"/>
                        </m:rPr>
                        <a:rPr lang="cs-CZ">
                          <a:latin typeface="Cambria Math"/>
                        </a:rPr>
                        <m:t>ab</m:t>
                      </m:r>
                      <m:r>
                        <a:rPr lang="cs-CZ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2904" y="3142072"/>
                <a:ext cx="7051995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960230" y="3705999"/>
                <a:ext cx="781662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</m:d>
                      <m:r>
                        <a:rPr lang="cs-CZ" b="0" i="0" baseline="30000" smtClean="0">
                          <a:latin typeface="Cambria Math"/>
                        </a:rPr>
                        <m:t>2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>
                          <a:latin typeface="Cambria Math"/>
                        </a:rPr>
                        <m:t>+2</m:t>
                      </m:r>
                      <m:r>
                        <m:rPr>
                          <m:sty m:val="p"/>
                        </m:rPr>
                        <a:rPr lang="cs-CZ">
                          <a:latin typeface="Cambria Math"/>
                        </a:rPr>
                        <m:t>ab</m:t>
                      </m:r>
                      <m:r>
                        <a:rPr lang="cs-CZ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0230" y="3705999"/>
                <a:ext cx="7816627" cy="6463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932904" y="4210055"/>
                <a:ext cx="796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 </m:t>
                    </m:r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)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begChr m:val="["/>
                            <m:endChr m:val="]"/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−1</m:t>
                                </m:r>
                              </m:e>
                            </m:d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𝑎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𝑏</m:t>
                                </m:r>
                              </m:e>
                            </m:d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i="1">
                                <a:latin typeface="Cambria Math"/>
                              </a:rPr>
                              <m:t>−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>
                        <a:latin typeface="Cambria Math"/>
                      </a:rPr>
                      <m:t>−2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</a:rPr>
                      <m:t>ab</m:t>
                    </m:r>
                    <m:r>
                      <a:rPr lang="cs-CZ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2904" y="4210055"/>
                <a:ext cx="7968848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307606" y="5013176"/>
                <a:ext cx="6200121" cy="646331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Je zřejmé, že druhé mocniny opačných výrazů se rovnají!</a:t>
                </a:r>
              </a:p>
              <a:p>
                <a:pPr algn="ctr"/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i="1">
                                <a:latin typeface="Cambria Math"/>
                              </a:rPr>
                              <m:t>+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−</m:t>
                            </m:r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i="1">
                                <a:latin typeface="Cambria Math"/>
                              </a:rPr>
                              <m:t>−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i="1">
                                <a:latin typeface="Cambria Math"/>
                              </a:rPr>
                              <m:t>−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−</m:t>
                            </m:r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i="1">
                                <a:latin typeface="Cambria Math"/>
                              </a:rPr>
                              <m:t>+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7606" y="5013176"/>
                <a:ext cx="6200121" cy="646331"/>
              </a:xfrm>
              <a:prstGeom prst="rect">
                <a:avLst/>
              </a:prstGeom>
              <a:blipFill rotWithShape="1">
                <a:blip r:embed="rId11"/>
                <a:stretch>
                  <a:fillRect t="-3704" b="-12963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" grpId="0"/>
      <p:bldP spid="14" grpId="0"/>
      <p:bldP spid="15" grpId="0"/>
      <p:bldP spid="16" grpId="0"/>
      <p:bldP spid="17" grpId="0"/>
      <p:bldP spid="20" grpId="0"/>
      <p:bldP spid="21" grpId="0"/>
      <p:bldP spid="22" grpId="0"/>
      <p:bldP spid="23" grpId="0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Zapamatujte si!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707487" y="2348880"/>
                <a:ext cx="4176464" cy="1025194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txBody>
              <a:bodyPr wrap="square" tIns="180000" bIns="0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0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>
                        <a:latin typeface="Cambria Math"/>
                      </a:rPr>
                      <m:t>+</m:t>
                    </m:r>
                    <m:r>
                      <a:rPr lang="cs-CZ" b="1" i="1">
                        <a:latin typeface="Cambria Math"/>
                      </a:rPr>
                      <m:t>𝟐𝐚𝐛</m:t>
                    </m:r>
                    <m:r>
                      <a:rPr lang="cs-CZ" b="1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0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>
                        <a:latin typeface="Cambria Math"/>
                      </a:rPr>
                      <m:t>−</m:t>
                    </m:r>
                    <m:r>
                      <a:rPr lang="cs-CZ" b="1" i="1">
                        <a:latin typeface="Cambria Math"/>
                      </a:rPr>
                      <m:t>𝟐𝐚𝐛</m:t>
                    </m:r>
                    <m:r>
                      <a:rPr lang="cs-CZ" b="1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7487" y="2348880"/>
                <a:ext cx="4176464" cy="102519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83568" y="3717032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Pozn.: uvedené vzorce je výhodné znát zpaměti, urychlí vám výpočty a budete je využívat i při rozkladu výrazů v součin.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476847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Pozor!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843598" y="5157192"/>
                <a:ext cx="4808729" cy="3802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 </m:t>
                        </m:r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NEROVNÁ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,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3598" y="5157192"/>
                <a:ext cx="4808729" cy="380297"/>
              </a:xfrm>
              <a:prstGeom prst="rect">
                <a:avLst/>
              </a:prstGeom>
              <a:blipFill rotWithShape="1">
                <a:blip r:embed="rId4"/>
                <a:stretch>
                  <a:fillRect t="-6452" b="-241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2444906" y="5550199"/>
                <a:ext cx="3606115" cy="38241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latin typeface="Cambria Math"/>
                                </a:rPr>
                                <m:t>𝒂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𝒃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m:rPr>
                          <m:nor/>
                        </m:rP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m:t>  </m:t>
                      </m:r>
                      <m:r>
                        <m:rPr>
                          <m:nor/>
                        </m:rP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m:t>SE</m:t>
                      </m:r>
                      <m:r>
                        <m:rPr>
                          <m:nor/>
                        </m:rPr>
                        <a:rPr lang="cs-CZ" b="1" dirty="0">
                          <a:latin typeface="Times New Roman" pitchFamily="18" charset="0"/>
                          <a:cs typeface="Times New Roman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b="1" dirty="0">
                          <a:latin typeface="Times New Roman" pitchFamily="18" charset="0"/>
                          <a:cs typeface="Times New Roman" pitchFamily="18" charset="0"/>
                        </a:rPr>
                        <m:t>NEROVN</m:t>
                      </m:r>
                      <m:r>
                        <m:rPr>
                          <m:nor/>
                        </m:rPr>
                        <a:rPr lang="cs-CZ" b="1" dirty="0">
                          <a:latin typeface="Times New Roman" pitchFamily="18" charset="0"/>
                          <a:cs typeface="Times New Roman" pitchFamily="18" charset="0"/>
                        </a:rPr>
                        <m:t>Á  </m:t>
                      </m:r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4906" y="5550199"/>
                <a:ext cx="3606115" cy="38241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/>
      <p:bldP spid="8" grpId="0"/>
      <p:bldP spid="9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1800338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828736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Vypočtěte: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15616" y="2198068"/>
                <a:ext cx="47526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−3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       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+4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c)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−3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2198068"/>
                <a:ext cx="4752648" cy="369332"/>
              </a:xfrm>
              <a:prstGeom prst="rect">
                <a:avLst/>
              </a:prstGeom>
              <a:blipFill rotWithShape="1">
                <a:blip r:embed="rId3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1115616" y="2567400"/>
            <a:ext cx="496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9552" y="2708920"/>
                <a:ext cx="7416824" cy="669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 výpočet využijeme vzorec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0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b="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za a dosadíme x a za b číslo 3: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e>
                        </m:d>
                      </m:e>
                      <m:sup>
                        <m:r>
                          <a:rPr lang="cs-CZ" b="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−6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+9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708920"/>
                <a:ext cx="7416824" cy="669992"/>
              </a:xfrm>
              <a:prstGeom prst="rect">
                <a:avLst/>
              </a:prstGeom>
              <a:blipFill rotWithShape="1">
                <a:blip r:embed="rId4"/>
                <a:stretch>
                  <a:fillRect l="-576" t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39552" y="3639952"/>
                <a:ext cx="8028384" cy="669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b)  Pro výpočet použijeme vzorec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za a dosadíme 3a, za b dosadíme 4b: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i="1">
                                <a:latin typeface="Cambria Math"/>
                              </a:rPr>
                              <m:t>+4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∙4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=9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+24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𝑎𝑏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+16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639952"/>
                <a:ext cx="8028384" cy="669992"/>
              </a:xfrm>
              <a:prstGeom prst="rect">
                <a:avLst/>
              </a:prstGeom>
              <a:blipFill rotWithShape="1">
                <a:blip r:embed="rId5"/>
                <a:stretch>
                  <a:fillRect l="-683" t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39552" y="4653136"/>
                <a:ext cx="8028384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lphaLcParenR" startAt="3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Protože platí rovnost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−3</m:t>
                            </m:r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  <m:r>
                              <a:rPr lang="cs-CZ" i="1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, 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pou</m:t>
                    </m:r>
                    <m:r>
                      <a:rPr lang="cs-CZ" b="0" i="0" smtClean="0">
                        <a:latin typeface="Cambria Math"/>
                      </a:rPr>
                      <m:t>ž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ijeme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vzorec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  <m:r>
                              <a:rPr lang="cs-CZ" i="1">
                                <a:latin typeface="Cambria Math"/>
                              </a:rPr>
                              <m:t>+</m:t>
                            </m:r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,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za a dosadíme 3y, za b číslo 1: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−3</m:t>
                            </m:r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  <m:r>
                              <a:rPr lang="cs-CZ" i="1">
                                <a:latin typeface="Cambria Math"/>
                              </a:rPr>
                              <m:t>−1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  <m:r>
                              <a:rPr lang="cs-CZ" i="1">
                                <a:latin typeface="Cambria Math"/>
                              </a:rPr>
                              <m:t>+1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∙1+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=9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+6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+1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653136"/>
                <a:ext cx="8028384" cy="1477328"/>
              </a:xfrm>
              <a:prstGeom prst="rect">
                <a:avLst/>
              </a:prstGeom>
              <a:blipFill rotWithShape="1">
                <a:blip r:embed="rId6"/>
                <a:stretch>
                  <a:fillRect l="-532" t="-20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743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8114" y="1906750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0202" y="1897569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508354" y="1906750"/>
                <a:ext cx="17049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8354" y="1906750"/>
                <a:ext cx="170495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1140202" y="2276082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092780" y="2455292"/>
                <a:ext cx="46565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d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−</m:t>
                    </m:r>
                    <m:r>
                      <a:rPr lang="cs-CZ" b="0" i="1" dirty="0" smtClean="0">
                        <a:latin typeface="Cambria Math"/>
                      </a:rPr>
                      <m:t>𝑎𝑏</m:t>
                    </m:r>
                    <m:r>
                      <a:rPr lang="cs-CZ" b="0" i="1" dirty="0" smtClean="0">
                        <a:latin typeface="Cambria Math"/>
                      </a:rPr>
                      <m:t>+</m:t>
                    </m:r>
                    <m:r>
                      <a:rPr lang="cs-CZ" b="0" i="1" dirty="0" smtClean="0">
                        <a:latin typeface="Cambria Math"/>
                      </a:rPr>
                      <m:t>𝑎𝑏</m:t>
                    </m:r>
                    <m:r>
                      <a:rPr lang="cs-CZ" b="0" i="1" dirty="0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dirty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2780" y="2455292"/>
                <a:ext cx="4656596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1140202" y="30313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Zapamatujte si!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226885" y="3645024"/>
                <a:ext cx="3024336" cy="92333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b="1" i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  <m:r>
                            <a:rPr lang="cs-CZ" b="1" i="1"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latin typeface="Cambria Math"/>
                            </a:rPr>
                            <m:t>𝒃</m:t>
                          </m:r>
                        </m:e>
                      </m:d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  <m:r>
                            <a:rPr lang="cs-CZ" b="1" i="1"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latin typeface="Cambria Math"/>
                            </a:rPr>
                            <m:t>𝒃</m:t>
                          </m:r>
                        </m:e>
                      </m:d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dirty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 dirty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dirty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dirty="0"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b="1" i="1" dirty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6885" y="3645024"/>
                <a:ext cx="3024336" cy="92333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127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971600" y="4889236"/>
                <a:ext cx="6984776" cy="929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Tento vzorec se často používá i obráceně (při rozkladu výrazů na součin):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dirty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 dirty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dirty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dirty="0"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b="1" i="1" dirty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0" i="0" dirty="0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  <m:r>
                            <a:rPr lang="cs-CZ" b="1" i="1"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latin typeface="Cambria Math"/>
                            </a:rPr>
                            <m:t>𝒃</m:t>
                          </m:r>
                        </m:e>
                      </m:d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  <m:r>
                            <a:rPr lang="cs-CZ" b="1" i="1"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latin typeface="Cambria Math"/>
                            </a:rPr>
                            <m:t>𝒃</m:t>
                          </m:r>
                        </m:e>
                      </m:d>
                    </m:oMath>
                  </m:oMathPara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0" dirty="0" smtClean="0">
                    <a:latin typeface="Times New Roman" pitchFamily="18" charset="0"/>
                    <a:cs typeface="Times New Roman" pitchFamily="18" charset="0"/>
                  </a:rPr>
                  <a:t>Říká se mu vzorec pro rozdíl druhých mocnin</a:t>
                </a: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4889236"/>
                <a:ext cx="6984776" cy="929550"/>
              </a:xfrm>
              <a:prstGeom prst="rect">
                <a:avLst/>
              </a:prstGeom>
              <a:blipFill rotWithShape="1">
                <a:blip r:embed="rId6"/>
                <a:stretch>
                  <a:fillRect l="-698" t="-3268" b="-91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3273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4" grpId="0"/>
      <p:bldP spid="12" grpId="0"/>
      <p:bldP spid="15" grpId="0"/>
      <p:bldP spid="16" grpId="0"/>
      <p:bldP spid="18" grpId="0" animBg="1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8097" y="1806322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23813" y="1806322"/>
            <a:ext cx="2783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Vypočítejte: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798332" y="1806322"/>
                <a:ext cx="21463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−7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+7</m:t>
                        </m:r>
                      </m:e>
                    </m: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8332" y="1806322"/>
                <a:ext cx="2146357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227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1323813" y="2288514"/>
            <a:ext cx="68740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5536" y="2382386"/>
            <a:ext cx="8136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a) Pro výpočet použijeme vzorec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3773727" y="2382386"/>
                <a:ext cx="466102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d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za a dosadíme 3x, za b číslo 7: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3727" y="2382386"/>
                <a:ext cx="4661020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926129" y="2745362"/>
                <a:ext cx="4576381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−7</m:t>
                          </m:r>
                        </m:e>
                      </m:d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+7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−49</m:t>
                      </m:r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6129" y="2745362"/>
                <a:ext cx="4576381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220072" y="1737553"/>
                <a:ext cx="2977803" cy="5068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+0,1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0,1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1737553"/>
                <a:ext cx="2977803" cy="50687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556003" y="3277840"/>
            <a:ext cx="3352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b)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 výpočet použijeme vzorec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3678048" y="3220773"/>
                <a:ext cx="5079980" cy="48346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d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e>
                    </m:d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, za a dosadíme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, za b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výraz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0,1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: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8048" y="3220773"/>
                <a:ext cx="5079980" cy="483466"/>
              </a:xfrm>
              <a:prstGeom prst="rect">
                <a:avLst/>
              </a:prstGeom>
              <a:blipFill rotWithShape="1">
                <a:blip r:embed="rId7"/>
                <a:stretch>
                  <a:fillRect r="-120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991324" y="3670733"/>
                <a:ext cx="6063391" cy="56156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</a:rPr>
                          <m:t>+0,1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</a:rPr>
                          <m:t>−0,1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  <m:r>
                      <a:rPr lang="cs-CZ" b="0" i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cs-CZ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0,1</m:t>
                            </m:r>
                            <m:sSup>
                              <m:sSup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𝑚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−0,01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1324" y="3670733"/>
                <a:ext cx="6063391" cy="5615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638097" y="4869160"/>
            <a:ext cx="7894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Příklady jsou jednoduché a při troše cviku je můžete řešit zpaměti a psát rovnou výsledek!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6603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10" grpId="0"/>
      <p:bldP spid="13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75325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1990988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990988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využitím vzorců vypočítejte: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11560" y="2567835"/>
                <a:ext cx="29901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567835"/>
                <a:ext cx="2990178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52330" y="3327954"/>
                <a:ext cx="38670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d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  <m:r>
                              <a:rPr lang="cs-CZ" i="1">
                                <a:latin typeface="Cambria Math"/>
                              </a:rPr>
                              <m:t>𝑥</m:t>
                            </m:r>
                            <m:r>
                              <a:rPr lang="cs-CZ" i="1">
                                <a:latin typeface="Cambria Math"/>
                              </a:rPr>
                              <m:t>−3</m:t>
                            </m:r>
                            <m:r>
                              <a:rPr lang="cs-CZ" i="1"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330" y="3327954"/>
                <a:ext cx="3867084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11560" y="4012434"/>
                <a:ext cx="25001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012434"/>
                <a:ext cx="2500172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42575" y="4765794"/>
                <a:ext cx="24836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575" y="4765794"/>
                <a:ext cx="2483693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347864" y="2548858"/>
                <a:ext cx="50676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−20</m:t>
                      </m:r>
                      <m:r>
                        <a:rPr lang="cs-CZ" b="0" i="1" smtClean="0">
                          <a:latin typeface="Cambria Math"/>
                        </a:rPr>
                        <m:t>𝑥𝑦</m:t>
                      </m:r>
                      <m:r>
                        <a:rPr lang="cs-CZ" b="0" i="1" smtClean="0">
                          <a:latin typeface="Cambria Math"/>
                        </a:rPr>
                        <m:t>+25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</a:rPr>
                            <m:t>20</m:t>
                          </m:r>
                          <m:r>
                            <a:rPr lang="cs-CZ" i="1">
                              <a:latin typeface="Cambria Math"/>
                            </a:rPr>
                            <m:t>𝑥𝑦</m:t>
                          </m:r>
                          <m:r>
                            <a:rPr lang="cs-CZ" i="1">
                              <a:latin typeface="Cambria Math"/>
                            </a:rPr>
                            <m:t>+25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548858"/>
                <a:ext cx="5067669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28447" y="2962405"/>
                <a:ext cx="56270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</a:rPr>
                        <m:t>4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−20</m:t>
                      </m:r>
                      <m:r>
                        <a:rPr lang="cs-CZ" i="1">
                          <a:latin typeface="Cambria Math"/>
                        </a:rPr>
                        <m:t>𝑥𝑦</m:t>
                      </m:r>
                      <m:r>
                        <a:rPr lang="cs-CZ" i="1">
                          <a:latin typeface="Cambria Math"/>
                        </a:rPr>
                        <m:t>+25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−4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20</m:t>
                      </m:r>
                      <m:r>
                        <a:rPr lang="cs-CZ" i="1">
                          <a:latin typeface="Cambria Math"/>
                        </a:rPr>
                        <m:t>𝑥𝑦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25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=−40</m:t>
                      </m:r>
                      <m:r>
                        <a:rPr lang="cs-CZ" b="0" i="1" smtClean="0">
                          <a:latin typeface="Cambria Math"/>
                        </a:rPr>
                        <m:t>𝑥𝑦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8447" y="2962405"/>
                <a:ext cx="5627053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211960" y="3331737"/>
                <a:ext cx="402174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3331737"/>
                <a:ext cx="4021742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28447" y="3706693"/>
                <a:ext cx="53617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</a:rPr>
                        <m:t>4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−9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−4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12</m:t>
                      </m:r>
                      <m:r>
                        <a:rPr lang="cs-CZ" i="1">
                          <a:latin typeface="Cambria Math"/>
                        </a:rPr>
                        <m:t>𝑥𝑦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9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=−18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+12</m:t>
                      </m:r>
                      <m:r>
                        <a:rPr lang="cs-CZ" b="0" i="1" smtClean="0">
                          <a:latin typeface="Cambria Math"/>
                        </a:rPr>
                        <m:t>𝑥𝑦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8447" y="3706693"/>
                <a:ext cx="5361789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948460" y="4038658"/>
                <a:ext cx="40933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</a:rPr>
                        <m:t>𝑟𝑠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=2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+2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rs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8460" y="4038658"/>
                <a:ext cx="409336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980075" y="4769292"/>
                <a:ext cx="40417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𝑥𝑦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𝑥𝑦</m:t>
                          </m:r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0075" y="4769292"/>
                <a:ext cx="4041747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43608" y="5138624"/>
                <a:ext cx="44728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−2</m:t>
                      </m:r>
                      <m:r>
                        <a:rPr lang="cs-CZ" i="1">
                          <a:latin typeface="Cambria Math"/>
                        </a:rPr>
                        <m:t>𝑥𝑦</m:t>
                      </m:r>
                      <m:r>
                        <a:rPr lang="cs-CZ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2</m:t>
                      </m:r>
                      <m:r>
                        <a:rPr lang="cs-CZ" i="1">
                          <a:latin typeface="Cambria Math"/>
                        </a:rPr>
                        <m:t>𝑥𝑦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=−4</m:t>
                      </m:r>
                      <m:r>
                        <a:rPr lang="cs-CZ" b="0" i="1" smtClean="0">
                          <a:latin typeface="Cambria Math"/>
                        </a:rPr>
                        <m:t>𝑥𝑦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5138624"/>
                <a:ext cx="4472891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7597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10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75325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1990988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990988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využitím vzorců vypočítejte zpaměti: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61135" y="2605413"/>
                <a:ext cx="11969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51∙49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135" y="2605413"/>
                <a:ext cx="1196994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71842" y="3292857"/>
                <a:ext cx="8837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38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842" y="3292857"/>
                <a:ext cx="883767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02661" y="3895209"/>
                <a:ext cx="9950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661" y="3895209"/>
                <a:ext cx="995016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71842" y="4571281"/>
                <a:ext cx="14599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301∙299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842" y="4571281"/>
                <a:ext cx="1459950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697677" y="2593073"/>
                <a:ext cx="43188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50+1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50−1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=2 500−1=2 499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7677" y="2593073"/>
                <a:ext cx="431887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401817" y="3292671"/>
                <a:ext cx="41833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40−2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=1600−160+4=1 444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1817" y="3292671"/>
                <a:ext cx="418332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524660" y="3895023"/>
                <a:ext cx="45552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=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100+1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=10 000+200+1=10 201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4660" y="3895023"/>
                <a:ext cx="455522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969025" y="4583621"/>
                <a:ext cx="45753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300+1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300−1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=9 000−1=8 999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9025" y="4583621"/>
                <a:ext cx="457535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3749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34990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3283" y="390382"/>
            <a:ext cx="85326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využívat vzorce pro druhou mocninu dvojčlenu a rozdíl druhých mocnin.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206084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3720</TotalTime>
  <Words>1432</Words>
  <Application>Microsoft Office PowerPoint</Application>
  <PresentationFormat>Předvádění na obrazovce (4:3)</PresentationFormat>
  <Paragraphs>112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293</cp:revision>
  <dcterms:created xsi:type="dcterms:W3CDTF">2013-01-11T17:11:37Z</dcterms:created>
  <dcterms:modified xsi:type="dcterms:W3CDTF">2014-09-25T07:04:07Z</dcterms:modified>
</cp:coreProperties>
</file>