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30" r:id="rId5"/>
    <p:sldId id="331" r:id="rId6"/>
    <p:sldId id="332" r:id="rId7"/>
    <p:sldId id="333" r:id="rId8"/>
    <p:sldId id="334" r:id="rId9"/>
    <p:sldId id="335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59" d="100"/>
          <a:sy n="59" d="100"/>
        </p:scale>
        <p:origin x="-1326" y="-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18" Type="http://schemas.openxmlformats.org/officeDocument/2006/relationships/image" Target="../media/image3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19" Type="http://schemas.openxmlformats.org/officeDocument/2006/relationships/image" Target="../media/image34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18" Type="http://schemas.openxmlformats.org/officeDocument/2006/relationships/image" Target="../media/image5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17" Type="http://schemas.openxmlformats.org/officeDocument/2006/relationships/image" Target="../media/image49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10" Type="http://schemas.openxmlformats.org/officeDocument/2006/relationships/image" Target="../media/image42.png"/><Relationship Id="rId19" Type="http://schemas.openxmlformats.org/officeDocument/2006/relationships/image" Target="../media/image51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13" Type="http://schemas.openxmlformats.org/officeDocument/2006/relationships/image" Target="../media/image72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12" Type="http://schemas.openxmlformats.org/officeDocument/2006/relationships/image" Target="../media/image7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11" Type="http://schemas.openxmlformats.org/officeDocument/2006/relationships/image" Target="../media/image70.png"/><Relationship Id="rId5" Type="http://schemas.openxmlformats.org/officeDocument/2006/relationships/image" Target="../media/image64.png"/><Relationship Id="rId15" Type="http://schemas.openxmlformats.org/officeDocument/2006/relationships/image" Target="../media/image74.png"/><Relationship Id="rId10" Type="http://schemas.openxmlformats.org/officeDocument/2006/relationships/image" Target="../media/image69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Relationship Id="rId14" Type="http://schemas.openxmlformats.org/officeDocument/2006/relationships/image" Target="../media/image7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39043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procvičování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III-2-03-06_Vyrazy_a_jejich_upravy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07.2013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9572" y="2060848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úvod si připomeňte vzorce pro druhou mocninu dvojčlenu a rozdíl druhých mocnin, jejichž znalost vám usnadní práci při úpravách výrazů.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051720" y="3356992"/>
                <a:ext cx="4176464" cy="1025194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wrap="square" tIns="180000" bIns="0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>
                        <a:latin typeface="Cambria Math"/>
                      </a:rPr>
                      <m:t>+</m:t>
                    </m:r>
                    <m:r>
                      <a:rPr lang="cs-CZ" b="1" i="1">
                        <a:latin typeface="Cambria Math"/>
                      </a:rPr>
                      <m:t>𝟐𝐚𝐛</m:t>
                    </m:r>
                    <m:r>
                      <a:rPr lang="cs-CZ" b="1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</a:rPr>
                              <m:t>−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𝒂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>
                        <a:latin typeface="Cambria Math"/>
                      </a:rPr>
                      <m:t>−</m:t>
                    </m:r>
                    <m:r>
                      <a:rPr lang="cs-CZ" b="1" i="1">
                        <a:latin typeface="Cambria Math"/>
                      </a:rPr>
                      <m:t>𝟐𝐚𝐛</m:t>
                    </m:r>
                    <m:r>
                      <a:rPr lang="cs-CZ" b="1"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3356992"/>
                <a:ext cx="4176464" cy="102519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051720" y="4695527"/>
                <a:ext cx="3024336" cy="92333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b="1" i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  <m:r>
                            <a:rPr lang="cs-CZ" b="1" i="1"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</m:e>
                      </m:d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  <m:r>
                            <a:rPr lang="cs-CZ" b="1" i="1"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</a:rPr>
                            <m:t>𝒃</m:t>
                          </m:r>
                        </m:e>
                      </m:d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dirty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dirty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dirty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dirty="0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 dirty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4695527"/>
                <a:ext cx="3024336" cy="92333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719572" y="2868541"/>
            <a:ext cx="2947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Jsou to vzorce: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 animBg="1"/>
      <p:bldP spid="25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114" y="2100287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100287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Umocněte s využitím vzorců pro druhou mocninu dvojčlenu: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187624" y="2469619"/>
            <a:ext cx="56886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43608" y="2977030"/>
                <a:ext cx="1948226" cy="29853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6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+4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     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   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0,2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+0,5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977030"/>
                <a:ext cx="1948226" cy="298536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627784" y="2962219"/>
                <a:ext cx="20460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2962219"/>
                <a:ext cx="204607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627784" y="3521550"/>
                <a:ext cx="25496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+48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  <m:r>
                        <a:rPr lang="cs-CZ" b="0" i="1" smtClean="0">
                          <a:latin typeface="Cambria Math"/>
                        </a:rPr>
                        <m:t>+16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3521550"/>
                <a:ext cx="2549609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411760" y="4104381"/>
                <a:ext cx="1677831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1760" y="4104381"/>
                <a:ext cx="1677831" cy="6481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920822" y="5013176"/>
                <a:ext cx="26880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=0,04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+0,2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+0,25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0822" y="5013176"/>
                <a:ext cx="268804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627784" y="5568035"/>
                <a:ext cx="19883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=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5568035"/>
                <a:ext cx="198830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69652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114" y="2100287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100287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Umocněte s využitím vzorců pro druhou mocninu dvojčlenu: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187624" y="2469619"/>
            <a:ext cx="56886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4" y="2859241"/>
                <a:ext cx="2736304" cy="27775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6−2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−6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−3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latin typeface="Cambria Math"/>
                                  </a:rPr>
                                  <m:t>3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−0,5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  <m:sSup>
                              <m:sSup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𝑎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b="0" i="1" smtClean="0">
                                <a:latin typeface="Cambria Math"/>
                              </a:rPr>
                              <m:t>−4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−3</m:t>
                            </m:r>
                            <m:sSup>
                              <m:sSup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b="0" i="1" smtClean="0">
                                <a:latin typeface="Cambria Math"/>
                              </a:rPr>
                              <m:t>−4</m:t>
                            </m:r>
                            <m:sSup>
                              <m:sSup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𝑦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859241"/>
                <a:ext cx="2736304" cy="277755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601291" y="2843573"/>
                <a:ext cx="20420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=36−24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1291" y="2843573"/>
                <a:ext cx="204203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592370" y="3402237"/>
                <a:ext cx="20473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+36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2370" y="3402237"/>
                <a:ext cx="204735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699792" y="3942550"/>
                <a:ext cx="2172390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+0,25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3942550"/>
                <a:ext cx="2172390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538701" y="4685645"/>
                <a:ext cx="21546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8701" y="4685645"/>
                <a:ext cx="21546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027984" y="5245804"/>
                <a:ext cx="26559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7984" y="5245804"/>
                <a:ext cx="2655983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043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114" y="2100287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2100287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Doplňte chybějící údaje tak, aby platila rovnost: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187624" y="2564904"/>
            <a:ext cx="47525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248603" y="2811631"/>
                <a:ext cx="15950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         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8603" y="2811631"/>
                <a:ext cx="159505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073955" y="2823461"/>
                <a:ext cx="10254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𝑥𝑦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3955" y="2823461"/>
                <a:ext cx="1025409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850151" y="2811631"/>
                <a:ext cx="5044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0151" y="2811631"/>
                <a:ext cx="50443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701632" y="2823461"/>
                <a:ext cx="4857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1632" y="2823461"/>
                <a:ext cx="48577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965168" y="2831105"/>
                <a:ext cx="6190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5168" y="2831105"/>
                <a:ext cx="619080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248603" y="3635732"/>
                <a:ext cx="3322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          −3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𝑢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dirty="0" smtClean="0"/>
                  <a:t>             +  </a:t>
                </a:r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8603" y="3635732"/>
                <a:ext cx="3322192" cy="369332"/>
              </a:xfrm>
              <a:prstGeom prst="rect">
                <a:avLst/>
              </a:prstGeom>
              <a:blipFill rotWithShape="1">
                <a:blip r:embed="rId8"/>
                <a:stretch>
                  <a:fillRect t="-8197" r="-734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475598" y="3645495"/>
                <a:ext cx="509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598" y="3645495"/>
                <a:ext cx="50949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400689" y="3606912"/>
                <a:ext cx="7636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r>
                        <a:rPr lang="cs-CZ" b="0" i="1" smtClean="0">
                          <a:latin typeface="Cambria Math"/>
                        </a:rPr>
                        <m:t>𝑢𝑣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0689" y="3606912"/>
                <a:ext cx="76367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348228" y="3621012"/>
                <a:ext cx="6164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48228" y="3621012"/>
                <a:ext cx="61645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248603" y="4437112"/>
                <a:ext cx="32775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___−5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=____−30</m:t>
                    </m:r>
                    <m:r>
                      <a:rPr lang="cs-CZ" b="0" i="1" smtClean="0">
                        <a:latin typeface="Cambria Math"/>
                      </a:rPr>
                      <m:t>𝑥𝑦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+____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8603" y="4437112"/>
                <a:ext cx="3277564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 flipH="1">
            <a:off x="1555074" y="399034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3639000" y="397624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4456007" y="395338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1850151" y="3138787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2729679" y="3138787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3988188" y="3138787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352315" y="4404849"/>
                <a:ext cx="5010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2315" y="4404849"/>
                <a:ext cx="501035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637512" y="4404849"/>
                <a:ext cx="6140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7512" y="4404849"/>
                <a:ext cx="614014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988188" y="4393529"/>
                <a:ext cx="7473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8188" y="4393529"/>
                <a:ext cx="747320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1246615" y="5172602"/>
                <a:ext cx="38096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         −        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             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6615" y="5172602"/>
                <a:ext cx="3809633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H="1">
            <a:off x="3919344" y="551238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>
            <a:off x="1475598" y="5507551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2102367" y="551238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371510" y="5177202"/>
                <a:ext cx="5685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1510" y="5177202"/>
                <a:ext cx="568554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102367" y="5182740"/>
                <a:ext cx="4867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2367" y="5182740"/>
                <a:ext cx="486736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694872" y="5182740"/>
                <a:ext cx="9411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14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4872" y="5182740"/>
                <a:ext cx="941155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1944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32" grpId="0"/>
      <p:bldP spid="33" grpId="0"/>
      <p:bldP spid="34" grpId="0"/>
      <p:bldP spid="44" grpId="0"/>
      <p:bldP spid="45" grpId="0"/>
      <p:bldP spid="46" grpId="0"/>
      <p:bldP spid="51" grpId="0"/>
      <p:bldP spid="52" grpId="0"/>
      <p:bldP spid="5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752346" y="4782560"/>
                <a:ext cx="415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2346" y="4782560"/>
                <a:ext cx="415498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2411760" y="859634"/>
            <a:ext cx="4104456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114" y="2100287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100287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se dané výrazy rovnají: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187624" y="2469619"/>
            <a:ext cx="39604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949929" y="2774777"/>
                <a:ext cx="22179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9929" y="2774777"/>
                <a:ext cx="221791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114800" y="2774777"/>
                <a:ext cx="2792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774777"/>
                <a:ext cx="279281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31106" y="4831070"/>
                <a:ext cx="13374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106" y="4831070"/>
                <a:ext cx="133748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40835" y="4836141"/>
                <a:ext cx="1337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0835" y="4836141"/>
                <a:ext cx="133748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949929" y="3296509"/>
                <a:ext cx="22179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9929" y="3296509"/>
                <a:ext cx="221791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971272" y="3273861"/>
                <a:ext cx="1492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272" y="3273861"/>
                <a:ext cx="149271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972179" y="3789040"/>
                <a:ext cx="2792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2179" y="3789040"/>
                <a:ext cx="279281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707904" y="3773938"/>
                <a:ext cx="38051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−4=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773938"/>
                <a:ext cx="3805144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01407" y="4201846"/>
                <a:ext cx="33763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−8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+4−9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+8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407" y="4201846"/>
                <a:ext cx="337630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231959" y="4189815"/>
                <a:ext cx="1492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1959" y="4189815"/>
                <a:ext cx="1492716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433086" y="2774777"/>
                <a:ext cx="415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3086" y="2774777"/>
                <a:ext cx="415498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lačítko akce: Nápověda 26">
            <a:hlinkClick r:id="" action="ppaction://noaction" highlightClick="1"/>
          </p:cNvPr>
          <p:cNvSpPr/>
          <p:nvPr/>
        </p:nvSpPr>
        <p:spPr>
          <a:xfrm>
            <a:off x="3348110" y="2726267"/>
            <a:ext cx="585450" cy="466352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lačítko akce: Nápověda 55">
            <a:hlinkClick r:id="" action="ppaction://noaction" highlightClick="1"/>
          </p:cNvPr>
          <p:cNvSpPr/>
          <p:nvPr/>
        </p:nvSpPr>
        <p:spPr>
          <a:xfrm>
            <a:off x="2689561" y="4734050"/>
            <a:ext cx="585450" cy="466352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1005635" y="5352802"/>
                <a:ext cx="13374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5635" y="5352802"/>
                <a:ext cx="1337481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133384" y="5352802"/>
                <a:ext cx="22832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−12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+9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384" y="5352802"/>
                <a:ext cx="2283253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1001407" y="5877272"/>
                <a:ext cx="1337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407" y="5877272"/>
                <a:ext cx="1337482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2234676" y="5874534"/>
                <a:ext cx="22832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−12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4676" y="5874534"/>
                <a:ext cx="2283253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4416637" y="5868619"/>
                <a:ext cx="22832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−12</m:t>
                      </m:r>
                      <m:r>
                        <a:rPr lang="cs-CZ" b="0" i="1" smtClean="0">
                          <a:latin typeface="Cambria Math"/>
                        </a:rPr>
                        <m:t>𝑎𝑏</m:t>
                      </m:r>
                      <m:r>
                        <a:rPr lang="cs-CZ" b="0" i="1" smtClean="0">
                          <a:latin typeface="Cambria Math"/>
                        </a:rPr>
                        <m:t>+9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637" y="5868619"/>
                <a:ext cx="2283253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 flipH="1">
            <a:off x="1031106" y="3273861"/>
            <a:ext cx="58765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187624" y="5249328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2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17" grpId="0"/>
      <p:bldP spid="55" grpId="0"/>
      <p:bldP spid="18" grpId="0"/>
      <p:bldP spid="19" grpId="0"/>
      <p:bldP spid="20" grpId="0"/>
      <p:bldP spid="27" grpId="0" animBg="1"/>
      <p:bldP spid="56" grpId="0" animBg="1"/>
      <p:bldP spid="57" grpId="0"/>
      <p:bldP spid="29" grpId="0"/>
      <p:bldP spid="58" grpId="0"/>
      <p:bldP spid="59" grpId="0"/>
      <p:bldP spid="6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114" y="2100287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85830" y="2073605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Zjednodušte: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1259632" y="2469619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8114" y="2708920"/>
                <a:ext cx="3696076" cy="28623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4−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</m:d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b="0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3+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+3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b="0" dirty="0" smtClean="0"/>
              </a:p>
              <a:p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b="0" dirty="0" smtClean="0"/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−2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−16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2−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114" y="2708920"/>
                <a:ext cx="3696076" cy="286232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798414" y="2708920"/>
                <a:ext cx="13163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8414" y="2708920"/>
                <a:ext cx="1316386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044190" y="2708920"/>
                <a:ext cx="17908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=16−8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4190" y="2708920"/>
                <a:ext cx="179087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923928" y="3534024"/>
                <a:ext cx="31437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3534024"/>
                <a:ext cx="3143746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876256" y="3531557"/>
                <a:ext cx="16882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r>
                        <a:rPr lang="cs-CZ" b="0" i="1" smtClean="0">
                          <a:latin typeface="Cambria Math"/>
                        </a:rPr>
                        <m:t>𝑎𝑦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6256" y="3531557"/>
                <a:ext cx="1688219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275966" y="4352081"/>
                <a:ext cx="332732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=9+6</m:t>
                      </m:r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+9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966" y="4352081"/>
                <a:ext cx="3327321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516216" y="4355526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4355526"/>
                <a:ext cx="60785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779912" y="5201910"/>
                <a:ext cx="43827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=9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−16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4−4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5201910"/>
                <a:ext cx="4382738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243449" y="5844135"/>
                <a:ext cx="42752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=9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−36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+36−64+64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−16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3449" y="5844135"/>
                <a:ext cx="427527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339817" y="5844135"/>
                <a:ext cx="23485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=−7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+28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−28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9817" y="5844135"/>
                <a:ext cx="234859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55994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1" grpId="0"/>
      <p:bldP spid="23" grpId="0"/>
      <p:bldP spid="24" grpId="0"/>
      <p:bldP spid="25" grpId="0"/>
      <p:bldP spid="26" grpId="0"/>
      <p:bldP spid="30" grpId="0"/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859634"/>
            <a:ext cx="4104456" cy="83099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Druhá mocnina dvojčlenu a rozdíl druhých mocnin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114" y="2100287"/>
            <a:ext cx="5760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100287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Vyjádřete dané výrazy jako rozdíl druhých mocnin: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48114" y="2629478"/>
            <a:ext cx="60486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763" y="2797789"/>
                <a:ext cx="3171766" cy="30559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h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0,5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1−0,5</m:t>
                        </m:r>
                        <m:r>
                          <a:rPr lang="cs-CZ" b="0" i="1" smtClean="0">
                            <a:latin typeface="Cambria Math"/>
                          </a:rPr>
                          <m:t>𝑣</m:t>
                        </m:r>
                      </m:e>
                    </m:d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−6−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−6</m:t>
                        </m:r>
                      </m:e>
                    </m:d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𝑧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𝑧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3" y="2797789"/>
                <a:ext cx="3171766" cy="30559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561295" y="2805403"/>
                <a:ext cx="12304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1295" y="2805403"/>
                <a:ext cx="123046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067484" y="3594006"/>
                <a:ext cx="25433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1+0,5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1−0,5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7484" y="3594006"/>
                <a:ext cx="254338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436096" y="3594006"/>
                <a:ext cx="17261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0,5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3594006"/>
                <a:ext cx="172617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771800" y="4437112"/>
                <a:ext cx="23679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=−1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+6</m:t>
                          </m:r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4437112"/>
                <a:ext cx="2367956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926692" y="4437112"/>
                <a:ext cx="16609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6692" y="4437112"/>
                <a:ext cx="166090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396786" y="4437112"/>
                <a:ext cx="12961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6786" y="4437112"/>
                <a:ext cx="129618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623518" y="5229200"/>
                <a:ext cx="2035173" cy="5629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3518" y="5229200"/>
                <a:ext cx="2035173" cy="56297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485960" y="5189605"/>
                <a:ext cx="1510542" cy="6421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𝑧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5960" y="5189605"/>
                <a:ext cx="1510542" cy="64216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665484" y="2805403"/>
                <a:ext cx="12513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5484" y="2805403"/>
                <a:ext cx="1251368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989018" y="3594006"/>
                <a:ext cx="15622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=1−0,25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9018" y="3594006"/>
                <a:ext cx="1562223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452320" y="4437112"/>
                <a:ext cx="13170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=36−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2320" y="4437112"/>
                <a:ext cx="131709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813755" y="5176887"/>
                <a:ext cx="1114408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=9−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3755" y="5176887"/>
                <a:ext cx="1114408" cy="646331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60706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3" grpId="0"/>
      <p:bldP spid="15" grpId="0"/>
      <p:bldP spid="17" grpId="0"/>
      <p:bldP spid="18" grpId="0"/>
      <p:bldP spid="19" grpId="0"/>
      <p:bldP spid="20" grpId="0"/>
      <p:bldP spid="22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34990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3283" y="390382"/>
            <a:ext cx="8532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využívat vzorce pro druhou mocninu dvojčlenu a rozdíl druhých mocnin.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80-85849-40-2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PaedDr. František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Běloun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kol.: Sbírka úloh z matematiky pro základní školu, 7. vydání 1995, Prometheus, ISBN 80-85849-63-1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206084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3904</TotalTime>
  <Words>1108</Words>
  <Application>Microsoft Office PowerPoint</Application>
  <PresentationFormat>Předvádění na obrazovce (4:3)</PresentationFormat>
  <Paragraphs>163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311</cp:revision>
  <dcterms:created xsi:type="dcterms:W3CDTF">2013-01-11T17:11:37Z</dcterms:created>
  <dcterms:modified xsi:type="dcterms:W3CDTF">2014-09-25T07:03:50Z</dcterms:modified>
</cp:coreProperties>
</file>