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6" r:id="rId1"/>
  </p:sldMasterIdLst>
  <p:notesMasterIdLst>
    <p:notesMasterId r:id="rId13"/>
  </p:notesMasterIdLst>
  <p:sldIdLst>
    <p:sldId id="256" r:id="rId2"/>
    <p:sldId id="257" r:id="rId3"/>
    <p:sldId id="324" r:id="rId4"/>
    <p:sldId id="334" r:id="rId5"/>
    <p:sldId id="335" r:id="rId6"/>
    <p:sldId id="336" r:id="rId7"/>
    <p:sldId id="337" r:id="rId8"/>
    <p:sldId id="338" r:id="rId9"/>
    <p:sldId id="339" r:id="rId10"/>
    <p:sldId id="333" r:id="rId11"/>
    <p:sldId id="269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66FF"/>
    <a:srgbClr val="CC3399"/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02" autoAdjust="0"/>
    <p:restoredTop sz="98224" autoAdjust="0"/>
  </p:normalViewPr>
  <p:slideViewPr>
    <p:cSldViewPr>
      <p:cViewPr>
        <p:scale>
          <a:sx n="82" d="100"/>
          <a:sy n="82" d="100"/>
        </p:scale>
        <p:origin x="-714" y="33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6" d="100"/>
          <a:sy n="56" d="100"/>
        </p:scale>
        <p:origin x="-2886" y="-84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935102-90C5-475E-93E9-91D352505F84}" type="datetimeFigureOut">
              <a:rPr lang="cs-CZ" smtClean="0"/>
              <a:t>25.9.2014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0237446-BF77-448F-A0B7-225F4D041C6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28318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237446-BF77-448F-A0B7-225F4D041C63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127510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237446-BF77-448F-A0B7-225F4D041C63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9617401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237446-BF77-448F-A0B7-225F4D041C63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0022535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237446-BF77-448F-A0B7-225F4D041C63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0022535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237446-BF77-448F-A0B7-225F4D041C63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0022535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237446-BF77-448F-A0B7-225F4D041C63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0022535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237446-BF77-448F-A0B7-225F4D041C63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0022535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237446-BF77-448F-A0B7-225F4D041C63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0022535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237446-BF77-448F-A0B7-225F4D041C63}" type="slidenum">
              <a:rPr lang="cs-CZ" smtClean="0"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0022535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237446-BF77-448F-A0B7-225F4D041C63}" type="slidenum">
              <a:rPr lang="cs-CZ" smtClean="0"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0022535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237446-BF77-448F-A0B7-225F4D041C63}" type="slidenum">
              <a:rPr lang="cs-CZ" smtClean="0"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414997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25.9.2014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25.9.2014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25.9.2014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25.9.2014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25.9.2014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25.9.2014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25.9.2014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25.9.2014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25.9.2014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25.9.2014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25.9.2014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8416E81-7677-421D-B0C1-B00E65A84AD0}" type="datetimeFigureOut">
              <a:rPr lang="cs-CZ" smtClean="0"/>
              <a:t>25.9.2014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18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12" Type="http://schemas.openxmlformats.org/officeDocument/2006/relationships/image" Target="../media/image1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11" Type="http://schemas.openxmlformats.org/officeDocument/2006/relationships/image" Target="../media/image16.png"/><Relationship Id="rId5" Type="http://schemas.openxmlformats.org/officeDocument/2006/relationships/image" Target="../media/image10.png"/><Relationship Id="rId15" Type="http://schemas.openxmlformats.org/officeDocument/2006/relationships/image" Target="../media/image20.png"/><Relationship Id="rId10" Type="http://schemas.openxmlformats.org/officeDocument/2006/relationships/image" Target="../media/image15.png"/><Relationship Id="rId4" Type="http://schemas.openxmlformats.org/officeDocument/2006/relationships/image" Target="../media/image9.png"/><Relationship Id="rId9" Type="http://schemas.openxmlformats.org/officeDocument/2006/relationships/image" Target="../media/image14.png"/><Relationship Id="rId14" Type="http://schemas.openxmlformats.org/officeDocument/2006/relationships/image" Target="../media/image1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25.png"/><Relationship Id="rId7" Type="http://schemas.openxmlformats.org/officeDocument/2006/relationships/image" Target="../media/image2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13" Type="http://schemas.openxmlformats.org/officeDocument/2006/relationships/image" Target="../media/image41.png"/><Relationship Id="rId18" Type="http://schemas.openxmlformats.org/officeDocument/2006/relationships/image" Target="../media/image46.png"/><Relationship Id="rId3" Type="http://schemas.openxmlformats.org/officeDocument/2006/relationships/image" Target="../media/image31.png"/><Relationship Id="rId21" Type="http://schemas.openxmlformats.org/officeDocument/2006/relationships/image" Target="../media/image49.png"/><Relationship Id="rId7" Type="http://schemas.openxmlformats.org/officeDocument/2006/relationships/image" Target="../media/image35.png"/><Relationship Id="rId12" Type="http://schemas.openxmlformats.org/officeDocument/2006/relationships/image" Target="../media/image40.png"/><Relationship Id="rId17" Type="http://schemas.openxmlformats.org/officeDocument/2006/relationships/image" Target="../media/image45.png"/><Relationship Id="rId2" Type="http://schemas.openxmlformats.org/officeDocument/2006/relationships/notesSlide" Target="../notesSlides/notesSlide7.xml"/><Relationship Id="rId16" Type="http://schemas.openxmlformats.org/officeDocument/2006/relationships/image" Target="../media/image44.png"/><Relationship Id="rId20" Type="http://schemas.openxmlformats.org/officeDocument/2006/relationships/image" Target="../media/image4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png"/><Relationship Id="rId11" Type="http://schemas.openxmlformats.org/officeDocument/2006/relationships/image" Target="../media/image39.png"/><Relationship Id="rId5" Type="http://schemas.openxmlformats.org/officeDocument/2006/relationships/image" Target="../media/image33.png"/><Relationship Id="rId15" Type="http://schemas.openxmlformats.org/officeDocument/2006/relationships/image" Target="../media/image43.png"/><Relationship Id="rId10" Type="http://schemas.openxmlformats.org/officeDocument/2006/relationships/image" Target="../media/image38.png"/><Relationship Id="rId19" Type="http://schemas.openxmlformats.org/officeDocument/2006/relationships/image" Target="../media/image47.png"/><Relationship Id="rId4" Type="http://schemas.openxmlformats.org/officeDocument/2006/relationships/image" Target="../media/image32.png"/><Relationship Id="rId9" Type="http://schemas.openxmlformats.org/officeDocument/2006/relationships/image" Target="../media/image37.png"/><Relationship Id="rId14" Type="http://schemas.openxmlformats.org/officeDocument/2006/relationships/image" Target="../media/image42.png"/><Relationship Id="rId22" Type="http://schemas.openxmlformats.org/officeDocument/2006/relationships/image" Target="../media/image5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4.png"/><Relationship Id="rId5" Type="http://schemas.openxmlformats.org/officeDocument/2006/relationships/image" Target="../media/image53.png"/><Relationship Id="rId4" Type="http://schemas.openxmlformats.org/officeDocument/2006/relationships/image" Target="../media/image52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png"/><Relationship Id="rId13" Type="http://schemas.openxmlformats.org/officeDocument/2006/relationships/image" Target="../media/image65.png"/><Relationship Id="rId18" Type="http://schemas.openxmlformats.org/officeDocument/2006/relationships/image" Target="../media/image70.png"/><Relationship Id="rId3" Type="http://schemas.openxmlformats.org/officeDocument/2006/relationships/image" Target="../media/image55.png"/><Relationship Id="rId7" Type="http://schemas.openxmlformats.org/officeDocument/2006/relationships/image" Target="../media/image59.png"/><Relationship Id="rId12" Type="http://schemas.openxmlformats.org/officeDocument/2006/relationships/image" Target="../media/image64.png"/><Relationship Id="rId17" Type="http://schemas.openxmlformats.org/officeDocument/2006/relationships/image" Target="../media/image69.png"/><Relationship Id="rId2" Type="http://schemas.openxmlformats.org/officeDocument/2006/relationships/notesSlide" Target="../notesSlides/notesSlide9.xml"/><Relationship Id="rId16" Type="http://schemas.openxmlformats.org/officeDocument/2006/relationships/image" Target="../media/image68.png"/><Relationship Id="rId20" Type="http://schemas.openxmlformats.org/officeDocument/2006/relationships/image" Target="../media/image7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8.png"/><Relationship Id="rId11" Type="http://schemas.openxmlformats.org/officeDocument/2006/relationships/image" Target="../media/image63.png"/><Relationship Id="rId5" Type="http://schemas.openxmlformats.org/officeDocument/2006/relationships/image" Target="../media/image57.png"/><Relationship Id="rId15" Type="http://schemas.openxmlformats.org/officeDocument/2006/relationships/image" Target="../media/image67.png"/><Relationship Id="rId10" Type="http://schemas.openxmlformats.org/officeDocument/2006/relationships/image" Target="../media/image62.png"/><Relationship Id="rId19" Type="http://schemas.openxmlformats.org/officeDocument/2006/relationships/image" Target="../media/image71.png"/><Relationship Id="rId4" Type="http://schemas.openxmlformats.org/officeDocument/2006/relationships/image" Target="../media/image56.png"/><Relationship Id="rId9" Type="http://schemas.openxmlformats.org/officeDocument/2006/relationships/image" Target="../media/image61.png"/><Relationship Id="rId14" Type="http://schemas.openxmlformats.org/officeDocument/2006/relationships/image" Target="../media/image66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00FF"/>
            </a:gs>
            <a:gs pos="100000">
              <a:schemeClr val="accent5">
                <a:lumMod val="40000"/>
                <a:lumOff val="60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048876" y="3509784"/>
            <a:ext cx="4618523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MATEMATIKA</a:t>
            </a:r>
          </a:p>
          <a:p>
            <a:pPr algn="ctr"/>
            <a:endParaRPr lang="cs-CZ" sz="2800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cs-CZ" sz="28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Rozklad výrazů na součin II</a:t>
            </a:r>
            <a:endParaRPr lang="cs-CZ" sz="2400" b="1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19672" y="764704"/>
            <a:ext cx="5688632" cy="130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770056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00FF"/>
            </a:gs>
            <a:gs pos="100000">
              <a:schemeClr val="accent5">
                <a:lumMod val="40000"/>
                <a:lumOff val="60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/>
          <p:nvPr/>
        </p:nvSpPr>
        <p:spPr>
          <a:xfrm>
            <a:off x="275580" y="404664"/>
            <a:ext cx="8640960" cy="468052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371097" y="404664"/>
            <a:ext cx="8352928" cy="35317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Název projektu:  Nové ICT rozvíjí matematické a odborné kompetence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Číslo projektu:  CZ.1.07/1.5.00/34.0228</a:t>
            </a:r>
          </a:p>
          <a:p>
            <a:pPr>
              <a:lnSpc>
                <a:spcPct val="150000"/>
              </a:lnSpc>
            </a:pPr>
            <a:endParaRPr lang="cs-CZ" sz="5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Název školy:  Střední odborná škola Litovel, Komenského 677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Číslo materiálu</a:t>
            </a:r>
            <a:r>
              <a:rPr lang="cs-CZ" smtClean="0">
                <a:latin typeface="Times New Roman" pitchFamily="18" charset="0"/>
                <a:cs typeface="Times New Roman" pitchFamily="18" charset="0"/>
              </a:rPr>
              <a:t>:  III-2-03-08_Vyrazy_a_jejich_upravy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Autor:  Mgr. Jitka Vyhlídalová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Tematický okruh:  Matematika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Ročník:  II.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Datum tvorby:  08.2013  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371097" y="4149080"/>
            <a:ext cx="83529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Autorem materiálu a všech jeho částí, není-li uvedeno jinak,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je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					      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Mgr.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Jitka Vyhlídalová</a:t>
            </a:r>
          </a:p>
          <a:p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8" name="Přímá spojnice 17"/>
          <p:cNvCxnSpPr/>
          <p:nvPr/>
        </p:nvCxnSpPr>
        <p:spPr>
          <a:xfrm>
            <a:off x="268288" y="4034459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" name="Picture 2" descr="G:\DUMY\LOGO SOS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3695" y="1354057"/>
            <a:ext cx="2315553" cy="1946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0" name="Přímá spojnice 19"/>
          <p:cNvCxnSpPr/>
          <p:nvPr/>
        </p:nvCxnSpPr>
        <p:spPr>
          <a:xfrm>
            <a:off x="268288" y="1340768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51744" y="5229200"/>
            <a:ext cx="5688632" cy="130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758730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00FF"/>
            </a:gs>
            <a:gs pos="100000">
              <a:schemeClr val="accent5">
                <a:lumMod val="40000"/>
                <a:lumOff val="60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827584" y="908720"/>
            <a:ext cx="52565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Postupné vytýkání</a:t>
            </a:r>
            <a:endParaRPr lang="cs-CZ" sz="2000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1" name="Přímá spojnice 10"/>
          <p:cNvCxnSpPr/>
          <p:nvPr/>
        </p:nvCxnSpPr>
        <p:spPr>
          <a:xfrm flipH="1">
            <a:off x="865652" y="1278052"/>
            <a:ext cx="2122172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ovéPole 12"/>
          <p:cNvSpPr txBox="1"/>
          <p:nvPr/>
        </p:nvSpPr>
        <p:spPr>
          <a:xfrm>
            <a:off x="789860" y="1628800"/>
            <a:ext cx="7272808" cy="120032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 některých případech nevytýkáme pouze jednočlen, ale členy mnohočlenu vhodně spojujeme do skupin a z těchto nově vzniklých mnohočlenů vytýkáme. Objevíme-li v nových mnohočlenech společné mnohočleny, postup opakujeme.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789860" y="3328840"/>
            <a:ext cx="576064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Př.: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25" name="Přímá spojnice 24"/>
          <p:cNvCxnSpPr/>
          <p:nvPr/>
        </p:nvCxnSpPr>
        <p:spPr>
          <a:xfrm>
            <a:off x="758361" y="3836672"/>
            <a:ext cx="698477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ovéPole 2"/>
          <p:cNvSpPr txBox="1"/>
          <p:nvPr/>
        </p:nvSpPr>
        <p:spPr>
          <a:xfrm>
            <a:off x="1475656" y="3328840"/>
            <a:ext cx="64087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Rozložte v součin: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/>
              <p:cNvSpPr txBox="1"/>
              <p:nvPr/>
            </p:nvSpPr>
            <p:spPr>
              <a:xfrm>
                <a:off x="758361" y="4149080"/>
                <a:ext cx="20485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𝑎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−</m:t>
                      </m:r>
                      <m:r>
                        <a:rPr lang="cs-CZ" b="0" i="1" smtClean="0">
                          <a:latin typeface="Cambria Math"/>
                        </a:rPr>
                        <m:t>𝑎𝑏</m:t>
                      </m:r>
                      <m:r>
                        <a:rPr lang="cs-CZ" b="0" i="1" smtClean="0">
                          <a:latin typeface="Cambria Math"/>
                        </a:rPr>
                        <m:t>+</m:t>
                      </m:r>
                      <m:r>
                        <a:rPr lang="cs-CZ" b="0" i="1" smtClean="0">
                          <a:latin typeface="Cambria Math"/>
                        </a:rPr>
                        <m:t>𝑎𝑐</m:t>
                      </m:r>
                      <m:r>
                        <a:rPr lang="cs-CZ" b="0" i="1" smtClean="0">
                          <a:latin typeface="Cambria Math"/>
                        </a:rPr>
                        <m:t>−</m:t>
                      </m:r>
                      <m:r>
                        <a:rPr lang="cs-CZ" b="0" i="1" smtClean="0">
                          <a:latin typeface="Cambria Math"/>
                        </a:rPr>
                        <m:t>𝑏𝑐</m:t>
                      </m:r>
                    </m:oMath>
                  </m:oMathPara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4" name="TextovéPol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8361" y="4149080"/>
                <a:ext cx="2048574" cy="369332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/>
              <p:cNvSpPr txBox="1"/>
              <p:nvPr/>
            </p:nvSpPr>
            <p:spPr>
              <a:xfrm>
                <a:off x="2699792" y="4149080"/>
                <a:ext cx="266900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𝑎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/>
                            </a:rPr>
                            <m:t>−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𝑎𝑏</m:t>
                          </m:r>
                        </m:e>
                      </m:d>
                      <m:r>
                        <a:rPr lang="cs-CZ" b="0" i="1" smtClean="0">
                          <a:latin typeface="Cambria Math"/>
                        </a:rPr>
                        <m:t>+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𝑎𝑐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−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𝑏𝑐</m:t>
                          </m:r>
                        </m:e>
                      </m:d>
                    </m:oMath>
                  </m:oMathPara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99792" y="4149080"/>
                <a:ext cx="2669000" cy="369332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/>
              <p:cNvSpPr txBox="1"/>
              <p:nvPr/>
            </p:nvSpPr>
            <p:spPr>
              <a:xfrm>
                <a:off x="5366970" y="4149080"/>
                <a:ext cx="270215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r>
                        <a:rPr lang="cs-CZ" b="0" i="1" smtClean="0">
                          <a:latin typeface="Cambria Math"/>
                        </a:rPr>
                        <m:t>𝑎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𝑎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−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𝑏</m:t>
                          </m:r>
                        </m:e>
                      </m:d>
                      <m:r>
                        <a:rPr lang="cs-CZ" b="0" i="1" smtClean="0">
                          <a:latin typeface="Cambria Math"/>
                        </a:rPr>
                        <m:t>+</m:t>
                      </m:r>
                      <m:r>
                        <a:rPr lang="cs-CZ" b="0" i="1" smtClean="0">
                          <a:latin typeface="Cambria Math"/>
                        </a:rPr>
                        <m:t>𝑐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𝑎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−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𝑏</m:t>
                          </m:r>
                        </m:e>
                      </m:d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</m:oMath>
                  </m:oMathPara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66970" y="4149080"/>
                <a:ext cx="2702150" cy="369332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758361" y="4797152"/>
                <a:ext cx="1925207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𝑎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−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𝑏</m:t>
                          </m:r>
                        </m:e>
                      </m:d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𝑎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+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𝑐</m:t>
                          </m:r>
                        </m:e>
                      </m:d>
                    </m:oMath>
                  </m:oMathPara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8361" y="4797152"/>
                <a:ext cx="1925207" cy="369332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8981565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3" grpId="0"/>
      <p:bldP spid="4" grpId="0"/>
      <p:bldP spid="6" grpId="0"/>
      <p:bldP spid="7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00FF"/>
            </a:gs>
            <a:gs pos="100000">
              <a:schemeClr val="accent5">
                <a:lumMod val="40000"/>
                <a:lumOff val="60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827584" y="908720"/>
            <a:ext cx="52565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Postupné vytýkání</a:t>
            </a:r>
            <a:endParaRPr lang="cs-CZ" sz="2000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1" name="Přímá spojnice 10"/>
          <p:cNvCxnSpPr/>
          <p:nvPr/>
        </p:nvCxnSpPr>
        <p:spPr>
          <a:xfrm flipH="1">
            <a:off x="865652" y="1278052"/>
            <a:ext cx="2122172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ovéPole 3"/>
          <p:cNvSpPr txBox="1"/>
          <p:nvPr/>
        </p:nvSpPr>
        <p:spPr>
          <a:xfrm>
            <a:off x="758175" y="1481008"/>
            <a:ext cx="576064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Př.: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6" name="Přímá spojnice 5"/>
          <p:cNvCxnSpPr/>
          <p:nvPr/>
        </p:nvCxnSpPr>
        <p:spPr>
          <a:xfrm>
            <a:off x="726676" y="1988840"/>
            <a:ext cx="698477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ovéPole 6"/>
          <p:cNvSpPr txBox="1"/>
          <p:nvPr/>
        </p:nvSpPr>
        <p:spPr>
          <a:xfrm>
            <a:off x="1443971" y="1481008"/>
            <a:ext cx="64087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Rozložte v součin: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ovéPole 1"/>
              <p:cNvSpPr txBox="1"/>
              <p:nvPr/>
            </p:nvSpPr>
            <p:spPr>
              <a:xfrm>
                <a:off x="634431" y="2204864"/>
                <a:ext cx="233442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𝑎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−</m:t>
                      </m:r>
                      <m:r>
                        <a:rPr lang="cs-CZ" b="0" i="1" smtClean="0">
                          <a:latin typeface="Cambria Math"/>
                        </a:rPr>
                        <m:t>𝑏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+</m:t>
                      </m:r>
                      <m:r>
                        <a:rPr lang="cs-CZ" b="0" i="1" smtClean="0">
                          <a:latin typeface="Cambria Math"/>
                        </a:rPr>
                        <m:t>𝑏𝑥</m:t>
                      </m:r>
                      <m:r>
                        <a:rPr lang="cs-CZ" b="0" i="1" smtClean="0">
                          <a:latin typeface="Cambria Math"/>
                        </a:rPr>
                        <m:t>−</m:t>
                      </m:r>
                      <m:r>
                        <a:rPr lang="cs-CZ" b="0" i="1" smtClean="0">
                          <a:latin typeface="Cambria Math"/>
                        </a:rPr>
                        <m:t>𝑎𝑥</m:t>
                      </m:r>
                    </m:oMath>
                  </m:oMathPara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" name="TextovéPole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4431" y="2204864"/>
                <a:ext cx="2334422" cy="369332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/>
              <p:cNvSpPr txBox="1"/>
              <p:nvPr/>
            </p:nvSpPr>
            <p:spPr>
              <a:xfrm>
                <a:off x="634330" y="2961564"/>
                <a:ext cx="222990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4</m:t>
                      </m:r>
                      <m:r>
                        <a:rPr lang="cs-CZ" b="0" i="1" smtClean="0">
                          <a:latin typeface="Cambria Math"/>
                        </a:rPr>
                        <m:t>𝑐</m:t>
                      </m:r>
                      <m:r>
                        <a:rPr lang="cs-CZ" b="0" i="1" smtClean="0">
                          <a:latin typeface="Cambria Math"/>
                        </a:rPr>
                        <m:t>−5</m:t>
                      </m:r>
                      <m:r>
                        <a:rPr lang="cs-CZ" b="0" i="1" smtClean="0">
                          <a:latin typeface="Cambria Math"/>
                        </a:rPr>
                        <m:t>𝑡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−4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𝑐</m:t>
                          </m:r>
                        </m:e>
                      </m:d>
                      <m:r>
                        <a:rPr lang="cs-CZ" b="0" i="1" smtClean="0">
                          <a:latin typeface="Cambria Math"/>
                        </a:rPr>
                        <m:t>−</m:t>
                      </m:r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</m:oMath>
                  </m:oMathPara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4330" y="2961564"/>
                <a:ext cx="2229906" cy="369332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634330" y="3717032"/>
                <a:ext cx="2143087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cs-CZ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7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−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𝑦</m:t>
                          </m:r>
                        </m:e>
                      </m:d>
                      <m:r>
                        <a:rPr lang="cs-CZ" b="0" i="1" smtClean="0">
                          <a:latin typeface="Cambria Math"/>
                        </a:rPr>
                        <m:t>𝑡</m:t>
                      </m:r>
                      <m:r>
                        <a:rPr lang="cs-CZ" b="0" i="1" smtClean="0">
                          <a:latin typeface="Cambria Math"/>
                        </a:rPr>
                        <m:t>+</m:t>
                      </m:r>
                      <m:r>
                        <a:rPr lang="cs-CZ" b="0" i="1" smtClean="0">
                          <a:latin typeface="Cambria Math"/>
                        </a:rPr>
                        <m:t>𝑦</m:t>
                      </m:r>
                      <m:r>
                        <a:rPr lang="cs-CZ" b="0" i="1" smtClean="0">
                          <a:latin typeface="Cambria Math"/>
                        </a:rPr>
                        <m:t>−7</m:t>
                      </m:r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</m:oMath>
                  </m:oMathPara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4330" y="3717032"/>
                <a:ext cx="2143087" cy="369332"/>
              </a:xfrm>
              <a:prstGeom prst="rect">
                <a:avLst/>
              </a:prstGeom>
              <a:blipFill rotWithShape="1">
                <a:blip r:embed="rId5"/>
                <a:stretch>
                  <a:fillRect b="-833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/>
              <p:cNvSpPr txBox="1"/>
              <p:nvPr/>
            </p:nvSpPr>
            <p:spPr>
              <a:xfrm>
                <a:off x="621482" y="4500427"/>
                <a:ext cx="208114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 </m:t>
                      </m:r>
                      <m:r>
                        <a:rPr lang="cs-CZ" b="0" i="1" smtClean="0">
                          <a:latin typeface="Cambria Math"/>
                        </a:rPr>
                        <m:t>𝑟𝑠</m:t>
                      </m:r>
                      <m:r>
                        <a:rPr lang="cs-CZ" b="0" i="1" smtClean="0">
                          <a:latin typeface="Cambria Math"/>
                        </a:rPr>
                        <m:t>−6</m:t>
                      </m:r>
                      <m:r>
                        <a:rPr lang="cs-CZ" b="0" i="1" smtClean="0">
                          <a:latin typeface="Cambria Math"/>
                        </a:rPr>
                        <m:t>𝑟</m:t>
                      </m:r>
                      <m:r>
                        <a:rPr lang="cs-CZ" b="0" i="1" smtClean="0">
                          <a:latin typeface="Cambria Math"/>
                        </a:rPr>
                        <m:t>+24−4</m:t>
                      </m:r>
                      <m:r>
                        <a:rPr lang="cs-CZ" b="0" i="1" smtClean="0">
                          <a:latin typeface="Cambria Math"/>
                        </a:rPr>
                        <m:t>𝑠</m:t>
                      </m:r>
                    </m:oMath>
                  </m:oMathPara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9" name="TextovéPole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1482" y="4500427"/>
                <a:ext cx="2081146" cy="369332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ovéPole 9"/>
              <p:cNvSpPr txBox="1"/>
              <p:nvPr/>
            </p:nvSpPr>
            <p:spPr>
              <a:xfrm>
                <a:off x="682357" y="5229200"/>
                <a:ext cx="204703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𝑏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−</m:t>
                      </m:r>
                      <m:r>
                        <a:rPr lang="cs-CZ" b="0" i="1" smtClean="0">
                          <a:latin typeface="Cambria Math"/>
                        </a:rPr>
                        <m:t>𝑏𝑐</m:t>
                      </m:r>
                      <m:r>
                        <a:rPr lang="cs-CZ" b="0" i="1" smtClean="0">
                          <a:latin typeface="Cambria Math"/>
                        </a:rPr>
                        <m:t>−5</m:t>
                      </m:r>
                      <m:r>
                        <a:rPr lang="cs-CZ" b="0" i="1" smtClean="0">
                          <a:latin typeface="Cambria Math"/>
                        </a:rPr>
                        <m:t>𝑏</m:t>
                      </m:r>
                      <m:r>
                        <a:rPr lang="cs-CZ" b="0" i="1" smtClean="0">
                          <a:latin typeface="Cambria Math"/>
                        </a:rPr>
                        <m:t>+5</m:t>
                      </m:r>
                      <m:r>
                        <a:rPr lang="cs-CZ" b="0" i="1" smtClean="0">
                          <a:latin typeface="Cambria Math"/>
                        </a:rPr>
                        <m:t>𝑐</m:t>
                      </m:r>
                    </m:oMath>
                  </m:oMathPara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0" name="TextovéPole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2357" y="5229200"/>
                <a:ext cx="2047035" cy="369332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ovéPole 13"/>
              <p:cNvSpPr txBox="1"/>
              <p:nvPr/>
            </p:nvSpPr>
            <p:spPr>
              <a:xfrm>
                <a:off x="2693267" y="2204864"/>
                <a:ext cx="475405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 =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𝑎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−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𝑏</m:t>
                          </m:r>
                        </m:e>
                      </m:d>
                      <m:r>
                        <a:rPr lang="cs-CZ" b="0" i="1" smtClean="0">
                          <a:latin typeface="Cambria Math"/>
                        </a:rPr>
                        <m:t>−</m:t>
                      </m:r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𝑎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−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𝑏</m:t>
                          </m:r>
                        </m:e>
                      </m:d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𝑎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−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𝑏</m:t>
                          </m:r>
                        </m:e>
                      </m:d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𝑥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/>
                            </a:rPr>
                            <m:t>−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</m:e>
                      </m:d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</m:oMath>
                  </m:oMathPara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4" name="TextovéPole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93267" y="2204864"/>
                <a:ext cx="4754058" cy="369332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ovéPole 14"/>
              <p:cNvSpPr txBox="1"/>
              <p:nvPr/>
            </p:nvSpPr>
            <p:spPr>
              <a:xfrm>
                <a:off x="682357" y="2588686"/>
                <a:ext cx="395633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d>
                        <m:dPr>
                          <m:ctrlPr>
                            <a:rPr lang="cs-CZ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𝑎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−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𝑏</m:t>
                          </m:r>
                        </m:e>
                      </m:d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−1</m:t>
                          </m:r>
                        </m:e>
                      </m:d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𝑎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−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𝑏</m:t>
                          </m:r>
                        </m:e>
                      </m:d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−1</m:t>
                          </m:r>
                        </m:e>
                      </m:d>
                    </m:oMath>
                  </m:oMathPara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5" name="TextovéPole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2357" y="2588686"/>
                <a:ext cx="3956339" cy="369332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ovéPole 15"/>
              <p:cNvSpPr txBox="1"/>
              <p:nvPr/>
            </p:nvSpPr>
            <p:spPr>
              <a:xfrm>
                <a:off x="2729392" y="2961564"/>
                <a:ext cx="585096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−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+4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𝑐</m:t>
                          </m:r>
                        </m:e>
                      </m:d>
                      <m:r>
                        <a:rPr lang="cs-CZ" b="0" i="1" smtClean="0">
                          <a:latin typeface="Cambria Math"/>
                        </a:rPr>
                        <m:t>−5</m:t>
                      </m:r>
                      <m:r>
                        <a:rPr lang="cs-CZ" b="0" i="1" smtClean="0">
                          <a:latin typeface="Cambria Math"/>
                        </a:rPr>
                        <m:t>𝑡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−4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𝑐</m:t>
                          </m:r>
                        </m:e>
                      </m:d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r>
                        <a:rPr lang="cs-CZ" b="0" i="0" smtClean="0">
                          <a:latin typeface="Cambria Math"/>
                        </a:rPr>
                        <m:t>−1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−4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𝑐</m:t>
                          </m:r>
                        </m:e>
                      </m:d>
                      <m:r>
                        <a:rPr lang="cs-CZ" b="0" i="1" smtClean="0">
                          <a:latin typeface="Cambria Math"/>
                        </a:rPr>
                        <m:t>−5</m:t>
                      </m:r>
                      <m:r>
                        <a:rPr lang="cs-CZ" b="0" i="1" smtClean="0">
                          <a:latin typeface="Cambria Math"/>
                        </a:rPr>
                        <m:t>𝑡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−4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𝑐</m:t>
                          </m:r>
                        </m:e>
                      </m:d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</m:oMath>
                  </m:oMathPara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6" name="TextovéPole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29392" y="2961564"/>
                <a:ext cx="5850961" cy="369332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ovéPole 16"/>
              <p:cNvSpPr txBox="1"/>
              <p:nvPr/>
            </p:nvSpPr>
            <p:spPr>
              <a:xfrm>
                <a:off x="603463" y="3322931"/>
                <a:ext cx="690118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−4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𝑐</m:t>
                          </m:r>
                        </m:e>
                      </m:d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−1−5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𝑡</m:t>
                          </m:r>
                        </m:e>
                      </m:d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−4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𝑐</m:t>
                          </m:r>
                        </m:e>
                      </m:d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−1</m:t>
                          </m:r>
                        </m:e>
                      </m:d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1+5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𝑡</m:t>
                          </m:r>
                        </m:e>
                      </m:d>
                      <m:r>
                        <a:rPr lang="cs-CZ" b="0" i="1" smtClean="0">
                          <a:latin typeface="Cambria Math"/>
                        </a:rPr>
                        <m:t>=−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−4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𝑐</m:t>
                          </m:r>
                        </m:e>
                      </m:d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1+5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𝑡</m:t>
                          </m:r>
                        </m:e>
                      </m:d>
                    </m:oMath>
                  </m:oMathPara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7" name="TextovéPole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3463" y="3322931"/>
                <a:ext cx="6901185" cy="369332"/>
              </a:xfrm>
              <a:prstGeom prst="rect">
                <a:avLst/>
              </a:prstGeom>
              <a:blipFill rotWithShape="1"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ovéPole 17"/>
              <p:cNvSpPr txBox="1"/>
              <p:nvPr/>
            </p:nvSpPr>
            <p:spPr>
              <a:xfrm>
                <a:off x="2555776" y="3725242"/>
                <a:ext cx="513948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d>
                        <m:dPr>
                          <m:ctrlPr>
                            <a:rPr lang="cs-CZ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7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−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𝑦</m:t>
                          </m:r>
                        </m:e>
                      </m:d>
                      <m:r>
                        <a:rPr lang="cs-CZ" b="0" i="1" smtClean="0">
                          <a:latin typeface="Cambria Math"/>
                        </a:rPr>
                        <m:t>𝑡</m:t>
                      </m:r>
                      <m:r>
                        <a:rPr lang="cs-CZ" b="0" i="1" smtClean="0">
                          <a:latin typeface="Cambria Math"/>
                        </a:rPr>
                        <m:t>−7</m:t>
                      </m:r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r>
                        <a:rPr lang="cs-CZ" b="0" i="1" smtClean="0">
                          <a:latin typeface="Cambria Math"/>
                        </a:rPr>
                        <m:t>+</m:t>
                      </m:r>
                      <m:r>
                        <a:rPr lang="cs-CZ" b="0" i="1" smtClean="0">
                          <a:latin typeface="Cambria Math"/>
                        </a:rPr>
                        <m:t>𝑦</m:t>
                      </m:r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7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−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𝑦</m:t>
                          </m:r>
                        </m:e>
                      </m:d>
                      <m:r>
                        <a:rPr lang="cs-CZ" b="0" i="1" smtClean="0">
                          <a:latin typeface="Cambria Math"/>
                        </a:rPr>
                        <m:t>𝑡</m:t>
                      </m:r>
                      <m:r>
                        <a:rPr lang="cs-CZ" b="0" i="1" smtClean="0">
                          <a:latin typeface="Cambria Math"/>
                        </a:rPr>
                        <m:t>−1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7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−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𝑦</m:t>
                          </m:r>
                        </m:e>
                      </m:d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</m:oMath>
                  </m:oMathPara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8" name="TextovéPole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55776" y="3725242"/>
                <a:ext cx="5139484" cy="369332"/>
              </a:xfrm>
              <a:prstGeom prst="rect">
                <a:avLst/>
              </a:prstGeom>
              <a:blipFill rotWithShape="1">
                <a:blip r:embed="rId12"/>
                <a:stretch>
                  <a:fillRect b="-655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ovéPole 18"/>
              <p:cNvSpPr txBox="1"/>
              <p:nvPr/>
            </p:nvSpPr>
            <p:spPr>
              <a:xfrm>
                <a:off x="682224" y="4114113"/>
                <a:ext cx="2031967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d>
                        <m:dPr>
                          <m:ctrlPr>
                            <a:rPr lang="cs-CZ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7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−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𝑦</m:t>
                          </m:r>
                        </m:e>
                      </m:d>
                      <m:d>
                        <m:dPr>
                          <m:ctrlPr>
                            <a:rPr lang="cs-CZ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𝑡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−1</m:t>
                          </m:r>
                        </m:e>
                      </m:d>
                    </m:oMath>
                  </m:oMathPara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9" name="TextovéPole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2224" y="4114113"/>
                <a:ext cx="2031967" cy="369332"/>
              </a:xfrm>
              <a:prstGeom prst="rect">
                <a:avLst/>
              </a:prstGeom>
              <a:blipFill rotWithShape="1">
                <a:blip r:embed="rId13"/>
                <a:stretch>
                  <a:fillRect b="-833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ovéPole 19"/>
              <p:cNvSpPr txBox="1"/>
              <p:nvPr/>
            </p:nvSpPr>
            <p:spPr>
              <a:xfrm>
                <a:off x="2550184" y="4483445"/>
                <a:ext cx="413170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r>
                        <a:rPr lang="cs-CZ" b="0" i="1" smtClean="0">
                          <a:latin typeface="Cambria Math"/>
                        </a:rPr>
                        <m:t>𝑟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𝑠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−6</m:t>
                          </m:r>
                        </m:e>
                      </m:d>
                      <m:r>
                        <a:rPr lang="cs-CZ" b="0" i="1" smtClean="0">
                          <a:latin typeface="Cambria Math"/>
                        </a:rPr>
                        <m:t>−4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𝑠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−6</m:t>
                          </m:r>
                        </m:e>
                      </m:d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𝑠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−6</m:t>
                          </m:r>
                        </m:e>
                      </m:d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𝑟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−4</m:t>
                          </m:r>
                        </m:e>
                      </m:d>
                    </m:oMath>
                  </m:oMathPara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0" name="TextovéPole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50184" y="4483445"/>
                <a:ext cx="4131708" cy="369332"/>
              </a:xfrm>
              <a:prstGeom prst="rect">
                <a:avLst/>
              </a:prstGeom>
              <a:blipFill rotWithShape="1"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ovéPole 20"/>
              <p:cNvSpPr txBox="1"/>
              <p:nvPr/>
            </p:nvSpPr>
            <p:spPr>
              <a:xfrm>
                <a:off x="2579302" y="5229200"/>
                <a:ext cx="417223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r>
                        <a:rPr lang="cs-CZ" b="0" i="1" smtClean="0">
                          <a:latin typeface="Cambria Math"/>
                        </a:rPr>
                        <m:t>𝑏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𝑏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−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𝑐</m:t>
                          </m:r>
                        </m:e>
                      </m:d>
                      <m:r>
                        <a:rPr lang="cs-CZ" b="0" i="1" smtClean="0">
                          <a:latin typeface="Cambria Math"/>
                        </a:rPr>
                        <m:t>−5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𝑏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−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𝑐</m:t>
                          </m:r>
                        </m:e>
                      </m:d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𝑏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−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𝑐</m:t>
                          </m:r>
                        </m:e>
                      </m:d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𝑏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−5</m:t>
                          </m:r>
                        </m:e>
                      </m:d>
                    </m:oMath>
                  </m:oMathPara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1" name="TextovéPole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79302" y="5229200"/>
                <a:ext cx="4172232" cy="369332"/>
              </a:xfrm>
              <a:prstGeom prst="rect">
                <a:avLst/>
              </a:prstGeom>
              <a:blipFill rotWithShape="1"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3721730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00FF"/>
            </a:gs>
            <a:gs pos="100000">
              <a:schemeClr val="accent5">
                <a:lumMod val="40000"/>
                <a:lumOff val="60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827584" y="908720"/>
            <a:ext cx="52565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Rozklad pomocí vzorců</a:t>
            </a:r>
            <a:endParaRPr lang="cs-CZ" sz="2000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1" name="Přímá spojnice 10"/>
          <p:cNvCxnSpPr/>
          <p:nvPr/>
        </p:nvCxnSpPr>
        <p:spPr>
          <a:xfrm flipH="1">
            <a:off x="865652" y="1278052"/>
            <a:ext cx="2698236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ovéPole 22"/>
          <p:cNvSpPr txBox="1"/>
          <p:nvPr/>
        </p:nvSpPr>
        <p:spPr>
          <a:xfrm>
            <a:off x="722689" y="1624755"/>
            <a:ext cx="752277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 následujících příkladech  budeme k rozkladu  výrazů v součin využívat  vzorce pro druhou mocninu dvojčlenu a rozdíl druhých mocnin:</a:t>
            </a:r>
          </a:p>
          <a:p>
            <a:endParaRPr lang="cs-CZ" dirty="0" smtClean="0"/>
          </a:p>
          <a:p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ovéPole 23"/>
              <p:cNvSpPr txBox="1"/>
              <p:nvPr/>
            </p:nvSpPr>
            <p:spPr>
              <a:xfrm>
                <a:off x="1409114" y="3350048"/>
                <a:ext cx="5179110" cy="4070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000" b="1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000" b="1" i="1" smtClean="0">
                              <a:latin typeface="Cambria Math"/>
                            </a:rPr>
                            <m:t>𝒂</m:t>
                          </m:r>
                        </m:e>
                        <m:sup>
                          <m:r>
                            <a:rPr lang="cs-CZ" sz="2000" b="1" i="1" smtClean="0">
                              <a:latin typeface="Cambria Math"/>
                            </a:rPr>
                            <m:t>𝟐</m:t>
                          </m:r>
                        </m:sup>
                      </m:sSup>
                      <m:r>
                        <a:rPr lang="cs-CZ" sz="2000" b="1" i="1" smtClean="0">
                          <a:latin typeface="Cambria Math"/>
                        </a:rPr>
                        <m:t>+</m:t>
                      </m:r>
                      <m:r>
                        <a:rPr lang="cs-CZ" sz="2000" b="1" i="1" smtClean="0">
                          <a:latin typeface="Cambria Math"/>
                        </a:rPr>
                        <m:t>𝟐</m:t>
                      </m:r>
                      <m:r>
                        <a:rPr lang="cs-CZ" sz="2000" b="1" i="1" smtClean="0">
                          <a:latin typeface="Cambria Math"/>
                        </a:rPr>
                        <m:t>𝒂𝒃</m:t>
                      </m:r>
                      <m:r>
                        <a:rPr lang="cs-CZ" sz="2000" b="1" i="1" smtClean="0">
                          <a:latin typeface="Cambria Math"/>
                        </a:rPr>
                        <m:t>+</m:t>
                      </m:r>
                      <m:sSup>
                        <m:sSupPr>
                          <m:ctrlPr>
                            <a:rPr lang="cs-CZ" sz="2000" b="1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000" b="1" i="1" smtClean="0">
                              <a:latin typeface="Cambria Math"/>
                            </a:rPr>
                            <m:t>𝒃</m:t>
                          </m:r>
                        </m:e>
                        <m:sup>
                          <m:r>
                            <a:rPr lang="cs-CZ" sz="2000" b="1" i="1" smtClean="0">
                              <a:latin typeface="Cambria Math"/>
                            </a:rPr>
                            <m:t>𝟐</m:t>
                          </m:r>
                        </m:sup>
                      </m:sSup>
                      <m:r>
                        <a:rPr lang="cs-CZ" sz="2000" b="1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sz="2000" b="1" i="1" smtClean="0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sz="2000" b="1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sz="2000" b="1" i="1" smtClean="0">
                                  <a:latin typeface="Cambria Math"/>
                                </a:rPr>
                                <m:t>𝒂</m:t>
                              </m:r>
                              <m:r>
                                <a:rPr lang="cs-CZ" sz="2000" b="1" i="1" smtClean="0">
                                  <a:latin typeface="Cambria Math"/>
                                </a:rPr>
                                <m:t>+</m:t>
                              </m:r>
                              <m:r>
                                <a:rPr lang="cs-CZ" sz="2000" b="1" i="1" smtClean="0">
                                  <a:latin typeface="Cambria Math"/>
                                </a:rPr>
                                <m:t>𝒃</m:t>
                              </m:r>
                            </m:e>
                          </m:d>
                        </m:e>
                        <m:sup>
                          <m:r>
                            <a:rPr lang="cs-CZ" sz="2000" b="1" i="1" smtClean="0">
                              <a:latin typeface="Cambria Math"/>
                            </a:rPr>
                            <m:t>𝟐</m:t>
                          </m:r>
                        </m:sup>
                      </m:sSup>
                      <m:r>
                        <a:rPr lang="cs-CZ" sz="2000" b="1" i="1" smtClean="0">
                          <a:latin typeface="Cambria Math"/>
                        </a:rPr>
                        <m:t>=</m:t>
                      </m:r>
                      <m:d>
                        <m:dPr>
                          <m:ctrlPr>
                            <a:rPr lang="cs-CZ" sz="2000" b="1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000" b="1" i="1" smtClean="0">
                              <a:latin typeface="Cambria Math"/>
                            </a:rPr>
                            <m:t>𝒂</m:t>
                          </m:r>
                          <m:r>
                            <a:rPr lang="cs-CZ" sz="2000" b="1" i="1" smtClean="0">
                              <a:latin typeface="Cambria Math"/>
                            </a:rPr>
                            <m:t>+</m:t>
                          </m:r>
                          <m:r>
                            <a:rPr lang="cs-CZ" sz="2000" b="1" i="1" smtClean="0">
                              <a:latin typeface="Cambria Math"/>
                            </a:rPr>
                            <m:t>𝒃</m:t>
                          </m:r>
                        </m:e>
                      </m:d>
                      <m:d>
                        <m:dPr>
                          <m:ctrlPr>
                            <a:rPr lang="cs-CZ" sz="2000" b="1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000" b="1" i="1" smtClean="0">
                              <a:latin typeface="Cambria Math"/>
                            </a:rPr>
                            <m:t>𝒂</m:t>
                          </m:r>
                          <m:r>
                            <a:rPr lang="cs-CZ" sz="2000" b="1" i="1" smtClean="0">
                              <a:latin typeface="Cambria Math"/>
                            </a:rPr>
                            <m:t>+</m:t>
                          </m:r>
                          <m:r>
                            <a:rPr lang="cs-CZ" sz="2000" b="1" i="1" smtClean="0">
                              <a:latin typeface="Cambria Math"/>
                            </a:rPr>
                            <m:t>𝒃</m:t>
                          </m:r>
                        </m:e>
                      </m:d>
                    </m:oMath>
                  </m:oMathPara>
                </a14:m>
                <a:endParaRPr lang="cs-CZ" sz="2000" b="1" dirty="0"/>
              </a:p>
            </p:txBody>
          </p:sp>
        </mc:Choice>
        <mc:Fallback xmlns="">
          <p:sp>
            <p:nvSpPr>
              <p:cNvPr id="24" name="TextovéPole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09114" y="3350048"/>
                <a:ext cx="5179110" cy="407099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Obdélník 24"/>
              <p:cNvSpPr/>
              <p:nvPr/>
            </p:nvSpPr>
            <p:spPr>
              <a:xfrm>
                <a:off x="852415" y="2491863"/>
                <a:ext cx="6246440" cy="40709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000" b="1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000" b="1" i="1">
                              <a:latin typeface="Cambria Math"/>
                            </a:rPr>
                            <m:t>𝒂</m:t>
                          </m:r>
                        </m:e>
                        <m:sup>
                          <m:r>
                            <a:rPr lang="cs-CZ" sz="2000" b="1" i="1">
                              <a:latin typeface="Cambria Math"/>
                            </a:rPr>
                            <m:t>𝟐</m:t>
                          </m:r>
                        </m:sup>
                      </m:sSup>
                      <m:r>
                        <a:rPr lang="cs-CZ" sz="2000" b="1" i="1" smtClean="0">
                          <a:latin typeface="Cambria Math"/>
                        </a:rPr>
                        <m:t>−</m:t>
                      </m:r>
                      <m:r>
                        <a:rPr lang="cs-CZ" sz="2000" b="1" i="1">
                          <a:latin typeface="Cambria Math"/>
                        </a:rPr>
                        <m:t>𝟐</m:t>
                      </m:r>
                      <m:r>
                        <a:rPr lang="cs-CZ" sz="2000" b="1" i="1">
                          <a:latin typeface="Cambria Math"/>
                        </a:rPr>
                        <m:t>𝒂𝒃</m:t>
                      </m:r>
                      <m:r>
                        <a:rPr lang="cs-CZ" sz="2000" b="1" i="1">
                          <a:latin typeface="Cambria Math"/>
                        </a:rPr>
                        <m:t>+</m:t>
                      </m:r>
                      <m:sSup>
                        <m:sSupPr>
                          <m:ctrlPr>
                            <a:rPr lang="cs-CZ" sz="2000" b="1" i="1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000" b="1" i="1">
                              <a:latin typeface="Cambria Math"/>
                            </a:rPr>
                            <m:t>𝒃</m:t>
                          </m:r>
                        </m:e>
                        <m:sup>
                          <m:r>
                            <a:rPr lang="cs-CZ" sz="2000" b="1" i="1">
                              <a:latin typeface="Cambria Math"/>
                            </a:rPr>
                            <m:t>𝟐</m:t>
                          </m:r>
                        </m:sup>
                      </m:sSup>
                      <m:r>
                        <a:rPr lang="cs-CZ" sz="2000" b="1" i="1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sz="2000" b="1" i="1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sz="2000" b="1" i="1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sz="2000" b="1" i="1">
                                  <a:latin typeface="Cambria Math"/>
                                </a:rPr>
                                <m:t>𝒂</m:t>
                              </m:r>
                              <m:r>
                                <a:rPr lang="cs-CZ" sz="2000" b="1" i="1" smtClean="0">
                                  <a:latin typeface="Cambria Math"/>
                                </a:rPr>
                                <m:t>−</m:t>
                              </m:r>
                              <m:r>
                                <a:rPr lang="cs-CZ" sz="2000" b="1" i="1">
                                  <a:latin typeface="Cambria Math"/>
                                </a:rPr>
                                <m:t>𝒃</m:t>
                              </m:r>
                            </m:e>
                          </m:d>
                        </m:e>
                        <m:sup>
                          <m:r>
                            <a:rPr lang="cs-CZ" sz="2000" b="1" i="1">
                              <a:latin typeface="Cambria Math"/>
                            </a:rPr>
                            <m:t>𝟐</m:t>
                          </m:r>
                        </m:sup>
                      </m:sSup>
                      <m:r>
                        <a:rPr lang="cs-CZ" sz="2000" b="1" i="1">
                          <a:latin typeface="Cambria Math"/>
                        </a:rPr>
                        <m:t>=</m:t>
                      </m:r>
                      <m:d>
                        <m:dPr>
                          <m:ctrlPr>
                            <a:rPr lang="cs-CZ" sz="2000" b="1" i="1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000" b="1" i="1">
                              <a:latin typeface="Cambria Math"/>
                            </a:rPr>
                            <m:t>𝒂</m:t>
                          </m:r>
                          <m:r>
                            <a:rPr lang="cs-CZ" sz="2000" b="1" i="1" smtClean="0">
                              <a:latin typeface="Cambria Math"/>
                            </a:rPr>
                            <m:t>−</m:t>
                          </m:r>
                          <m:r>
                            <a:rPr lang="cs-CZ" sz="2000" b="1" i="1">
                              <a:latin typeface="Cambria Math"/>
                            </a:rPr>
                            <m:t>𝒃</m:t>
                          </m:r>
                        </m:e>
                      </m:d>
                      <m:d>
                        <m:dPr>
                          <m:ctrlPr>
                            <a:rPr lang="cs-CZ" sz="2000" b="1" i="1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000" b="1" i="1">
                              <a:latin typeface="Cambria Math"/>
                            </a:rPr>
                            <m:t>𝒂</m:t>
                          </m:r>
                          <m:r>
                            <a:rPr lang="cs-CZ" sz="2000" b="1" i="1" smtClean="0">
                              <a:latin typeface="Cambria Math"/>
                            </a:rPr>
                            <m:t>−</m:t>
                          </m:r>
                          <m:r>
                            <a:rPr lang="cs-CZ" sz="2000" b="1" i="1">
                              <a:latin typeface="Cambria Math"/>
                            </a:rPr>
                            <m:t>𝒃</m:t>
                          </m:r>
                        </m:e>
                      </m:d>
                    </m:oMath>
                  </m:oMathPara>
                </a14:m>
                <a:endParaRPr lang="cs-CZ" sz="2000" dirty="0"/>
              </a:p>
            </p:txBody>
          </p:sp>
        </mc:Choice>
        <mc:Fallback xmlns="">
          <p:sp>
            <p:nvSpPr>
              <p:cNvPr id="25" name="Obdélník 2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52415" y="2491863"/>
                <a:ext cx="6246440" cy="407099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ovéPole 25"/>
              <p:cNvSpPr txBox="1"/>
              <p:nvPr/>
            </p:nvSpPr>
            <p:spPr>
              <a:xfrm>
                <a:off x="1409114" y="4291390"/>
                <a:ext cx="3113545" cy="4070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000" b="1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000" b="1" i="1" smtClean="0">
                              <a:latin typeface="Cambria Math"/>
                            </a:rPr>
                            <m:t>𝒂</m:t>
                          </m:r>
                        </m:e>
                        <m:sup>
                          <m:r>
                            <a:rPr lang="cs-CZ" sz="2000" b="1" i="1" smtClean="0">
                              <a:latin typeface="Cambria Math"/>
                            </a:rPr>
                            <m:t>𝟐</m:t>
                          </m:r>
                        </m:sup>
                      </m:sSup>
                      <m:r>
                        <a:rPr lang="cs-CZ" sz="2000" b="1" i="1" smtClean="0">
                          <a:latin typeface="Cambria Math"/>
                        </a:rPr>
                        <m:t>−</m:t>
                      </m:r>
                      <m:sSup>
                        <m:sSupPr>
                          <m:ctrlPr>
                            <a:rPr lang="cs-CZ" sz="2000" b="1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000" b="1" i="1" smtClean="0">
                              <a:latin typeface="Cambria Math"/>
                            </a:rPr>
                            <m:t>𝒃</m:t>
                          </m:r>
                        </m:e>
                        <m:sup>
                          <m:r>
                            <a:rPr lang="cs-CZ" sz="2000" b="1" i="1" smtClean="0">
                              <a:latin typeface="Cambria Math"/>
                            </a:rPr>
                            <m:t>𝟐</m:t>
                          </m:r>
                        </m:sup>
                      </m:sSup>
                      <m:r>
                        <a:rPr lang="cs-CZ" sz="2000" b="1" i="1" smtClean="0">
                          <a:latin typeface="Cambria Math"/>
                        </a:rPr>
                        <m:t>=</m:t>
                      </m:r>
                      <m:d>
                        <m:dPr>
                          <m:ctrlPr>
                            <a:rPr lang="cs-CZ" sz="2000" b="1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000" b="1" i="1" smtClean="0">
                              <a:latin typeface="Cambria Math"/>
                            </a:rPr>
                            <m:t>𝒂</m:t>
                          </m:r>
                          <m:r>
                            <a:rPr lang="cs-CZ" sz="2000" b="1" i="1" smtClean="0">
                              <a:latin typeface="Cambria Math"/>
                            </a:rPr>
                            <m:t>+</m:t>
                          </m:r>
                          <m:r>
                            <a:rPr lang="cs-CZ" sz="2000" b="1" i="1" smtClean="0">
                              <a:latin typeface="Cambria Math"/>
                            </a:rPr>
                            <m:t>𝒃</m:t>
                          </m:r>
                        </m:e>
                      </m:d>
                      <m:d>
                        <m:dPr>
                          <m:ctrlPr>
                            <a:rPr lang="cs-CZ" sz="2000" b="1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000" b="1" i="1" smtClean="0">
                              <a:latin typeface="Cambria Math"/>
                            </a:rPr>
                            <m:t>𝒂</m:t>
                          </m:r>
                          <m:r>
                            <a:rPr lang="cs-CZ" sz="2000" b="1" i="1" smtClean="0">
                              <a:latin typeface="Cambria Math"/>
                            </a:rPr>
                            <m:t>−</m:t>
                          </m:r>
                          <m:r>
                            <a:rPr lang="cs-CZ" sz="2000" b="1" i="1" smtClean="0">
                              <a:latin typeface="Cambria Math"/>
                            </a:rPr>
                            <m:t>𝒃</m:t>
                          </m:r>
                        </m:e>
                      </m:d>
                    </m:oMath>
                  </m:oMathPara>
                </a14:m>
                <a:endParaRPr lang="cs-CZ" sz="2000" b="1" dirty="0"/>
              </a:p>
            </p:txBody>
          </p:sp>
        </mc:Choice>
        <mc:Fallback xmlns="">
          <p:sp>
            <p:nvSpPr>
              <p:cNvPr id="26" name="TextovéPole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09114" y="4291390"/>
                <a:ext cx="3113545" cy="407099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2" name="TextovéPole 31"/>
          <p:cNvSpPr txBox="1"/>
          <p:nvPr/>
        </p:nvSpPr>
        <p:spPr>
          <a:xfrm>
            <a:off x="3203848" y="2491863"/>
            <a:ext cx="3384376" cy="37555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?</a:t>
            </a:r>
            <a:endParaRPr lang="cs-CZ" b="1" dirty="0"/>
          </a:p>
        </p:txBody>
      </p:sp>
      <p:sp>
        <p:nvSpPr>
          <p:cNvPr id="33" name="TextovéPole 32"/>
          <p:cNvSpPr txBox="1"/>
          <p:nvPr/>
        </p:nvSpPr>
        <p:spPr>
          <a:xfrm>
            <a:off x="3202096" y="3364848"/>
            <a:ext cx="3386127" cy="37555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?</a:t>
            </a:r>
            <a:endParaRPr lang="cs-CZ" b="1" dirty="0"/>
          </a:p>
        </p:txBody>
      </p:sp>
      <p:sp>
        <p:nvSpPr>
          <p:cNvPr id="34" name="TextovéPole 33"/>
          <p:cNvSpPr txBox="1"/>
          <p:nvPr/>
        </p:nvSpPr>
        <p:spPr>
          <a:xfrm>
            <a:off x="2492702" y="4322937"/>
            <a:ext cx="1964989" cy="37555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?</a:t>
            </a:r>
            <a:endParaRPr lang="cs-CZ" b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ovéPole 1"/>
              <p:cNvSpPr txBox="1"/>
              <p:nvPr/>
            </p:nvSpPr>
            <p:spPr>
              <a:xfrm>
                <a:off x="1043608" y="5013176"/>
                <a:ext cx="7056784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„V obráceném směru</a:t>
                </a:r>
                <a:r>
                  <a:rPr lang="en-US" dirty="0" smtClean="0"/>
                  <a:t>” </a:t>
                </a:r>
                <a:r>
                  <a:rPr lang="cs-CZ" dirty="0" smtClean="0"/>
                  <a:t>jsme  vzorce využívali k umocňování daných výrazů a roznásobení dvojčlenů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</a:rPr>
                      <m:t>𝑎</m:t>
                    </m:r>
                    <m:r>
                      <a:rPr lang="cs-CZ" b="0" i="1" smtClean="0">
                        <a:latin typeface="Cambria Math"/>
                      </a:rPr>
                      <m:t>+</m:t>
                    </m:r>
                    <m:r>
                      <a:rPr lang="cs-CZ" b="0" i="1" smtClean="0">
                        <a:latin typeface="Cambria Math"/>
                      </a:rPr>
                      <m:t>𝑏</m:t>
                    </m:r>
                    <m:r>
                      <a:rPr lang="cs-CZ" b="0" i="1" smtClean="0">
                        <a:latin typeface="Cambria Math"/>
                      </a:rPr>
                      <m:t>, </m:t>
                    </m:r>
                    <m:r>
                      <a:rPr lang="cs-CZ" b="0" i="1" smtClean="0">
                        <a:latin typeface="Cambria Math"/>
                      </a:rPr>
                      <m:t>𝑎</m:t>
                    </m:r>
                    <m:r>
                      <a:rPr lang="cs-CZ" b="0" i="1" smtClean="0">
                        <a:latin typeface="Cambria Math"/>
                      </a:rPr>
                      <m:t>−</m:t>
                    </m:r>
                    <m:r>
                      <a:rPr lang="cs-CZ" b="0" i="1" smtClean="0">
                        <a:latin typeface="Cambria Math"/>
                      </a:rPr>
                      <m:t>𝑏</m:t>
                    </m:r>
                    <m:r>
                      <a:rPr lang="cs-CZ" b="0" i="1" smtClean="0">
                        <a:latin typeface="Cambria Math"/>
                      </a:rPr>
                      <m:t>.</m:t>
                    </m:r>
                  </m:oMath>
                </a14:m>
                <a:r>
                  <a:rPr lang="cs-CZ" dirty="0" smtClean="0"/>
                  <a:t> </a:t>
                </a:r>
                <a:endParaRPr lang="cs-CZ" dirty="0"/>
              </a:p>
            </p:txBody>
          </p:sp>
        </mc:Choice>
        <mc:Fallback xmlns="">
          <p:sp>
            <p:nvSpPr>
              <p:cNvPr id="2" name="TextovéPole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43608" y="5013176"/>
                <a:ext cx="7056784" cy="646331"/>
              </a:xfrm>
              <a:prstGeom prst="rect">
                <a:avLst/>
              </a:prstGeom>
              <a:blipFill rotWithShape="1">
                <a:blip r:embed="rId6"/>
                <a:stretch>
                  <a:fillRect l="-691" t="-4717" b="-1415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6863751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33" grpId="0" animBg="1"/>
      <p:bldP spid="3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00FF"/>
            </a:gs>
            <a:gs pos="100000">
              <a:schemeClr val="accent5">
                <a:lumMod val="40000"/>
                <a:lumOff val="60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827584" y="908720"/>
            <a:ext cx="52565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Rozklad pomocí vzorců</a:t>
            </a:r>
            <a:endParaRPr lang="cs-CZ" sz="2000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1" name="Přímá spojnice 10"/>
          <p:cNvCxnSpPr/>
          <p:nvPr/>
        </p:nvCxnSpPr>
        <p:spPr>
          <a:xfrm flipH="1">
            <a:off x="865652" y="1278052"/>
            <a:ext cx="2698236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ovéPole 3"/>
          <p:cNvSpPr txBox="1"/>
          <p:nvPr/>
        </p:nvSpPr>
        <p:spPr>
          <a:xfrm>
            <a:off x="502097" y="1628800"/>
            <a:ext cx="576064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Př.: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Obdélník 1"/>
          <p:cNvSpPr/>
          <p:nvPr/>
        </p:nvSpPr>
        <p:spPr>
          <a:xfrm>
            <a:off x="1263227" y="1628800"/>
            <a:ext cx="190308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Rozložte v součin:</a:t>
            </a:r>
          </a:p>
        </p:txBody>
      </p:sp>
      <p:cxnSp>
        <p:nvCxnSpPr>
          <p:cNvPr id="6" name="Přímá spojnice 5"/>
          <p:cNvCxnSpPr/>
          <p:nvPr/>
        </p:nvCxnSpPr>
        <p:spPr>
          <a:xfrm>
            <a:off x="1216270" y="2003691"/>
            <a:ext cx="1903085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/>
              <p:cNvSpPr txBox="1"/>
              <p:nvPr/>
            </p:nvSpPr>
            <p:spPr>
              <a:xfrm>
                <a:off x="1518262" y="2276872"/>
                <a:ext cx="168058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+10</m:t>
                      </m:r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r>
                        <a:rPr lang="cs-CZ" b="0" i="1" smtClean="0">
                          <a:latin typeface="Cambria Math"/>
                        </a:rPr>
                        <m:t>+25</m:t>
                      </m:r>
                    </m:oMath>
                  </m:oMathPara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18262" y="2276872"/>
                <a:ext cx="1680588" cy="369332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9" name="Přímá spojnice se šipkou 8"/>
          <p:cNvCxnSpPr>
            <a:stCxn id="7" idx="2"/>
          </p:cNvCxnSpPr>
          <p:nvPr/>
        </p:nvCxnSpPr>
        <p:spPr>
          <a:xfrm>
            <a:off x="2358556" y="2646204"/>
            <a:ext cx="0" cy="27874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se šipkou 11"/>
          <p:cNvCxnSpPr/>
          <p:nvPr/>
        </p:nvCxnSpPr>
        <p:spPr>
          <a:xfrm>
            <a:off x="2978196" y="2659234"/>
            <a:ext cx="432048" cy="27874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se šipkou 12"/>
          <p:cNvCxnSpPr/>
          <p:nvPr/>
        </p:nvCxnSpPr>
        <p:spPr>
          <a:xfrm>
            <a:off x="1716605" y="2659234"/>
            <a:ext cx="0" cy="27874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ovéPole 9"/>
              <p:cNvSpPr txBox="1"/>
              <p:nvPr/>
            </p:nvSpPr>
            <p:spPr>
              <a:xfrm>
                <a:off x="1518262" y="3133425"/>
                <a:ext cx="71019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+</m:t>
                      </m:r>
                    </m:oMath>
                  </m:oMathPara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0" name="TextovéPole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18262" y="3133425"/>
                <a:ext cx="710194" cy="369332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ovéPole 13"/>
              <p:cNvSpPr txBox="1"/>
              <p:nvPr/>
            </p:nvSpPr>
            <p:spPr>
              <a:xfrm>
                <a:off x="2004036" y="3133425"/>
                <a:ext cx="127688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 2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∙5∙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𝑥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 +</m:t>
                      </m:r>
                    </m:oMath>
                  </m:oMathPara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4" name="TextovéPole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04036" y="3133425"/>
                <a:ext cx="1276888" cy="369332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ovéPole 16"/>
              <p:cNvSpPr txBox="1"/>
              <p:nvPr/>
            </p:nvSpPr>
            <p:spPr>
              <a:xfrm>
                <a:off x="3171268" y="3128707"/>
                <a:ext cx="47795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5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7" name="TextovéPole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71268" y="3128707"/>
                <a:ext cx="477951" cy="369332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TextovéPole 17"/>
          <p:cNvSpPr txBox="1"/>
          <p:nvPr/>
        </p:nvSpPr>
        <p:spPr>
          <a:xfrm>
            <a:off x="1078161" y="3736427"/>
            <a:ext cx="31683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Odpovídá výrazu 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ovéPole 18"/>
              <p:cNvSpPr txBox="1"/>
              <p:nvPr/>
            </p:nvSpPr>
            <p:spPr>
              <a:xfrm>
                <a:off x="2843808" y="3736427"/>
                <a:ext cx="338964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𝑎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+2</m:t>
                      </m:r>
                      <m:r>
                        <a:rPr lang="cs-CZ" b="0" i="1" smtClean="0">
                          <a:latin typeface="Cambria Math"/>
                        </a:rPr>
                        <m:t>𝑎𝑏</m:t>
                      </m:r>
                      <m:r>
                        <a:rPr lang="cs-CZ" b="0" i="1" smtClean="0">
                          <a:latin typeface="Cambria Math"/>
                        </a:rPr>
                        <m:t>+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𝑏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,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/>
                        </a:rPr>
                        <m:t>kde</m:t>
                      </m:r>
                      <m:r>
                        <a:rPr lang="cs-CZ" b="0" i="1" smtClean="0">
                          <a:latin typeface="Cambria Math"/>
                        </a:rPr>
                        <m:t> </m:t>
                      </m:r>
                      <m:r>
                        <a:rPr lang="cs-CZ" b="0" i="1" smtClean="0">
                          <a:latin typeface="Cambria Math"/>
                        </a:rPr>
                        <m:t>𝑎</m:t>
                      </m:r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r>
                        <a:rPr lang="cs-CZ" b="0" i="1" smtClean="0">
                          <a:latin typeface="Cambria Math"/>
                        </a:rPr>
                        <m:t>, </m:t>
                      </m:r>
                      <m:r>
                        <a:rPr lang="cs-CZ" b="0" i="1" smtClean="0">
                          <a:latin typeface="Cambria Math"/>
                        </a:rPr>
                        <m:t>𝑏</m:t>
                      </m:r>
                      <m:r>
                        <a:rPr lang="cs-CZ" b="0" i="1" smtClean="0">
                          <a:latin typeface="Cambria Math"/>
                        </a:rPr>
                        <m:t>=5</m:t>
                      </m:r>
                    </m:oMath>
                  </m:oMathPara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9" name="TextovéPole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43808" y="3736427"/>
                <a:ext cx="3389646" cy="369332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1" name="Přímá spojnice se šipkou 20"/>
          <p:cNvCxnSpPr/>
          <p:nvPr/>
        </p:nvCxnSpPr>
        <p:spPr>
          <a:xfrm>
            <a:off x="1720112" y="2646204"/>
            <a:ext cx="0" cy="27874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ovéPole 21"/>
              <p:cNvSpPr txBox="1"/>
              <p:nvPr/>
            </p:nvSpPr>
            <p:spPr>
              <a:xfrm>
                <a:off x="899141" y="4753992"/>
                <a:ext cx="6649128" cy="37555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b="1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1" i="1" smtClean="0">
                              <a:latin typeface="Cambria Math"/>
                            </a:rPr>
                            <m:t>𝒙</m:t>
                          </m:r>
                        </m:e>
                        <m:sup>
                          <m:r>
                            <a:rPr lang="cs-CZ" b="1" i="1" smtClean="0">
                              <a:latin typeface="Cambria Math"/>
                            </a:rPr>
                            <m:t>𝟐</m:t>
                          </m:r>
                        </m:sup>
                      </m:sSup>
                      <m:r>
                        <a:rPr lang="cs-CZ" b="1" i="1" smtClean="0">
                          <a:latin typeface="Cambria Math"/>
                        </a:rPr>
                        <m:t>+</m:t>
                      </m:r>
                      <m:r>
                        <a:rPr lang="cs-CZ" b="1" i="1" smtClean="0">
                          <a:latin typeface="Cambria Math"/>
                        </a:rPr>
                        <m:t>𝟏𝟎</m:t>
                      </m:r>
                      <m:r>
                        <a:rPr lang="cs-CZ" b="1" i="1" smtClean="0">
                          <a:latin typeface="Cambria Math"/>
                        </a:rPr>
                        <m:t>𝒙</m:t>
                      </m:r>
                      <m:r>
                        <a:rPr lang="cs-CZ" b="1" i="1" smtClean="0">
                          <a:latin typeface="Cambria Math"/>
                        </a:rPr>
                        <m:t>+</m:t>
                      </m:r>
                      <m:r>
                        <a:rPr lang="cs-CZ" b="1" i="1" smtClean="0">
                          <a:latin typeface="Cambria Math"/>
                        </a:rPr>
                        <m:t>𝟐𝟓</m:t>
                      </m:r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+2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∙5∙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𝑥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+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5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d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𝑥</m:t>
                              </m:r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+5</m:t>
                              </m:r>
                            </m:e>
                          </m:d>
                        </m:e>
                        <m: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=</m:t>
                      </m:r>
                      <m:d>
                        <m:dPr>
                          <m:ctrlPr>
                            <a:rPr lang="cs-CZ" b="1" i="1" smtClean="0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cs-CZ" b="1" i="1" smtClean="0">
                              <a:latin typeface="Cambria Math"/>
                              <a:ea typeface="Cambria Math"/>
                            </a:rPr>
                            <m:t>𝒙</m:t>
                          </m:r>
                          <m:r>
                            <a:rPr lang="cs-CZ" b="1" i="1" smtClean="0">
                              <a:latin typeface="Cambria Math"/>
                              <a:ea typeface="Cambria Math"/>
                            </a:rPr>
                            <m:t>+</m:t>
                          </m:r>
                          <m:r>
                            <a:rPr lang="cs-CZ" b="1" i="1" smtClean="0">
                              <a:latin typeface="Cambria Math"/>
                              <a:ea typeface="Cambria Math"/>
                            </a:rPr>
                            <m:t>𝟓</m:t>
                          </m:r>
                        </m:e>
                      </m:d>
                      <m:d>
                        <m:dPr>
                          <m:ctrlPr>
                            <a:rPr lang="cs-CZ" b="1" i="1" smtClean="0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cs-CZ" b="1" i="1" smtClean="0">
                              <a:latin typeface="Cambria Math"/>
                              <a:ea typeface="Cambria Math"/>
                            </a:rPr>
                            <m:t>𝒙</m:t>
                          </m:r>
                          <m:r>
                            <a:rPr lang="cs-CZ" b="1" i="1" smtClean="0">
                              <a:latin typeface="Cambria Math"/>
                              <a:ea typeface="Cambria Math"/>
                            </a:rPr>
                            <m:t>+</m:t>
                          </m:r>
                          <m:r>
                            <a:rPr lang="cs-CZ" b="1" i="1" smtClean="0">
                              <a:latin typeface="Cambria Math"/>
                              <a:ea typeface="Cambria Math"/>
                            </a:rPr>
                            <m:t>𝟓</m:t>
                          </m:r>
                        </m:e>
                      </m:d>
                    </m:oMath>
                  </m:oMathPara>
                </a14:m>
                <a:endParaRPr lang="cs-CZ" b="1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2" name="TextovéPole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99141" y="4753992"/>
                <a:ext cx="6649128" cy="375552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3" name="TextovéPole 22"/>
          <p:cNvSpPr txBox="1"/>
          <p:nvPr/>
        </p:nvSpPr>
        <p:spPr>
          <a:xfrm>
            <a:off x="907715" y="4340557"/>
            <a:ext cx="21470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Platí tedy: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8" name="Přímá spojnice 7"/>
          <p:cNvCxnSpPr/>
          <p:nvPr/>
        </p:nvCxnSpPr>
        <p:spPr>
          <a:xfrm flipH="1">
            <a:off x="1078161" y="5129544"/>
            <a:ext cx="6374159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615964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4" grpId="0"/>
      <p:bldP spid="17" grpId="0"/>
      <p:bldP spid="18" grpId="0"/>
      <p:bldP spid="19" grpId="0"/>
      <p:bldP spid="22" grpId="0"/>
      <p:bldP spid="2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00FF"/>
            </a:gs>
            <a:gs pos="100000">
              <a:schemeClr val="accent5">
                <a:lumMod val="40000"/>
                <a:lumOff val="60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827584" y="908720"/>
            <a:ext cx="52565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Rozklad pomocí vzorců</a:t>
            </a:r>
            <a:endParaRPr lang="cs-CZ" sz="2000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1" name="Přímá spojnice 10"/>
          <p:cNvCxnSpPr/>
          <p:nvPr/>
        </p:nvCxnSpPr>
        <p:spPr>
          <a:xfrm flipH="1">
            <a:off x="865652" y="1278052"/>
            <a:ext cx="2698236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ovéPole 14"/>
          <p:cNvSpPr txBox="1"/>
          <p:nvPr/>
        </p:nvSpPr>
        <p:spPr>
          <a:xfrm>
            <a:off x="683568" y="1444134"/>
            <a:ext cx="74986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Podobně rozložte další výrazy. Vyjádřete je jako druhou mocninu dvojčlenu.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/>
              <p:cNvSpPr txBox="1"/>
              <p:nvPr/>
            </p:nvSpPr>
            <p:spPr>
              <a:xfrm>
                <a:off x="683568" y="1988840"/>
                <a:ext cx="167225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64−16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/>
                        </a:rPr>
                        <m:t>y</m:t>
                      </m:r>
                      <m:r>
                        <a:rPr lang="cs-CZ" b="0" i="0" smtClean="0">
                          <a:latin typeface="Cambria Math"/>
                        </a:rPr>
                        <m:t>+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𝑦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3568" y="1988840"/>
                <a:ext cx="1672253" cy="369332"/>
              </a:xfrm>
              <a:prstGeom prst="rect">
                <a:avLst/>
              </a:prstGeom>
              <a:blipFill rotWithShape="1">
                <a:blip r:embed="rId3"/>
                <a:stretch>
                  <a:fillRect b="-655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ovéPole 15"/>
              <p:cNvSpPr txBox="1"/>
              <p:nvPr/>
            </p:nvSpPr>
            <p:spPr>
              <a:xfrm>
                <a:off x="683568" y="2593074"/>
                <a:ext cx="155234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4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+4</m:t>
                      </m:r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r>
                        <a:rPr lang="cs-CZ" b="0" i="1" smtClean="0">
                          <a:latin typeface="Cambria Math"/>
                        </a:rPr>
                        <m:t>+1</m:t>
                      </m:r>
                    </m:oMath>
                  </m:oMathPara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6" name="TextovéPole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3568" y="2593074"/>
                <a:ext cx="1552348" cy="369332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ovéPole 19"/>
              <p:cNvSpPr txBox="1"/>
              <p:nvPr/>
            </p:nvSpPr>
            <p:spPr>
              <a:xfrm>
                <a:off x="660484" y="3146230"/>
                <a:ext cx="159851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−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𝑎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+6</m:t>
                      </m:r>
                      <m:r>
                        <a:rPr lang="cs-CZ" b="0" i="1" smtClean="0">
                          <a:latin typeface="Cambria Math"/>
                        </a:rPr>
                        <m:t>𝑎</m:t>
                      </m:r>
                      <m:r>
                        <a:rPr lang="cs-CZ" b="0" i="1" smtClean="0">
                          <a:latin typeface="Cambria Math"/>
                        </a:rPr>
                        <m:t>−9</m:t>
                      </m:r>
                    </m:oMath>
                  </m:oMathPara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0" name="TextovéPole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0484" y="3146230"/>
                <a:ext cx="1598515" cy="369332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ovéPole 23"/>
              <p:cNvSpPr txBox="1"/>
              <p:nvPr/>
            </p:nvSpPr>
            <p:spPr>
              <a:xfrm>
                <a:off x="660483" y="3663297"/>
                <a:ext cx="216033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25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𝑧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−30</m:t>
                      </m:r>
                      <m:r>
                        <a:rPr lang="cs-CZ" b="0" i="1" smtClean="0">
                          <a:latin typeface="Cambria Math"/>
                        </a:rPr>
                        <m:t>𝑦𝑧</m:t>
                      </m:r>
                      <m:r>
                        <a:rPr lang="cs-CZ" b="0" i="1" smtClean="0">
                          <a:latin typeface="Cambria Math"/>
                        </a:rPr>
                        <m:t>+9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𝑦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4" name="TextovéPole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0483" y="3663297"/>
                <a:ext cx="2160335" cy="369332"/>
              </a:xfrm>
              <a:prstGeom prst="rect">
                <a:avLst/>
              </a:prstGeom>
              <a:blipFill rotWithShape="1">
                <a:blip r:embed="rId6"/>
                <a:stretch>
                  <a:fillRect b="-1311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ovéPole 24"/>
              <p:cNvSpPr txBox="1"/>
              <p:nvPr/>
            </p:nvSpPr>
            <p:spPr>
              <a:xfrm>
                <a:off x="697546" y="5373216"/>
                <a:ext cx="1870192" cy="64819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−100−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𝑦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25</m:t>
                          </m:r>
                        </m:den>
                      </m:f>
                      <m:r>
                        <a:rPr lang="cs-CZ" b="0" i="1" smtClean="0">
                          <a:latin typeface="Cambria Math"/>
                        </a:rPr>
                        <m:t>−4</m:t>
                      </m:r>
                      <m:r>
                        <a:rPr lang="cs-CZ" b="0" i="1" smtClean="0">
                          <a:latin typeface="Cambria Math"/>
                        </a:rPr>
                        <m:t>𝑦</m:t>
                      </m:r>
                    </m:oMath>
                  </m:oMathPara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5" name="TextovéPole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7546" y="5373216"/>
                <a:ext cx="1870192" cy="648191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ovéPole 25"/>
              <p:cNvSpPr txBox="1"/>
              <p:nvPr/>
            </p:nvSpPr>
            <p:spPr>
              <a:xfrm>
                <a:off x="683568" y="4853119"/>
                <a:ext cx="244060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120</m:t>
                      </m:r>
                      <m:r>
                        <a:rPr lang="cs-CZ" b="0" i="1" smtClean="0">
                          <a:latin typeface="Cambria Math"/>
                        </a:rPr>
                        <m:t>𝑥𝑦</m:t>
                      </m:r>
                      <m:r>
                        <a:rPr lang="cs-CZ" b="0" i="1" smtClean="0">
                          <a:latin typeface="Cambria Math"/>
                        </a:rPr>
                        <m:t>−900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−4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𝑦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6" name="TextovéPole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3568" y="4853119"/>
                <a:ext cx="2440604" cy="369332"/>
              </a:xfrm>
              <a:prstGeom prst="rect">
                <a:avLst/>
              </a:prstGeom>
              <a:blipFill rotWithShape="1">
                <a:blip r:embed="rId8"/>
                <a:stretch>
                  <a:fillRect b="-1311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ovéPole 26"/>
              <p:cNvSpPr txBox="1"/>
              <p:nvPr/>
            </p:nvSpPr>
            <p:spPr>
              <a:xfrm>
                <a:off x="697546" y="4288467"/>
                <a:ext cx="164429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64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𝑐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−8</m:t>
                      </m:r>
                      <m:r>
                        <a:rPr lang="cs-CZ" b="0" i="1" smtClean="0">
                          <a:latin typeface="Cambria Math"/>
                        </a:rPr>
                        <m:t>𝑐</m:t>
                      </m:r>
                      <m:r>
                        <a:rPr lang="cs-CZ" b="0" i="1" smtClean="0">
                          <a:latin typeface="Cambria Math"/>
                        </a:rPr>
                        <m:t>+1</m:t>
                      </m:r>
                    </m:oMath>
                  </m:oMathPara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7" name="TextovéPole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7546" y="4288467"/>
                <a:ext cx="1644296" cy="369332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ovéPole 27"/>
              <p:cNvSpPr txBox="1"/>
              <p:nvPr/>
            </p:nvSpPr>
            <p:spPr>
              <a:xfrm>
                <a:off x="2278363" y="1976035"/>
                <a:ext cx="222599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8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−2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∙8∙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𝑦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+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𝑦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8" name="TextovéPole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78363" y="1976035"/>
                <a:ext cx="2225994" cy="369332"/>
              </a:xfrm>
              <a:prstGeom prst="rect">
                <a:avLst/>
              </a:prstGeom>
              <a:blipFill rotWithShape="1">
                <a:blip r:embed="rId10"/>
                <a:stretch>
                  <a:fillRect b="-655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ovéPole 28"/>
              <p:cNvSpPr txBox="1"/>
              <p:nvPr/>
            </p:nvSpPr>
            <p:spPr>
              <a:xfrm>
                <a:off x="4432891" y="1988840"/>
                <a:ext cx="131632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8−</m:t>
                              </m:r>
                              <m:r>
                                <a:rPr lang="cs-CZ" b="0" i="1" smtClean="0">
                                  <a:latin typeface="Cambria Math"/>
                                </a:rPr>
                                <m:t>𝑦</m:t>
                              </m:r>
                            </m:e>
                          </m:d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9" name="TextovéPole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32891" y="1988840"/>
                <a:ext cx="1316322" cy="369332"/>
              </a:xfrm>
              <a:prstGeom prst="rect">
                <a:avLst/>
              </a:prstGeom>
              <a:blipFill rotWithShape="1">
                <a:blip r:embed="rId11"/>
                <a:stretch>
                  <a:fillRect b="-655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ovéPole 29"/>
              <p:cNvSpPr txBox="1"/>
              <p:nvPr/>
            </p:nvSpPr>
            <p:spPr>
              <a:xfrm>
                <a:off x="2125896" y="2593074"/>
                <a:ext cx="265995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2</m:t>
                              </m:r>
                              <m:r>
                                <a:rPr lang="cs-CZ" b="0" i="1" smtClean="0">
                                  <a:latin typeface="Cambria Math"/>
                                </a:rPr>
                                <m:t>𝑥</m:t>
                              </m:r>
                            </m:e>
                          </m:d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+2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∙2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𝑥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∙1+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1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30" name="TextovéPole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25896" y="2593074"/>
                <a:ext cx="2659959" cy="369332"/>
              </a:xfrm>
              <a:prstGeom prst="rect">
                <a:avLst/>
              </a:prstGeom>
              <a:blipFill rotWithShape="1"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ovéPole 30"/>
              <p:cNvSpPr txBox="1"/>
              <p:nvPr/>
            </p:nvSpPr>
            <p:spPr>
              <a:xfrm>
                <a:off x="4758997" y="2593074"/>
                <a:ext cx="144116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2</m:t>
                              </m:r>
                              <m:r>
                                <a:rPr lang="cs-CZ" b="0" i="1" smtClean="0">
                                  <a:latin typeface="Cambria Math"/>
                                </a:rPr>
                                <m:t>𝑥</m:t>
                              </m:r>
                              <m:r>
                                <a:rPr lang="cs-CZ" b="0" i="1" smtClean="0">
                                  <a:latin typeface="Cambria Math"/>
                                </a:rPr>
                                <m:t>+1</m:t>
                              </m:r>
                            </m:e>
                          </m:d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31" name="TextovéPole 3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58997" y="2593074"/>
                <a:ext cx="1441164" cy="369332"/>
              </a:xfrm>
              <a:prstGeom prst="rect">
                <a:avLst/>
              </a:prstGeom>
              <a:blipFill rotWithShape="1"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ovéPole 31"/>
              <p:cNvSpPr txBox="1"/>
              <p:nvPr/>
            </p:nvSpPr>
            <p:spPr>
              <a:xfrm>
                <a:off x="2152459" y="3141512"/>
                <a:ext cx="456086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=−1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𝑎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/>
                            </a:rPr>
                            <m:t>−6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𝑎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+9</m:t>
                          </m:r>
                        </m:e>
                      </m:d>
                      <m:r>
                        <a:rPr lang="cs-CZ" b="0" i="1" smtClean="0">
                          <a:latin typeface="Cambria Math"/>
                        </a:rPr>
                        <m:t>=−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𝑎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/>
                            </a:rPr>
                            <m:t>−2</m:t>
                          </m:r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∙3∙</m:t>
                          </m:r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𝑎</m:t>
                          </m:r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+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3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sup>
                          </m:sSup>
                        </m:e>
                      </m:d>
                    </m:oMath>
                  </m:oMathPara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32" name="TextovéPole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52459" y="3141512"/>
                <a:ext cx="4560864" cy="369332"/>
              </a:xfrm>
              <a:prstGeom prst="rect">
                <a:avLst/>
              </a:prstGeom>
              <a:blipFill rotWithShape="1"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ovéPole 32"/>
              <p:cNvSpPr txBox="1"/>
              <p:nvPr/>
            </p:nvSpPr>
            <p:spPr>
              <a:xfrm>
                <a:off x="6588224" y="3141512"/>
                <a:ext cx="148951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=−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𝑎</m:t>
                              </m:r>
                              <m:r>
                                <a:rPr lang="cs-CZ" b="0" i="1" smtClean="0">
                                  <a:latin typeface="Cambria Math"/>
                                </a:rPr>
                                <m:t>−3</m:t>
                              </m:r>
                            </m:e>
                          </m:d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33" name="TextovéPole 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88224" y="3141512"/>
                <a:ext cx="1489510" cy="369332"/>
              </a:xfrm>
              <a:prstGeom prst="rect">
                <a:avLst/>
              </a:prstGeom>
              <a:blipFill rotWithShape="1"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ovéPole 33"/>
              <p:cNvSpPr txBox="1"/>
              <p:nvPr/>
            </p:nvSpPr>
            <p:spPr>
              <a:xfrm>
                <a:off x="2769732" y="3663297"/>
                <a:ext cx="309071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5</m:t>
                              </m:r>
                              <m:r>
                                <a:rPr lang="cs-CZ" b="0" i="1" smtClean="0">
                                  <a:latin typeface="Cambria Math"/>
                                </a:rPr>
                                <m:t>𝑧</m:t>
                              </m:r>
                            </m:e>
                          </m:d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−2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∙3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𝑦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∙5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𝑧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+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d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3</m:t>
                              </m:r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𝑦</m:t>
                              </m:r>
                            </m:e>
                          </m:d>
                        </m:e>
                        <m: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34" name="TextovéPole 3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69732" y="3663297"/>
                <a:ext cx="3090718" cy="369332"/>
              </a:xfrm>
              <a:prstGeom prst="rect">
                <a:avLst/>
              </a:prstGeom>
              <a:blipFill rotWithShape="1">
                <a:blip r:embed="rId16"/>
                <a:stretch>
                  <a:fillRect b="-1311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extovéPole 34"/>
              <p:cNvSpPr txBox="1"/>
              <p:nvPr/>
            </p:nvSpPr>
            <p:spPr>
              <a:xfrm>
                <a:off x="5778455" y="3664139"/>
                <a:ext cx="1560747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5</m:t>
                              </m:r>
                              <m:r>
                                <a:rPr lang="cs-CZ" b="0" i="1" smtClean="0">
                                  <a:latin typeface="Cambria Math"/>
                                </a:rPr>
                                <m:t>𝑧</m:t>
                              </m:r>
                              <m:r>
                                <a:rPr lang="cs-CZ" b="0" i="1" smtClean="0">
                                  <a:latin typeface="Cambria Math"/>
                                </a:rPr>
                                <m:t>−3</m:t>
                              </m:r>
                              <m:r>
                                <a:rPr lang="cs-CZ" b="0" i="1" smtClean="0">
                                  <a:latin typeface="Cambria Math"/>
                                </a:rPr>
                                <m:t>𝑦</m:t>
                              </m:r>
                            </m:e>
                          </m:d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35" name="TextovéPole 3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78455" y="3664139"/>
                <a:ext cx="1560747" cy="369332"/>
              </a:xfrm>
              <a:prstGeom prst="rect">
                <a:avLst/>
              </a:prstGeom>
              <a:blipFill rotWithShape="1">
                <a:blip r:embed="rId17"/>
                <a:stretch>
                  <a:fillRect b="-1311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ovéPole 35"/>
              <p:cNvSpPr txBox="1"/>
              <p:nvPr/>
            </p:nvSpPr>
            <p:spPr>
              <a:xfrm>
                <a:off x="2278363" y="4296631"/>
                <a:ext cx="204825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8</m:t>
                              </m:r>
                              <m:r>
                                <a:rPr lang="cs-CZ" b="0" i="1" smtClean="0">
                                  <a:latin typeface="Cambria Math"/>
                                </a:rPr>
                                <m:t>𝑐</m:t>
                              </m:r>
                            </m:e>
                          </m:d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−</m:t>
                      </m:r>
                      <m:r>
                        <a:rPr lang="cs-CZ" b="1" i="1" smtClean="0">
                          <a:latin typeface="Cambria Math"/>
                        </a:rPr>
                        <m:t>𝟖</m:t>
                      </m:r>
                      <m:r>
                        <a:rPr lang="cs-CZ" b="1" i="1" smtClean="0">
                          <a:latin typeface="Cambria Math"/>
                        </a:rPr>
                        <m:t>𝒄</m:t>
                      </m:r>
                      <m:r>
                        <a:rPr lang="cs-CZ" b="0" i="1" smtClean="0">
                          <a:latin typeface="Cambria Math"/>
                        </a:rPr>
                        <m:t>+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1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36" name="TextovéPole 3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78363" y="4296631"/>
                <a:ext cx="2048253" cy="369332"/>
              </a:xfrm>
              <a:prstGeom prst="rect">
                <a:avLst/>
              </a:prstGeom>
              <a:blipFill rotWithShape="1">
                <a:blip r:embed="rId1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7" name="TextovéPole 36"/>
          <p:cNvSpPr txBox="1"/>
          <p:nvPr/>
        </p:nvSpPr>
        <p:spPr>
          <a:xfrm>
            <a:off x="4504357" y="4288467"/>
            <a:ext cx="2731939" cy="377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elze rozložit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8" name="TextovéPole 37"/>
              <p:cNvSpPr txBox="1"/>
              <p:nvPr/>
            </p:nvSpPr>
            <p:spPr>
              <a:xfrm>
                <a:off x="3027776" y="4876539"/>
                <a:ext cx="317080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=−1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900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𝑥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/>
                            </a:rPr>
                            <m:t>−120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𝑥𝑦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+4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𝑦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</m:e>
                      </m:d>
                    </m:oMath>
                  </m:oMathPara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38" name="TextovéPole 3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27776" y="4876539"/>
                <a:ext cx="3170804" cy="369332"/>
              </a:xfrm>
              <a:prstGeom prst="rect">
                <a:avLst/>
              </a:prstGeom>
              <a:blipFill rotWithShape="1">
                <a:blip r:embed="rId19"/>
                <a:stretch>
                  <a:fillRect b="-1311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9" name="TextovéPole 38"/>
              <p:cNvSpPr txBox="1"/>
              <p:nvPr/>
            </p:nvSpPr>
            <p:spPr>
              <a:xfrm>
                <a:off x="6084168" y="4876539"/>
                <a:ext cx="1876347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=−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30</m:t>
                              </m:r>
                              <m:r>
                                <a:rPr lang="cs-CZ" b="0" i="1" smtClean="0">
                                  <a:latin typeface="Cambria Math"/>
                                </a:rPr>
                                <m:t>𝑥</m:t>
                              </m:r>
                              <m:r>
                                <a:rPr lang="cs-CZ" b="0" i="1" smtClean="0">
                                  <a:latin typeface="Cambria Math"/>
                                </a:rPr>
                                <m:t>−2</m:t>
                              </m:r>
                              <m:r>
                                <a:rPr lang="cs-CZ" b="0" i="1" smtClean="0">
                                  <a:latin typeface="Cambria Math"/>
                                </a:rPr>
                                <m:t>𝑦</m:t>
                              </m:r>
                            </m:e>
                          </m:d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39" name="TextovéPole 3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84168" y="4876539"/>
                <a:ext cx="1876347" cy="369332"/>
              </a:xfrm>
              <a:prstGeom prst="rect">
                <a:avLst/>
              </a:prstGeom>
              <a:blipFill rotWithShape="1">
                <a:blip r:embed="rId20"/>
                <a:stretch>
                  <a:fillRect b="-1311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ovéPole 39"/>
              <p:cNvSpPr txBox="1"/>
              <p:nvPr/>
            </p:nvSpPr>
            <p:spPr>
              <a:xfrm>
                <a:off x="2534622" y="5383683"/>
                <a:ext cx="3306161" cy="71468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=−1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10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/>
                            </a:rPr>
                            <m:t>+2</m:t>
                          </m:r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∙10∙</m:t>
                          </m:r>
                          <m:f>
                            <m:f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fPr>
                            <m:num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𝑦</m:t>
                              </m:r>
                            </m:num>
                            <m:den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5</m:t>
                              </m:r>
                            </m:den>
                          </m:f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+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cs-CZ" b="0" i="1" smtClean="0">
                                      <a:latin typeface="Cambria Math"/>
                                      <a:ea typeface="Cambria Math"/>
                                    </a:rPr>
                                  </m:ctrlPr>
                                </m:dPr>
                                <m:e>
                                  <m:f>
                                    <m:fPr>
                                      <m:ctrlPr>
                                        <a:rPr lang="cs-CZ" b="0" i="1" smtClean="0">
                                          <a:latin typeface="Cambria Math"/>
                                          <a:ea typeface="Cambria Math"/>
                                        </a:rPr>
                                      </m:ctrlPr>
                                    </m:fPr>
                                    <m:num>
                                      <m:r>
                                        <a:rPr lang="cs-CZ" b="0" i="1" smtClean="0">
                                          <a:latin typeface="Cambria Math"/>
                                          <a:ea typeface="Cambria Math"/>
                                        </a:rPr>
                                        <m:t>𝑦</m:t>
                                      </m:r>
                                    </m:num>
                                    <m:den>
                                      <m:r>
                                        <a:rPr lang="cs-CZ" b="0" i="1" smtClean="0">
                                          <a:latin typeface="Cambria Math"/>
                                          <a:ea typeface="Cambria Math"/>
                                        </a:rPr>
                                        <m:t>5</m:t>
                                      </m:r>
                                    </m:den>
                                  </m:f>
                                </m:e>
                              </m:d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sup>
                          </m:sSup>
                        </m:e>
                      </m:d>
                    </m:oMath>
                  </m:oMathPara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40" name="TextovéPole 3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34622" y="5383683"/>
                <a:ext cx="3306161" cy="714683"/>
              </a:xfrm>
              <a:prstGeom prst="rect">
                <a:avLst/>
              </a:prstGeom>
              <a:blipFill rotWithShape="1">
                <a:blip r:embed="rId2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1" name="TextovéPole 40"/>
              <p:cNvSpPr txBox="1"/>
              <p:nvPr/>
            </p:nvSpPr>
            <p:spPr>
              <a:xfrm>
                <a:off x="5759616" y="5383683"/>
                <a:ext cx="1748620" cy="64588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=−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10+</m:t>
                              </m:r>
                              <m:f>
                                <m:fPr>
                                  <m:ctrlPr>
                                    <a:rPr lang="cs-CZ" b="0" i="1" smtClean="0"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cs-CZ" b="0" i="1" smtClean="0">
                                      <a:latin typeface="Cambria Math"/>
                                    </a:rPr>
                                    <m:t>𝑦</m:t>
                                  </m:r>
                                </m:num>
                                <m:den>
                                  <m:r>
                                    <a:rPr lang="cs-CZ" b="0" i="1" smtClean="0">
                                      <a:latin typeface="Cambria Math"/>
                                    </a:rPr>
                                    <m:t>5</m:t>
                                  </m:r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41" name="TextovéPole 4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59616" y="5383683"/>
                <a:ext cx="1748620" cy="645882"/>
              </a:xfrm>
              <a:prstGeom prst="rect">
                <a:avLst/>
              </a:prstGeom>
              <a:blipFill rotWithShape="1">
                <a:blip r:embed="rId2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3524620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00FF"/>
            </a:gs>
            <a:gs pos="100000">
              <a:schemeClr val="accent5">
                <a:lumMod val="40000"/>
                <a:lumOff val="60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827584" y="908720"/>
            <a:ext cx="52565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Rozklad pomocí vzorců</a:t>
            </a:r>
            <a:endParaRPr lang="cs-CZ" sz="2000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1" name="Přímá spojnice 10"/>
          <p:cNvCxnSpPr/>
          <p:nvPr/>
        </p:nvCxnSpPr>
        <p:spPr>
          <a:xfrm flipH="1">
            <a:off x="865652" y="1278052"/>
            <a:ext cx="2698236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TextovéPole 41"/>
          <p:cNvSpPr txBox="1"/>
          <p:nvPr/>
        </p:nvSpPr>
        <p:spPr>
          <a:xfrm>
            <a:off x="828197" y="1919887"/>
            <a:ext cx="576064" cy="3693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Př.: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3" name="Obdélník 42"/>
          <p:cNvSpPr/>
          <p:nvPr/>
        </p:nvSpPr>
        <p:spPr>
          <a:xfrm>
            <a:off x="1589327" y="1919887"/>
            <a:ext cx="190308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Rozložte v součin:</a:t>
            </a:r>
          </a:p>
        </p:txBody>
      </p:sp>
      <p:cxnSp>
        <p:nvCxnSpPr>
          <p:cNvPr id="44" name="Přímá spojnice 43"/>
          <p:cNvCxnSpPr/>
          <p:nvPr/>
        </p:nvCxnSpPr>
        <p:spPr>
          <a:xfrm>
            <a:off x="1542370" y="2294778"/>
            <a:ext cx="1903085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ovéPole 1"/>
              <p:cNvSpPr txBox="1"/>
              <p:nvPr/>
            </p:nvSpPr>
            <p:spPr>
              <a:xfrm>
                <a:off x="1116229" y="2810403"/>
                <a:ext cx="101579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−25</m:t>
                      </m:r>
                    </m:oMath>
                  </m:oMathPara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" name="TextovéPole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16229" y="2810403"/>
                <a:ext cx="1015791" cy="369332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/>
              <p:cNvSpPr txBox="1"/>
              <p:nvPr/>
            </p:nvSpPr>
            <p:spPr>
              <a:xfrm>
                <a:off x="2139105" y="2805244"/>
                <a:ext cx="123213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−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5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4" name="TextovéPol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39105" y="2805244"/>
                <a:ext cx="1232132" cy="369332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/>
              <p:cNvSpPr txBox="1"/>
              <p:nvPr/>
            </p:nvSpPr>
            <p:spPr>
              <a:xfrm>
                <a:off x="1116229" y="3360047"/>
                <a:ext cx="4645967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Odpovídá výrazu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/>
                          </a:rPr>
                          <m:t>𝑎</m:t>
                        </m:r>
                      </m:e>
                      <m:sup>
                        <m:r>
                          <a:rPr lang="cs-CZ" b="0" i="1" smtClean="0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cs-CZ" b="0" i="1" smtClean="0">
                        <a:latin typeface="Cambria Math"/>
                      </a:rPr>
                      <m:t>−</m:t>
                    </m:r>
                    <m:sSup>
                      <m:sSupPr>
                        <m:ctrlPr>
                          <a:rPr lang="cs-CZ" b="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/>
                          </a:rPr>
                          <m:t>𝑏</m:t>
                        </m:r>
                      </m:e>
                      <m:sup>
                        <m:r>
                          <a:rPr lang="cs-CZ" b="0" i="1" smtClean="0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cs-CZ" b="0" i="1" smtClean="0">
                        <a:latin typeface="Cambria Math"/>
                      </a:rPr>
                      <m:t>, 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/>
                      </a:rPr>
                      <m:t>kde</m:t>
                    </m:r>
                    <m:r>
                      <a:rPr lang="cs-CZ" b="0" i="1" smtClean="0">
                        <a:latin typeface="Cambria Math"/>
                      </a:rPr>
                      <m:t> </m:t>
                    </m:r>
                    <m:r>
                      <a:rPr lang="cs-CZ" b="0" i="1" smtClean="0">
                        <a:latin typeface="Cambria Math"/>
                      </a:rPr>
                      <m:t>𝑎</m:t>
                    </m:r>
                    <m:r>
                      <a:rPr lang="cs-CZ" b="0" i="1" smtClean="0">
                        <a:latin typeface="Cambria Math"/>
                      </a:rPr>
                      <m:t>=</m:t>
                    </m:r>
                    <m:r>
                      <a:rPr lang="cs-CZ" b="0" i="1" smtClean="0">
                        <a:latin typeface="Cambria Math"/>
                      </a:rPr>
                      <m:t>𝑥</m:t>
                    </m:r>
                    <m:r>
                      <a:rPr lang="cs-CZ" b="0" i="1" smtClean="0">
                        <a:latin typeface="Cambria Math"/>
                      </a:rPr>
                      <m:t>, </m:t>
                    </m:r>
                    <m:r>
                      <a:rPr lang="cs-CZ" b="0" i="1" smtClean="0">
                        <a:latin typeface="Cambria Math"/>
                      </a:rPr>
                      <m:t>𝑏</m:t>
                    </m:r>
                    <m:r>
                      <a:rPr lang="cs-CZ" b="0" i="1" smtClean="0">
                        <a:latin typeface="Cambria Math"/>
                      </a:rPr>
                      <m:t>=5 </m:t>
                    </m:r>
                  </m:oMath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16229" y="3360047"/>
                <a:ext cx="4645967" cy="369332"/>
              </a:xfrm>
              <a:prstGeom prst="rect">
                <a:avLst/>
              </a:prstGeom>
              <a:blipFill rotWithShape="1">
                <a:blip r:embed="rId5"/>
                <a:stretch>
                  <a:fillRect l="-1050" t="-8197" b="-2459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TextovéPole 6"/>
          <p:cNvSpPr txBox="1"/>
          <p:nvPr/>
        </p:nvSpPr>
        <p:spPr>
          <a:xfrm>
            <a:off x="1082017" y="4008119"/>
            <a:ext cx="33463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Platí tedy: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Obdélník 7"/>
              <p:cNvSpPr/>
              <p:nvPr/>
            </p:nvSpPr>
            <p:spPr>
              <a:xfrm>
                <a:off x="1153684" y="4512175"/>
                <a:ext cx="3827330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i="1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i="1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i="1">
                          <a:latin typeface="Cambria Math"/>
                        </a:rPr>
                        <m:t>−25</m:t>
                      </m:r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−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5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+5</m:t>
                          </m:r>
                        </m:e>
                      </m:d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−5</m:t>
                          </m:r>
                        </m:e>
                      </m:d>
                    </m:oMath>
                  </m:oMathPara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8" name="Obdélník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53684" y="4512175"/>
                <a:ext cx="3827330" cy="369332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0" name="Přímá spojnice 9"/>
          <p:cNvCxnSpPr/>
          <p:nvPr/>
        </p:nvCxnSpPr>
        <p:spPr>
          <a:xfrm>
            <a:off x="1191752" y="4881507"/>
            <a:ext cx="378926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10147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00FF"/>
            </a:gs>
            <a:gs pos="100000">
              <a:schemeClr val="accent5">
                <a:lumMod val="40000"/>
                <a:lumOff val="60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827584" y="908720"/>
            <a:ext cx="52565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Rozklad pomocí vzorců</a:t>
            </a:r>
            <a:endParaRPr lang="cs-CZ" sz="2000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1" name="Přímá spojnice 10"/>
          <p:cNvCxnSpPr/>
          <p:nvPr/>
        </p:nvCxnSpPr>
        <p:spPr>
          <a:xfrm flipH="1">
            <a:off x="865652" y="1278052"/>
            <a:ext cx="2698236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ovéPole 12"/>
          <p:cNvSpPr txBox="1"/>
          <p:nvPr/>
        </p:nvSpPr>
        <p:spPr>
          <a:xfrm>
            <a:off x="708387" y="1619508"/>
            <a:ext cx="74986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Podobně rozložte další výrazy. Vyjádřete je jako součin dvojčlenů.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/>
              <p:cNvSpPr txBox="1"/>
              <p:nvPr/>
            </p:nvSpPr>
            <p:spPr>
              <a:xfrm>
                <a:off x="708387" y="2164214"/>
                <a:ext cx="87716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1−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𝑧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08387" y="2164214"/>
                <a:ext cx="877163" cy="369332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/>
              <p:cNvSpPr txBox="1"/>
              <p:nvPr/>
            </p:nvSpPr>
            <p:spPr>
              <a:xfrm>
                <a:off x="708387" y="2776069"/>
                <a:ext cx="145244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9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𝑚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−16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𝑛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9" name="TextovéPole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08387" y="2776069"/>
                <a:ext cx="1452449" cy="369332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ovéPole 11"/>
              <p:cNvSpPr txBox="1"/>
              <p:nvPr/>
            </p:nvSpPr>
            <p:spPr>
              <a:xfrm>
                <a:off x="727914" y="3388350"/>
                <a:ext cx="191501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81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𝑝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𝑞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−0,09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𝑟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2" name="TextovéPole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7914" y="3388350"/>
                <a:ext cx="1915011" cy="369332"/>
              </a:xfrm>
              <a:prstGeom prst="rect">
                <a:avLst/>
              </a:prstGeom>
              <a:blipFill rotWithShape="1">
                <a:blip r:embed="rId5"/>
                <a:stretch>
                  <a:fillRect b="-833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ovéPole 13"/>
              <p:cNvSpPr txBox="1"/>
              <p:nvPr/>
            </p:nvSpPr>
            <p:spPr>
              <a:xfrm>
                <a:off x="714093" y="3892406"/>
                <a:ext cx="1537344" cy="64812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−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𝑥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9</m:t>
                          </m:r>
                        </m:den>
                      </m:f>
                      <m:r>
                        <a:rPr lang="cs-CZ" b="0" i="1" smtClean="0">
                          <a:latin typeface="Cambria Math"/>
                        </a:rPr>
                        <m:t>+2 500</m:t>
                      </m:r>
                    </m:oMath>
                  </m:oMathPara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4" name="TextovéPole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4093" y="3892406"/>
                <a:ext cx="1537344" cy="648126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ovéPole 14"/>
              <p:cNvSpPr txBox="1"/>
              <p:nvPr/>
            </p:nvSpPr>
            <p:spPr>
              <a:xfrm>
                <a:off x="756728" y="4653825"/>
                <a:ext cx="100540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25+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𝑧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5" name="TextovéPole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6728" y="4653825"/>
                <a:ext cx="1005403" cy="369332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ovéPole 15"/>
              <p:cNvSpPr txBox="1"/>
              <p:nvPr/>
            </p:nvSpPr>
            <p:spPr>
              <a:xfrm>
                <a:off x="756728" y="5240549"/>
                <a:ext cx="100995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4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−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𝑦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4</m:t>
                          </m:r>
                        </m:sup>
                      </m:sSup>
                    </m:oMath>
                  </m:oMathPara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6" name="TextovéPole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6728" y="5240549"/>
                <a:ext cx="1009955" cy="369332"/>
              </a:xfrm>
              <a:prstGeom prst="rect">
                <a:avLst/>
              </a:prstGeom>
              <a:blipFill rotWithShape="1">
                <a:blip r:embed="rId8"/>
                <a:stretch>
                  <a:fillRect b="-833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ovéPole 16"/>
              <p:cNvSpPr txBox="1"/>
              <p:nvPr/>
            </p:nvSpPr>
            <p:spPr>
              <a:xfrm>
                <a:off x="1482765" y="2159473"/>
                <a:ext cx="122174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1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−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𝑧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7" name="TextovéPole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82765" y="2159473"/>
                <a:ext cx="1221745" cy="369332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ovéPole 17"/>
              <p:cNvSpPr txBox="1"/>
              <p:nvPr/>
            </p:nvSpPr>
            <p:spPr>
              <a:xfrm>
                <a:off x="2704510" y="2151700"/>
                <a:ext cx="190308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1−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𝑧</m:t>
                          </m:r>
                        </m:e>
                      </m:d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1+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𝑧</m:t>
                          </m:r>
                        </m:e>
                      </m:d>
                    </m:oMath>
                  </m:oMathPara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8" name="TextovéPole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04510" y="2151700"/>
                <a:ext cx="1903085" cy="369332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ovéPole 18"/>
              <p:cNvSpPr txBox="1"/>
              <p:nvPr/>
            </p:nvSpPr>
            <p:spPr>
              <a:xfrm>
                <a:off x="2138376" y="2753302"/>
                <a:ext cx="194463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3</m:t>
                              </m:r>
                              <m:r>
                                <a:rPr lang="cs-CZ" b="0" i="1" smtClean="0">
                                  <a:latin typeface="Cambria Math"/>
                                </a:rPr>
                                <m:t>𝑚</m:t>
                              </m:r>
                            </m:e>
                          </m:d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−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4</m:t>
                              </m:r>
                              <m:r>
                                <a:rPr lang="cs-CZ" b="0" i="1" smtClean="0">
                                  <a:latin typeface="Cambria Math"/>
                                </a:rPr>
                                <m:t>𝑛</m:t>
                              </m:r>
                            </m:e>
                          </m:d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9" name="TextovéPole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38376" y="2753302"/>
                <a:ext cx="1944635" cy="369332"/>
              </a:xfrm>
              <a:prstGeom prst="rect">
                <a:avLst/>
              </a:prstGeom>
              <a:blipFill rotWithShape="1"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ovéPole 19"/>
              <p:cNvSpPr txBox="1"/>
              <p:nvPr/>
            </p:nvSpPr>
            <p:spPr>
              <a:xfrm>
                <a:off x="4085501" y="2751742"/>
                <a:ext cx="259712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3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𝑚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−4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𝑛</m:t>
                          </m:r>
                        </m:e>
                      </m:d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3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𝑚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+4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𝑛</m:t>
                          </m:r>
                        </m:e>
                      </m:d>
                    </m:oMath>
                  </m:oMathPara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0" name="TextovéPole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85501" y="2751742"/>
                <a:ext cx="2597121" cy="369332"/>
              </a:xfrm>
              <a:prstGeom prst="rect">
                <a:avLst/>
              </a:prstGeom>
              <a:blipFill rotWithShape="1"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ovéPole 20"/>
              <p:cNvSpPr txBox="1"/>
              <p:nvPr/>
            </p:nvSpPr>
            <p:spPr>
              <a:xfrm>
                <a:off x="2483720" y="3369093"/>
                <a:ext cx="216033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9</m:t>
                              </m:r>
                              <m:r>
                                <a:rPr lang="cs-CZ" b="0" i="1" smtClean="0">
                                  <a:latin typeface="Cambria Math"/>
                                </a:rPr>
                                <m:t>𝑝𝑞</m:t>
                              </m:r>
                            </m:e>
                          </m:d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−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0,3</m:t>
                              </m:r>
                              <m:r>
                                <a:rPr lang="cs-CZ" b="0" i="1" smtClean="0">
                                  <a:latin typeface="Cambria Math"/>
                                </a:rPr>
                                <m:t>𝑟</m:t>
                              </m:r>
                            </m:e>
                          </m:d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1" name="TextovéPole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83720" y="3369093"/>
                <a:ext cx="2160335" cy="369332"/>
              </a:xfrm>
              <a:prstGeom prst="rect">
                <a:avLst/>
              </a:prstGeom>
              <a:blipFill rotWithShape="1">
                <a:blip r:embed="rId13"/>
                <a:stretch>
                  <a:fillRect b="-150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ovéPole 21"/>
              <p:cNvSpPr txBox="1"/>
              <p:nvPr/>
            </p:nvSpPr>
            <p:spPr>
              <a:xfrm>
                <a:off x="4458688" y="3369093"/>
                <a:ext cx="302852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9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𝑝𝑞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+0,3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𝑟</m:t>
                          </m:r>
                        </m:e>
                      </m:d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9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𝑝𝑞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−0,3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𝑟</m:t>
                          </m:r>
                        </m:e>
                      </m:d>
                    </m:oMath>
                  </m:oMathPara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2" name="TextovéPole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58688" y="3369093"/>
                <a:ext cx="3028521" cy="369332"/>
              </a:xfrm>
              <a:prstGeom prst="rect">
                <a:avLst/>
              </a:prstGeom>
              <a:blipFill rotWithShape="1">
                <a:blip r:embed="rId14"/>
                <a:stretch>
                  <a:fillRect b="-150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ovéPole 22"/>
              <p:cNvSpPr txBox="1"/>
              <p:nvPr/>
            </p:nvSpPr>
            <p:spPr>
              <a:xfrm>
                <a:off x="2214770" y="3896563"/>
                <a:ext cx="1620700" cy="67082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=2 500−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𝑥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9</m:t>
                          </m:r>
                        </m:den>
                      </m:f>
                    </m:oMath>
                  </m:oMathPara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3" name="TextovéPole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14770" y="3896563"/>
                <a:ext cx="1620700" cy="670825"/>
              </a:xfrm>
              <a:prstGeom prst="rect">
                <a:avLst/>
              </a:prstGeom>
              <a:blipFill rotWithShape="1"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ovéPole 23"/>
              <p:cNvSpPr txBox="1"/>
              <p:nvPr/>
            </p:nvSpPr>
            <p:spPr>
              <a:xfrm>
                <a:off x="3802112" y="3912068"/>
                <a:ext cx="1640962" cy="64588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50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−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cs-CZ" b="0" i="1" smtClean="0"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cs-CZ" b="0" i="1" smtClean="0">
                                      <a:latin typeface="Cambria Math"/>
                                    </a:rPr>
                                    <m:t>𝑥</m:t>
                                  </m:r>
                                </m:num>
                                <m:den>
                                  <m:r>
                                    <a:rPr lang="cs-CZ" b="0" i="1" smtClean="0">
                                      <a:latin typeface="Cambria Math"/>
                                    </a:rPr>
                                    <m:t>3</m:t>
                                  </m:r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4" name="TextovéPole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02112" y="3912068"/>
                <a:ext cx="1640962" cy="645882"/>
              </a:xfrm>
              <a:prstGeom prst="rect">
                <a:avLst/>
              </a:prstGeom>
              <a:blipFill rotWithShape="1"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ovéPole 24"/>
              <p:cNvSpPr txBox="1"/>
              <p:nvPr/>
            </p:nvSpPr>
            <p:spPr>
              <a:xfrm>
                <a:off x="5384059" y="3951662"/>
                <a:ext cx="2377189" cy="56669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50−</m:t>
                          </m:r>
                          <m:f>
                            <m:f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fPr>
                            <m:num>
                              <m:r>
                                <a:rPr lang="cs-CZ" b="0" i="1" smtClean="0">
                                  <a:latin typeface="Cambria Math"/>
                                </a:rPr>
                                <m:t>𝑥</m:t>
                              </m:r>
                            </m:num>
                            <m:den>
                              <m:r>
                                <a:rPr lang="cs-CZ" b="0" i="1" smtClean="0">
                                  <a:latin typeface="Cambria Math"/>
                                </a:rPr>
                                <m:t>3</m:t>
                              </m:r>
                            </m:den>
                          </m:f>
                        </m:e>
                      </m:d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50+</m:t>
                          </m:r>
                          <m:f>
                            <m:f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fPr>
                            <m:num>
                              <m:r>
                                <a:rPr lang="cs-CZ" b="0" i="1" smtClean="0">
                                  <a:latin typeface="Cambria Math"/>
                                </a:rPr>
                                <m:t>𝑥</m:t>
                              </m:r>
                            </m:num>
                            <m:den>
                              <m:r>
                                <a:rPr lang="cs-CZ" b="0" i="1" smtClean="0">
                                  <a:latin typeface="Cambria Math"/>
                                </a:rPr>
                                <m:t>3</m:t>
                              </m:r>
                            </m:den>
                          </m:f>
                        </m:e>
                      </m:d>
                    </m:oMath>
                  </m:oMathPara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5" name="TextovéPole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84059" y="3951662"/>
                <a:ext cx="2377189" cy="566694"/>
              </a:xfrm>
              <a:prstGeom prst="rect">
                <a:avLst/>
              </a:prstGeom>
              <a:blipFill rotWithShape="1">
                <a:blip r:embed="rId1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6" name="Ovál 25"/>
          <p:cNvSpPr/>
          <p:nvPr/>
        </p:nvSpPr>
        <p:spPr>
          <a:xfrm>
            <a:off x="1146968" y="4725144"/>
            <a:ext cx="287643" cy="298013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2093637" y="4653825"/>
            <a:ext cx="23650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nelze rozložit!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ovéPole 27"/>
              <p:cNvSpPr txBox="1"/>
              <p:nvPr/>
            </p:nvSpPr>
            <p:spPr>
              <a:xfrm>
                <a:off x="1685419" y="5240549"/>
                <a:ext cx="1845057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sSup>
                                <m:sSupPr>
                                  <m:ctrlPr>
                                    <a:rPr lang="cs-CZ" b="0" i="1" smtClean="0">
                                      <a:latin typeface="Cambria Math"/>
                                    </a:rPr>
                                  </m:ctrlPr>
                                </m:sSupPr>
                                <m:e>
                                  <m:r>
                                    <a:rPr lang="cs-CZ" b="0" i="1" smtClean="0">
                                      <a:latin typeface="Cambria Math"/>
                                    </a:rPr>
                                    <m:t>𝑥</m:t>
                                  </m:r>
                                </m:e>
                                <m:sup>
                                  <m:r>
                                    <a:rPr lang="cs-CZ" b="0" i="1" smtClean="0">
                                      <a:latin typeface="Cambria Math"/>
                                    </a:rPr>
                                    <m:t>2</m:t>
                                  </m:r>
                                </m:sup>
                              </m:sSup>
                            </m:e>
                          </m:d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−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sSup>
                                <m:sSupPr>
                                  <m:ctrlPr>
                                    <a:rPr lang="cs-CZ" b="0" i="1" smtClean="0">
                                      <a:latin typeface="Cambria Math"/>
                                    </a:rPr>
                                  </m:ctrlPr>
                                </m:sSupPr>
                                <m:e>
                                  <m:r>
                                    <a:rPr lang="cs-CZ" b="0" i="1" smtClean="0">
                                      <a:latin typeface="Cambria Math"/>
                                    </a:rPr>
                                    <m:t>𝑦</m:t>
                                  </m:r>
                                </m:e>
                                <m:sup>
                                  <m:r>
                                    <a:rPr lang="cs-CZ" b="0" i="1" smtClean="0">
                                      <a:latin typeface="Cambria Math"/>
                                    </a:rPr>
                                    <m:t>2</m:t>
                                  </m:r>
                                </m:sup>
                              </m:sSup>
                            </m:e>
                          </m:d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8" name="TextovéPole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85419" y="5240549"/>
                <a:ext cx="1845057" cy="369332"/>
              </a:xfrm>
              <a:prstGeom prst="rect">
                <a:avLst/>
              </a:prstGeom>
              <a:blipFill rotWithShape="1">
                <a:blip r:embed="rId18"/>
                <a:stretch>
                  <a:fillRect b="-833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ovéPole 28"/>
              <p:cNvSpPr txBox="1"/>
              <p:nvPr/>
            </p:nvSpPr>
            <p:spPr>
              <a:xfrm>
                <a:off x="3455876" y="5216785"/>
                <a:ext cx="229614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(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+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𝑦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)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𝑥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/>
                            </a:rPr>
                            <m:t>−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𝑦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</m:e>
                      </m:d>
                    </m:oMath>
                  </m:oMathPara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9" name="TextovéPole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55876" y="5216785"/>
                <a:ext cx="2296141" cy="369332"/>
              </a:xfrm>
              <a:prstGeom prst="rect">
                <a:avLst/>
              </a:prstGeom>
              <a:blipFill rotWithShape="1">
                <a:blip r:embed="rId19"/>
                <a:stretch>
                  <a:fillRect b="-150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ovéPole 29"/>
              <p:cNvSpPr txBox="1"/>
              <p:nvPr/>
            </p:nvSpPr>
            <p:spPr>
              <a:xfrm>
                <a:off x="5720751" y="5216785"/>
                <a:ext cx="280006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i="1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i="1">
                              <a:latin typeface="Cambria Math"/>
                            </a:rPr>
                            <m:t>(</m:t>
                          </m:r>
                          <m:r>
                            <a:rPr lang="cs-CZ" i="1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i="1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i="1">
                          <a:latin typeface="Cambria Math"/>
                        </a:rPr>
                        <m:t>+</m:t>
                      </m:r>
                      <m:sSup>
                        <m:sSupPr>
                          <m:ctrlPr>
                            <a:rPr lang="cs-CZ" i="1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i="1">
                              <a:latin typeface="Cambria Math"/>
                            </a:rPr>
                            <m:t>𝑦</m:t>
                          </m:r>
                        </m:e>
                        <m:sup>
                          <m:r>
                            <a:rPr lang="cs-CZ" i="1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i="1">
                          <a:latin typeface="Cambria Math"/>
                        </a:rPr>
                        <m:t>)</m:t>
                      </m:r>
                      <m:d>
                        <m:dPr>
                          <m:ctrlPr>
                            <a:rPr lang="cs-CZ" i="1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  <m:r>
                            <a:rPr lang="cs-CZ" i="1">
                              <a:latin typeface="Cambria Math"/>
                            </a:rPr>
                            <m:t>−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𝑦</m:t>
                          </m:r>
                        </m:e>
                      </m:d>
                      <m:d>
                        <m:dPr>
                          <m:ctrlPr>
                            <a:rPr lang="cs-CZ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+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𝑦</m:t>
                          </m:r>
                        </m:e>
                      </m:d>
                    </m:oMath>
                  </m:oMathPara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30" name="TextovéPole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20751" y="5216785"/>
                <a:ext cx="2800062" cy="369332"/>
              </a:xfrm>
              <a:prstGeom prst="rect">
                <a:avLst/>
              </a:prstGeom>
              <a:blipFill rotWithShape="1">
                <a:blip r:embed="rId20"/>
                <a:stretch>
                  <a:fillRect b="-150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1503174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 animBg="1"/>
      <p:bldP spid="27" grpId="0"/>
      <p:bldP spid="28" grpId="0"/>
      <p:bldP spid="29" grpId="0"/>
      <p:bldP spid="3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00FF"/>
            </a:gs>
            <a:gs pos="100000">
              <a:schemeClr val="accent5">
                <a:lumMod val="40000"/>
                <a:lumOff val="60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827584" y="908720"/>
            <a:ext cx="52565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Rozklad výrazů v součin</a:t>
            </a:r>
            <a:endParaRPr lang="cs-CZ" sz="2000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1" name="Přímá spojnice 10"/>
          <p:cNvCxnSpPr/>
          <p:nvPr/>
        </p:nvCxnSpPr>
        <p:spPr>
          <a:xfrm flipH="1">
            <a:off x="827584" y="1308830"/>
            <a:ext cx="2952328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ovéPole 1"/>
          <p:cNvSpPr txBox="1"/>
          <p:nvPr/>
        </p:nvSpPr>
        <p:spPr>
          <a:xfrm>
            <a:off x="539552" y="1772816"/>
            <a:ext cx="79928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Úlohy k procvičení a upevnění  tohoto učiva najdete v učebnici na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straně 116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Jedná se zejména o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cvičení   31 – 33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Správnost svého řešení si můžete zkontrolovat ve výsledcích na straně 224</a:t>
            </a:r>
            <a:r>
              <a:rPr lang="cs-CZ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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4899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00FF"/>
            </a:gs>
            <a:gs pos="100000">
              <a:schemeClr val="accent5">
                <a:lumMod val="40000"/>
                <a:lumOff val="60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209143" y="908720"/>
            <a:ext cx="8640960" cy="546558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None/>
            </a:pPr>
            <a:endParaRPr lang="cs-CZ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63283" y="908720"/>
            <a:ext cx="8532680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b="1" u="sng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b="1" u="sng" dirty="0" smtClean="0">
                <a:latin typeface="Times New Roman" pitchFamily="18" charset="0"/>
                <a:cs typeface="Times New Roman" pitchFamily="18" charset="0"/>
              </a:rPr>
              <a:t>Anotace:</a:t>
            </a:r>
          </a:p>
          <a:p>
            <a:pPr algn="just"/>
            <a:r>
              <a:rPr lang="cs-CZ" dirty="0">
                <a:latin typeface="Times New Roman" pitchFamily="18" charset="0"/>
                <a:cs typeface="Times New Roman" pitchFamily="18" charset="0"/>
              </a:rPr>
              <a:t>Tato prezentace slouží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k procvičení a upevnění dovedností rozkládat výrazy v součin postupným vytýkáním a pomocí vzorců pro druhou mocninu dvojčlenu a rozdíl druhých mocnin..</a:t>
            </a:r>
          </a:p>
          <a:p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b="1" u="sng" dirty="0" smtClean="0">
                <a:latin typeface="Times New Roman" pitchFamily="18" charset="0"/>
                <a:cs typeface="Times New Roman" pitchFamily="18" charset="0"/>
              </a:rPr>
              <a:t>Použité zdroje:</a:t>
            </a:r>
          </a:p>
          <a:p>
            <a:pPr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doc. RNDr. Emil Calda, CSc.: Matematika pro dvouleté a tříleté učební obory SOU, 1. díl, 1. vydání 2002, Prometheus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ISBN 80-7196-253-8</a:t>
            </a:r>
          </a:p>
          <a:p>
            <a:pPr>
              <a:buNone/>
            </a:pP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RNDr. Milada Hudcová, Libuše Kubičíková: Sbírka úloh z matematiky pro SOU a SOŠ,  1. vydání 1994, Prometheus, ISBN 80-85849-40-2</a:t>
            </a:r>
          </a:p>
          <a:p>
            <a:pPr>
              <a:buNone/>
            </a:pP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92801" y="5420638"/>
            <a:ext cx="83529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Autorem materiálu a všech jeho částí, není-li uvedeno jinak,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je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					      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Mgr.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Jitka Vyhlídalová</a:t>
            </a:r>
          </a:p>
          <a:p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7" name="Přímá spojnice 6"/>
          <p:cNvCxnSpPr/>
          <p:nvPr/>
        </p:nvCxnSpPr>
        <p:spPr>
          <a:xfrm>
            <a:off x="209143" y="5367608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>
            <a:off x="165489" y="2420888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89396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Vlastní 9">
      <a:dk1>
        <a:sysClr val="windowText" lastClr="000000"/>
      </a:dk1>
      <a:lt1>
        <a:sysClr val="window" lastClr="FFFFFF"/>
      </a:lt1>
      <a:dk2>
        <a:srgbClr val="595959"/>
      </a:dk2>
      <a:lt2>
        <a:srgbClr val="DBF5F9"/>
      </a:lt2>
      <a:accent1>
        <a:srgbClr val="595959"/>
      </a:accent1>
      <a:accent2>
        <a:srgbClr val="595959"/>
      </a:accent2>
      <a:accent3>
        <a:srgbClr val="7F7F7F"/>
      </a:accent3>
      <a:accent4>
        <a:srgbClr val="F2F2F2"/>
      </a:accent4>
      <a:accent5>
        <a:srgbClr val="F2F2F2"/>
      </a:accent5>
      <a:accent6>
        <a:srgbClr val="A5C249"/>
      </a:accent6>
      <a:hlink>
        <a:srgbClr val="F491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4204</TotalTime>
  <Words>1338</Words>
  <Application>Microsoft Office PowerPoint</Application>
  <PresentationFormat>Předvádění na obrazovce (4:3)</PresentationFormat>
  <Paragraphs>136</Paragraphs>
  <Slides>11</Slides>
  <Notes>11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Tok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NB3;Vyhlidalova</dc:creator>
  <cp:lastModifiedBy>Vyhlídalová</cp:lastModifiedBy>
  <cp:revision>338</cp:revision>
  <dcterms:created xsi:type="dcterms:W3CDTF">2013-01-11T17:11:37Z</dcterms:created>
  <dcterms:modified xsi:type="dcterms:W3CDTF">2014-09-25T07:03:20Z</dcterms:modified>
</cp:coreProperties>
</file>