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24" r:id="rId4"/>
    <p:sldId id="340" r:id="rId5"/>
    <p:sldId id="341" r:id="rId6"/>
    <p:sldId id="342" r:id="rId7"/>
    <p:sldId id="343" r:id="rId8"/>
    <p:sldId id="344" r:id="rId9"/>
    <p:sldId id="345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CC3399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8224" autoAdjust="0"/>
  </p:normalViewPr>
  <p:slideViewPr>
    <p:cSldViewPr>
      <p:cViewPr>
        <p:scale>
          <a:sx n="89" d="100"/>
          <a:sy n="89" d="100"/>
        </p:scale>
        <p:origin x="-534" y="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75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6174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1499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21" Type="http://schemas.openxmlformats.org/officeDocument/2006/relationships/image" Target="../media/image32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48876" y="3509784"/>
            <a:ext cx="46185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Rozklad výrazů na součin III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764704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III-2-03-09_Vyrazy_a_jejich_upravy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08.2013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1744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827584" y="1496939"/>
            <a:ext cx="70187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některých případech je třeba kombinovat různé způsoby rozkladu výrazů v součin (vytýkání před závorku, postupné vytýkaní nebo rozklad pomocí vzorců.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Tuto dovednost si procvičte v následujících úlohách.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93023" y="2852936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861524" y="3360768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1578819" y="285293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Rozložte v součin: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806101" y="3705152"/>
                <a:ext cx="20522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48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101" y="3705152"/>
                <a:ext cx="2052228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94394" y="4797152"/>
                <a:ext cx="2346733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394" y="4797152"/>
                <a:ext cx="2346733" cy="37241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790712" y="3693773"/>
                <a:ext cx="23680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−8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712" y="3693773"/>
                <a:ext cx="236808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137604" y="3682198"/>
                <a:ext cx="33174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04" y="3682198"/>
                <a:ext cx="3317447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861528" y="4149080"/>
                <a:ext cx="16998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528" y="4149080"/>
                <a:ext cx="169982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028937" y="4778177"/>
                <a:ext cx="31216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937" y="4778177"/>
                <a:ext cx="3121624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742065" y="5217773"/>
                <a:ext cx="29984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</m:sup>
                      </m:sSup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</m:sup>
                      </m:sSup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065" y="5217773"/>
                <a:ext cx="299845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676943" y="5204286"/>
                <a:ext cx="24753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6943" y="5204286"/>
                <a:ext cx="2475358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794458" y="5573618"/>
                <a:ext cx="31587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458" y="5573618"/>
                <a:ext cx="315875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974754" y="5573618"/>
                <a:ext cx="36251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  <m:r>
                            <a:rPr lang="cs-CZ" i="1">
                              <a:latin typeface="Cambria Math"/>
                            </a:rPr>
                            <m:t>𝑟</m:t>
                          </m:r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4754" y="5573618"/>
                <a:ext cx="3625160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/>
          <p:cNvCxnSpPr/>
          <p:nvPr/>
        </p:nvCxnSpPr>
        <p:spPr>
          <a:xfrm flipH="1">
            <a:off x="1115616" y="4518412"/>
            <a:ext cx="12582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4154067" y="5966606"/>
            <a:ext cx="34458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15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11560" y="1772816"/>
                <a:ext cx="22878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+4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772816"/>
                <a:ext cx="2287806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11560" y="2617939"/>
                <a:ext cx="13315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617939"/>
                <a:ext cx="1331518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11560" y="3429000"/>
                <a:ext cx="17361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−16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429000"/>
                <a:ext cx="1736116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1560" y="4221088"/>
                <a:ext cx="21878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221088"/>
                <a:ext cx="2187842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86583" y="5157192"/>
                <a:ext cx="148303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583" y="5157192"/>
                <a:ext cx="1483034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764639" y="1772816"/>
                <a:ext cx="29555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−1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4639" y="1772816"/>
                <a:ext cx="2955553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508104" y="1772816"/>
                <a:ext cx="2388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1772816"/>
                <a:ext cx="2388859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05132" y="2142148"/>
                <a:ext cx="33897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132" y="2142148"/>
                <a:ext cx="3389774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 flipH="1">
            <a:off x="971600" y="2511480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752237" y="2617939"/>
                <a:ext cx="18585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𝑥𝑦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237" y="2617939"/>
                <a:ext cx="1858586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458691" y="2617939"/>
                <a:ext cx="24424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8691" y="2617939"/>
                <a:ext cx="2442464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/>
          <p:cNvCxnSpPr/>
          <p:nvPr/>
        </p:nvCxnSpPr>
        <p:spPr>
          <a:xfrm>
            <a:off x="3766354" y="2968295"/>
            <a:ext cx="20492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178928" y="3429000"/>
                <a:ext cx="19524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8928" y="3429000"/>
                <a:ext cx="1952458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 flipH="1">
            <a:off x="5436096" y="4941168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994906" y="3429000"/>
                <a:ext cx="32331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−1+4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−1−4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4906" y="3429000"/>
                <a:ext cx="3233193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58219" y="3798332"/>
                <a:ext cx="2188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+3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219" y="3798332"/>
                <a:ext cx="2188035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/>
          <p:cNvCxnSpPr/>
          <p:nvPr/>
        </p:nvCxnSpPr>
        <p:spPr>
          <a:xfrm>
            <a:off x="971600" y="4167664"/>
            <a:ext cx="17930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681530" y="4221088"/>
                <a:ext cx="45016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530" y="4221088"/>
                <a:ext cx="4501617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86902" y="4640338"/>
                <a:ext cx="35580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−2+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−2−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902" y="4640338"/>
                <a:ext cx="3558025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114800" y="4640338"/>
                <a:ext cx="27501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4640338"/>
                <a:ext cx="2750112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4427984" y="5009670"/>
            <a:ext cx="22745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048925" y="5157192"/>
                <a:ext cx="18276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925" y="5157192"/>
                <a:ext cx="1827616" cy="369332"/>
              </a:xfrm>
              <a:prstGeom prst="rect">
                <a:avLst/>
              </a:prstGeom>
              <a:blipFill rotWithShape="1">
                <a:blip r:embed="rId19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766354" y="5157192"/>
                <a:ext cx="33066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6354" y="5157192"/>
                <a:ext cx="3306674" cy="369332"/>
              </a:xfrm>
              <a:prstGeom prst="rect">
                <a:avLst/>
              </a:prstGeom>
              <a:blipFill rotWithShape="1">
                <a:blip r:embed="rId20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686902" y="5538864"/>
                <a:ext cx="27462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902" y="5538864"/>
                <a:ext cx="2746265" cy="369332"/>
              </a:xfrm>
              <a:prstGeom prst="rect">
                <a:avLst/>
              </a:prstGeom>
              <a:blipFill rotWithShape="1">
                <a:blip r:embed="rId21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352794" y="5526524"/>
                <a:ext cx="17075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794" y="5526524"/>
                <a:ext cx="1707519" cy="369332"/>
              </a:xfrm>
              <a:prstGeom prst="rect">
                <a:avLst/>
              </a:prstGeom>
              <a:blipFill rotWithShape="1">
                <a:blip r:embed="rId22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4929349" y="5526338"/>
                <a:ext cx="15159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349" y="5526338"/>
                <a:ext cx="1515928" cy="369332"/>
              </a:xfrm>
              <a:prstGeom prst="rect">
                <a:avLst/>
              </a:prstGeom>
              <a:blipFill rotWithShape="1">
                <a:blip r:embed="rId23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Přímá spojnice 35"/>
          <p:cNvCxnSpPr/>
          <p:nvPr/>
        </p:nvCxnSpPr>
        <p:spPr>
          <a:xfrm flipH="1">
            <a:off x="5419691" y="5895670"/>
            <a:ext cx="880501" cy="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65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  <p:bldP spid="15" grpId="0"/>
      <p:bldP spid="18" grpId="0"/>
      <p:bldP spid="21" grpId="0"/>
      <p:bldP spid="22" grpId="0"/>
      <p:bldP spid="25" grpId="0"/>
      <p:bldP spid="26" grpId="0"/>
      <p:bldP spid="27" grpId="0"/>
      <p:bldP spid="30" grpId="0"/>
      <p:bldP spid="31" grpId="0"/>
      <p:bldP spid="32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39552" y="1772816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75656" y="1772816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Najděte a opravte  chyby v následujících výpočtech:</a:t>
            </a:r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>
            <a:off x="1475656" y="2142148"/>
            <a:ext cx="51125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39552" y="2426824"/>
                <a:ext cx="50492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16−4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4+2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426824"/>
                <a:ext cx="504920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Ovál 37"/>
          <p:cNvSpPr/>
          <p:nvPr/>
        </p:nvSpPr>
        <p:spPr>
          <a:xfrm>
            <a:off x="3779912" y="2426824"/>
            <a:ext cx="252028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H="1" flipV="1">
            <a:off x="3455876" y="2276872"/>
            <a:ext cx="2412268" cy="7200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39552" y="2962405"/>
                <a:ext cx="26758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962405"/>
                <a:ext cx="267586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043129" y="2962219"/>
                <a:ext cx="206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3129" y="2962219"/>
                <a:ext cx="206672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43"/>
          <p:cNvCxnSpPr/>
          <p:nvPr/>
        </p:nvCxnSpPr>
        <p:spPr>
          <a:xfrm>
            <a:off x="3357363" y="3343891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539552" y="3388350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ebo jiný způsob výpočtu: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Obdélník 46"/>
              <p:cNvSpPr/>
              <p:nvPr/>
            </p:nvSpPr>
            <p:spPr>
              <a:xfrm>
                <a:off x="569665" y="3861048"/>
                <a:ext cx="114403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16−4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7" name="Obdélník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665" y="3861048"/>
                <a:ext cx="1144031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1500735" y="3861048"/>
                <a:ext cx="14446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735" y="3861048"/>
                <a:ext cx="144462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2799694" y="3861048"/>
                <a:ext cx="206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9694" y="3861048"/>
                <a:ext cx="206672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Přímá spojnice 49"/>
          <p:cNvCxnSpPr/>
          <p:nvPr/>
        </p:nvCxnSpPr>
        <p:spPr>
          <a:xfrm>
            <a:off x="3077834" y="4230380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539552" y="4715767"/>
                <a:ext cx="55819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715767"/>
                <a:ext cx="5581977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ál 52"/>
          <p:cNvSpPr/>
          <p:nvPr/>
        </p:nvSpPr>
        <p:spPr>
          <a:xfrm>
            <a:off x="2705752" y="4709504"/>
            <a:ext cx="252028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4" name="Přímá spojnice 53"/>
          <p:cNvCxnSpPr/>
          <p:nvPr/>
        </p:nvCxnSpPr>
        <p:spPr>
          <a:xfrm flipH="1" flipV="1">
            <a:off x="2420938" y="4725059"/>
            <a:ext cx="3663230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569665" y="5219823"/>
            <a:ext cx="4722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! </a:t>
            </a:r>
            <a:r>
              <a:rPr lang="cs-CZ" dirty="0" smtClean="0"/>
              <a:t>Umocňování má přednost </a:t>
            </a:r>
            <a:endParaRPr lang="cs-CZ" dirty="0"/>
          </a:p>
        </p:txBody>
      </p:sp>
      <p:sp>
        <p:nvSpPr>
          <p:cNvPr id="57" name="Šipka doprava 56"/>
          <p:cNvSpPr/>
          <p:nvPr/>
        </p:nvSpPr>
        <p:spPr>
          <a:xfrm>
            <a:off x="3706950" y="5268093"/>
            <a:ext cx="369539" cy="230385"/>
          </a:xfrm>
          <a:prstGeom prst="rightArrow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Obdélník 57"/>
              <p:cNvSpPr/>
              <p:nvPr/>
            </p:nvSpPr>
            <p:spPr>
              <a:xfrm>
                <a:off x="4174246" y="5219823"/>
                <a:ext cx="15345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8" name="Obdélník 5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246" y="5219823"/>
                <a:ext cx="1534586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5582059" y="5223135"/>
                <a:ext cx="14093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059" y="5223135"/>
                <a:ext cx="140936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6924973" y="5223135"/>
                <a:ext cx="16009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4973" y="5223135"/>
                <a:ext cx="1600951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Přímá spojnice 60"/>
          <p:cNvCxnSpPr/>
          <p:nvPr/>
        </p:nvCxnSpPr>
        <p:spPr>
          <a:xfrm>
            <a:off x="7092280" y="5589155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357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1" grpId="0"/>
      <p:bldP spid="42" grpId="0"/>
      <p:bldP spid="46" grpId="0"/>
      <p:bldP spid="47" grpId="0"/>
      <p:bldP spid="48" grpId="0"/>
      <p:bldP spid="49" grpId="0"/>
      <p:bldP spid="53" grpId="0" animBg="1"/>
      <p:bldP spid="56" grpId="0"/>
      <p:bldP spid="57" grpId="0" animBg="1"/>
      <p:bldP spid="58" grpId="0"/>
      <p:bldP spid="59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683568" y="1556792"/>
            <a:ext cx="5002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Samostatná práce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060848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Vhodným způsobem rozložte na součin následující výrazy: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27584" y="2852936"/>
                <a:ext cx="2304256" cy="2375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16−4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−15</m:t>
                      </m:r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</a:rPr>
                        <m:t>2</m:t>
                      </m:r>
                      <m:r>
                        <a:rPr lang="cs-CZ" b="0" i="1" dirty="0" smtClean="0">
                          <a:latin typeface="Cambria Math"/>
                        </a:rPr>
                        <m:t>𝑥𝑦</m:t>
                      </m:r>
                      <m:r>
                        <a:rPr lang="cs-CZ" b="0" i="1" dirty="0" smtClean="0">
                          <a:latin typeface="Cambria Math"/>
                        </a:rPr>
                        <m:t>+8</m:t>
                      </m:r>
                      <m:r>
                        <a:rPr lang="cs-CZ" b="0" i="1" dirty="0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2852936"/>
                <a:ext cx="2304256" cy="2375137"/>
              </a:xfrm>
              <a:prstGeom prst="rect">
                <a:avLst/>
              </a:prstGeom>
              <a:blipFill rotWithShape="1">
                <a:blip r:embed="rId3"/>
                <a:stretch>
                  <a:fillRect l="-7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851920" y="2852936"/>
                <a:ext cx="4392488" cy="20627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+49</m:t>
                      </m:r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+8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−16</m:t>
                      </m:r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−81</m:t>
                      </m:r>
                    </m:oMath>
                  </m:oMathPara>
                </a14:m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1−4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852936"/>
                <a:ext cx="4392488" cy="206274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827584" y="2430180"/>
            <a:ext cx="5400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88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83568" y="1752789"/>
            <a:ext cx="6442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Správné řešení samostatné práce</a:t>
            </a:r>
            <a:r>
              <a:rPr lang="cs-CZ" dirty="0" smtClean="0"/>
              <a:t>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788790" y="2276872"/>
                <a:ext cx="2304256" cy="3693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16−4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−15</m:t>
                      </m:r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</a:rPr>
                        <m:t>2</m:t>
                      </m:r>
                      <m:r>
                        <a:rPr lang="cs-CZ" b="0" i="1" dirty="0" smtClean="0">
                          <a:latin typeface="Cambria Math"/>
                        </a:rPr>
                        <m:t>𝑥𝑦</m:t>
                      </m:r>
                      <m:r>
                        <a:rPr lang="cs-CZ" b="0" i="1" dirty="0" smtClean="0">
                          <a:latin typeface="Cambria Math"/>
                        </a:rPr>
                        <m:t>+8</m:t>
                      </m:r>
                      <m:r>
                        <a:rPr lang="cs-CZ" b="0" i="1" dirty="0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</m:oMath>
                  </m:oMathPara>
                </a14:m>
                <a:endParaRPr lang="cs-CZ" b="0" dirty="0" smtClean="0"/>
              </a:p>
              <a:p>
                <a:endParaRPr lang="cs-CZ" b="0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790" y="2276872"/>
                <a:ext cx="2304256" cy="3693319"/>
              </a:xfrm>
              <a:prstGeom prst="rect">
                <a:avLst/>
              </a:prstGeom>
              <a:blipFill rotWithShape="1">
                <a:blip r:embed="rId3"/>
                <a:stretch>
                  <a:fillRect l="-5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673031" y="2289016"/>
                <a:ext cx="133382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3031" y="2289016"/>
                <a:ext cx="1333827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165276" y="2800349"/>
                <a:ext cx="14887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</a:rPr>
                        <m:t>𝑠𝑡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276" y="2800349"/>
                <a:ext cx="1488741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725177" y="3356992"/>
                <a:ext cx="14676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5177" y="3356992"/>
                <a:ext cx="1467646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789685" y="3913187"/>
                <a:ext cx="23298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9685" y="3913187"/>
                <a:ext cx="232980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835696" y="4437112"/>
                <a:ext cx="14692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𝑎𝑏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4437112"/>
                <a:ext cx="146924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994852" y="5013176"/>
                <a:ext cx="15896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4852" y="5013176"/>
                <a:ext cx="1589666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788790" y="2122121"/>
            <a:ext cx="29911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9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47775" y="1568123"/>
            <a:ext cx="6442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Správné řešení samostatné práce: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27373" y="2141951"/>
                <a:ext cx="4392488" cy="3380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+49</m:t>
                      </m:r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+8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−16</m:t>
                      </m:r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−81</m:t>
                      </m:r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1−4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373" y="2141951"/>
                <a:ext cx="4392488" cy="338092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267155" y="2141951"/>
                <a:ext cx="13129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−7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155" y="2141951"/>
                <a:ext cx="131292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463602" y="2673679"/>
                <a:ext cx="2116477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602" y="2673679"/>
                <a:ext cx="2116477" cy="71468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330331" y="3471684"/>
                <a:ext cx="14894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0331" y="3471684"/>
                <a:ext cx="1489446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118587" y="4017010"/>
                <a:ext cx="267457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8587" y="4017010"/>
                <a:ext cx="2674578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602942" y="4558784"/>
                <a:ext cx="19384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+9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−9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942" y="4558784"/>
                <a:ext cx="1938479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593417" y="5123347"/>
                <a:ext cx="21514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417" y="5123347"/>
                <a:ext cx="215148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>
            <a:endCxn id="6" idx="2"/>
          </p:cNvCxnSpPr>
          <p:nvPr/>
        </p:nvCxnSpPr>
        <p:spPr>
          <a:xfrm>
            <a:off x="727373" y="1937455"/>
            <a:ext cx="31417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50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 - procvičování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42824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27584" y="162880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Práci si podle návodu ohodnoťte: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084060"/>
              </p:ext>
            </p:extLst>
          </p:nvPr>
        </p:nvGraphicFramePr>
        <p:xfrm>
          <a:off x="451067" y="2564904"/>
          <a:ext cx="770485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0971"/>
                <a:gridCol w="1540971"/>
                <a:gridCol w="1540971"/>
                <a:gridCol w="1540971"/>
                <a:gridCol w="154097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0-1</a:t>
                      </a:r>
                      <a:r>
                        <a:rPr lang="cs-CZ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chyba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2-3 chyby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4-6 chyb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7-9 chyb 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a víc chyb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Výborně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Chvalitebně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Dobře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Dostatečně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Nedostatečně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47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09143" y="908720"/>
            <a:ext cx="8640960" cy="54655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3283" y="908720"/>
            <a:ext cx="8532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a upevnění dovedností rozkládat výrazy v součin. Žák hledá vhodné způsoby rozkladu a jednotlivé metody kombinuje.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09143" y="53676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65489" y="242088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4391</TotalTime>
  <Words>1260</Words>
  <Application>Microsoft Office PowerPoint</Application>
  <PresentationFormat>Předvádění na obrazovce (4:3)</PresentationFormat>
  <Paragraphs>150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355</cp:revision>
  <dcterms:created xsi:type="dcterms:W3CDTF">2013-01-11T17:11:37Z</dcterms:created>
  <dcterms:modified xsi:type="dcterms:W3CDTF">2014-09-25T07:03:07Z</dcterms:modified>
</cp:coreProperties>
</file>