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24" r:id="rId4"/>
    <p:sldId id="346" r:id="rId5"/>
    <p:sldId id="347" r:id="rId6"/>
    <p:sldId id="348" r:id="rId7"/>
    <p:sldId id="349" r:id="rId8"/>
    <p:sldId id="350" r:id="rId9"/>
    <p:sldId id="35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CC3399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8224" autoAdjust="0"/>
  </p:normalViewPr>
  <p:slideViewPr>
    <p:cSldViewPr>
      <p:cViewPr>
        <p:scale>
          <a:sx n="69" d="100"/>
          <a:sy n="69" d="100"/>
        </p:scale>
        <p:origin x="-110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Lomené výrazy - úvod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III-2-03-10_Vyrazy_a_jejich_upravy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39173"/>
            <a:ext cx="813690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Lomené výrazy jsou výrazy, které mají tvar zlomku, v jehož jmenovateli je proměnná.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</a:t>
            </a:r>
            <a:r>
              <a:rPr lang="cs-CZ" dirty="0" smtClean="0"/>
              <a:t>.: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06918" y="2947077"/>
                <a:ext cx="372794" cy="618311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6918" y="2947077"/>
                <a:ext cx="372794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195736" y="4005064"/>
                <a:ext cx="780149" cy="65819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4005064"/>
                <a:ext cx="780149" cy="6581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14800" y="2963732"/>
                <a:ext cx="1425262" cy="57131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63732"/>
                <a:ext cx="1425262" cy="5713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792490" y="4153477"/>
                <a:ext cx="1250150" cy="6127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2490" y="4153477"/>
                <a:ext cx="1250150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39552" y="5108118"/>
            <a:ext cx="813690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Lomený výraz má smysl pro všechny hodnoty proměnných, pro něž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výraz ve jmenovateli různý od nuly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nulou nelze dělit!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403648" y="3356992"/>
            <a:ext cx="79208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195736" y="331634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316342"/>
                <a:ext cx="60785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4020041" y="3255946"/>
            <a:ext cx="1770895" cy="3461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236296" y="451924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4519242"/>
                <a:ext cx="60785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996835" y="431903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6835" y="4319032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809706" y="327569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706" y="3275692"/>
                <a:ext cx="60785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vál 15"/>
          <p:cNvSpPr/>
          <p:nvPr/>
        </p:nvSpPr>
        <p:spPr>
          <a:xfrm>
            <a:off x="2181988" y="4375226"/>
            <a:ext cx="79208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940152" y="4478176"/>
            <a:ext cx="1296144" cy="3909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 animBg="1"/>
      <p:bldP spid="13" grpId="0"/>
      <p:bldP spid="14" grpId="0"/>
      <p:bldP spid="15" grpId="0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1700808"/>
            <a:ext cx="712879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Součástí řešení úloh s lomenými výrazy je vždy stanovení podmínek, za kterých má výraz smysl!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určování podmínek vycházíme ze skutečnosti , že se jmenovatel zlomku  nesmí rovnat nule.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0" y="3228000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90084" y="322800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Určete, pro které hodnoty proměnných mají dané lomené výrazy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403648" y="3597332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365771" y="4005064"/>
                <a:ext cx="7272808" cy="15034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5771" y="4005064"/>
                <a:ext cx="7272808" cy="15034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19872" y="4005064"/>
                <a:ext cx="4536504" cy="1496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005064"/>
                <a:ext cx="4536504" cy="149669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3372"/>
            <a:ext cx="180020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755576" y="2142704"/>
                <a:ext cx="729302" cy="6594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42</m:t>
                          </m:r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142704"/>
                <a:ext cx="729302" cy="6594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96507" y="2287743"/>
                <a:ext cx="931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6507" y="2287743"/>
                <a:ext cx="931281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prava 12"/>
          <p:cNvSpPr/>
          <p:nvPr/>
        </p:nvSpPr>
        <p:spPr>
          <a:xfrm>
            <a:off x="2427788" y="2357216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946344" y="2287742"/>
                <a:ext cx="8030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6344" y="2287742"/>
                <a:ext cx="803040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95936" y="2287742"/>
                <a:ext cx="3888432" cy="369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(protože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∙0=0)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287742"/>
                <a:ext cx="3888432" cy="369333"/>
              </a:xfrm>
              <a:prstGeom prst="rect">
                <a:avLst/>
              </a:prstGeom>
              <a:blipFill rotWithShape="1">
                <a:blip r:embed="rId6"/>
                <a:stretch>
                  <a:fillRect l="-141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755576" y="3099294"/>
                <a:ext cx="954685" cy="6594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−20</m:t>
                          </m:r>
                          <m:r>
                            <a:rPr lang="cs-CZ" i="1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𝑞</m:t>
                          </m:r>
                          <m:r>
                            <a:rPr lang="cs-CZ" i="1">
                              <a:latin typeface="Cambria Math"/>
                            </a:rPr>
                            <m:t>+6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099294"/>
                <a:ext cx="954685" cy="65941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10261" y="3244333"/>
                <a:ext cx="12079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</a:rPr>
                        <m:t>+6≠0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0261" y="3244333"/>
                <a:ext cx="120795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2935633" y="3313806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381008" y="3244332"/>
                <a:ext cx="9771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1008" y="3244332"/>
                <a:ext cx="977127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58135" y="3244331"/>
                <a:ext cx="3888432" cy="369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(protože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−6+6=0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8135" y="3244331"/>
                <a:ext cx="3888432" cy="369333"/>
              </a:xfrm>
              <a:prstGeom prst="rect">
                <a:avLst/>
              </a:prstGeom>
              <a:blipFill rotWithShape="1">
                <a:blip r:embed="rId10"/>
                <a:stretch>
                  <a:fillRect l="-141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783362" y="4007598"/>
                <a:ext cx="1925399" cy="65197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−9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6−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7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362" y="4007598"/>
                <a:ext cx="1925399" cy="65197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2598665" y="4148918"/>
                <a:ext cx="22556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6−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8665" y="4148918"/>
                <a:ext cx="225561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Šipka doprava 21"/>
          <p:cNvSpPr/>
          <p:nvPr/>
        </p:nvSpPr>
        <p:spPr>
          <a:xfrm>
            <a:off x="4836641" y="4218391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78188" y="4007598"/>
                <a:ext cx="218046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≠6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8188" y="4007598"/>
                <a:ext cx="2180469" cy="61734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628702" y="4660459"/>
                <a:ext cx="3888432" cy="5068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6−6</m:t>
                        </m:r>
                      </m:e>
                    </m: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7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−5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den>
                        </m:f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+5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8702" y="4660459"/>
                <a:ext cx="3888432" cy="506870"/>
              </a:xfrm>
              <a:prstGeom prst="rect">
                <a:avLst/>
              </a:prstGeom>
              <a:blipFill rotWithShape="1">
                <a:blip r:embed="rId14"/>
                <a:stretch>
                  <a:fillRect l="-1254" b="-48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825105" y="5145365"/>
                <a:ext cx="1307537" cy="6600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−12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105" y="5145365"/>
                <a:ext cx="1307537" cy="66005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2132642" y="5290725"/>
                <a:ext cx="280281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𝑦</m:t>
                    </m:r>
                    <m:r>
                      <a:rPr lang="cs-CZ" i="1" smtClean="0">
                        <a:latin typeface="Cambria Math"/>
                      </a:rPr>
                      <m:t>−12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y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1−12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2642" y="5290725"/>
                <a:ext cx="2802819" cy="369332"/>
              </a:xfrm>
              <a:prstGeom prst="rect">
                <a:avLst/>
              </a:prstGeom>
              <a:blipFill rotWithShape="1">
                <a:blip r:embed="rId16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5002933" y="5360198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80802" y="5145365"/>
                <a:ext cx="210044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0802" y="5145365"/>
                <a:ext cx="2100447" cy="61093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593592" y="5871372"/>
                <a:ext cx="3888432" cy="5168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0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1−12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12</m:t>
                            </m:r>
                          </m:den>
                        </m:f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3592" y="5871372"/>
                <a:ext cx="3888432" cy="516873"/>
              </a:xfrm>
              <a:prstGeom prst="rect">
                <a:avLst/>
              </a:prstGeom>
              <a:blipFill rotWithShape="1">
                <a:blip r:embed="rId18"/>
                <a:stretch>
                  <a:fillRect l="-1254" b="-23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696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 animBg="1"/>
      <p:bldP spid="6" grpId="0"/>
      <p:bldP spid="7" grpId="0"/>
      <p:bldP spid="8" grpId="0"/>
      <p:bldP spid="9" grpId="0"/>
      <p:bldP spid="17" grpId="0" animBg="1"/>
      <p:bldP spid="18" grpId="0"/>
      <p:bldP spid="19" grpId="0"/>
      <p:bldP spid="20" grpId="0"/>
      <p:bldP spid="21" grpId="0"/>
      <p:bldP spid="22" grpId="0" animBg="1"/>
      <p:bldP spid="23" grpId="0"/>
      <p:bldP spid="24" grpId="0"/>
      <p:bldP spid="25" grpId="0"/>
      <p:bldP spid="26" grpId="0"/>
      <p:bldP spid="27" grpId="0" animBg="1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1599964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hodnoty proměnných, pro které mají dané výrazy smysl a vypočítejte číselnou hodnotu pro  dané hodnoty proměnných: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467544" y="2246296"/>
            <a:ext cx="74554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7544" y="2351000"/>
                <a:ext cx="2365391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=7,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=−14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351000"/>
                <a:ext cx="2365391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68461" y="2352026"/>
                <a:ext cx="1364348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8461" y="2352026"/>
                <a:ext cx="1364348" cy="61170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156176" y="2351000"/>
                <a:ext cx="147463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351000"/>
                <a:ext cx="1474634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31877" y="3068960"/>
                <a:ext cx="1782924" cy="571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3068960"/>
                <a:ext cx="1782924" cy="5713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034648" y="3029141"/>
                <a:ext cx="2744854" cy="650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=−4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4648" y="3029141"/>
                <a:ext cx="2744854" cy="65094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194428" y="3079884"/>
                <a:ext cx="1728615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4428" y="3079884"/>
                <a:ext cx="1728615" cy="6481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12069" y="3861048"/>
                <a:ext cx="251947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069" y="3861048"/>
                <a:ext cx="2519472" cy="6127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518824" y="3861048"/>
                <a:ext cx="1709186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8824" y="3861048"/>
                <a:ext cx="1709186" cy="62292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 flipH="1">
            <a:off x="531877" y="4581128"/>
            <a:ext cx="74554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01428" y="470973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528317" y="5079070"/>
                <a:ext cx="815480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317" y="5079070"/>
                <a:ext cx="815480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306360" y="5200770"/>
                <a:ext cx="934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6360" y="5200770"/>
                <a:ext cx="93410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Šipka doprava 39"/>
          <p:cNvSpPr/>
          <p:nvPr/>
        </p:nvSpPr>
        <p:spPr>
          <a:xfrm>
            <a:off x="2259862" y="5270243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720345" y="5200769"/>
                <a:ext cx="805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0345" y="5200769"/>
                <a:ext cx="805862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31877" y="5877272"/>
                <a:ext cx="2819233" cy="6758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−14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5877272"/>
                <a:ext cx="2819233" cy="67582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507266" y="5867525"/>
                <a:ext cx="2782557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∙7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−14</m:t>
                                  </m:r>
                                </m:e>
                              </m:d>
                            </m:den>
                          </m:f>
                          <m:r>
                            <a:rPr lang="cs-CZ" i="1">
                              <a:latin typeface="Cambria Math"/>
                            </a:rPr>
                            <m:t>=−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−4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266" y="5867525"/>
                <a:ext cx="2782557" cy="65197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V="1">
            <a:off x="5325918" y="5867525"/>
            <a:ext cx="308941" cy="32598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5395201" y="6235141"/>
            <a:ext cx="308941" cy="32598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5615086" y="5661186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5086" y="5661186"/>
                <a:ext cx="370614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615086" y="6398134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5086" y="6398134"/>
                <a:ext cx="37061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380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 animBg="1"/>
      <p:bldP spid="41" grpId="0"/>
      <p:bldP spid="42" grpId="0"/>
      <p:bldP spid="43" grpId="0"/>
      <p:bldP spid="48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096278" y="1896089"/>
                <a:ext cx="1522981" cy="61170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278" y="1896089"/>
                <a:ext cx="1522981" cy="61170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2703826" y="2086749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184510" y="2004154"/>
                <a:ext cx="8699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4510" y="2004154"/>
                <a:ext cx="86991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01053" y="2507795"/>
                <a:ext cx="1337161" cy="609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1053" y="2507795"/>
                <a:ext cx="1337161" cy="6099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095941" y="3437080"/>
                <a:ext cx="1878591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941" y="3437080"/>
                <a:ext cx="1878591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Šipka doprava 43"/>
          <p:cNvSpPr/>
          <p:nvPr/>
        </p:nvSpPr>
        <p:spPr>
          <a:xfrm>
            <a:off x="3020208" y="3628253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42065" y="3558780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2065" y="3558780"/>
                <a:ext cx="80239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96278" y="4049812"/>
                <a:ext cx="180690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0−2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278" y="4049812"/>
                <a:ext cx="1806905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152464" y="5136449"/>
                <a:ext cx="2141997" cy="5713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;5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+1≠0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464" y="5136449"/>
                <a:ext cx="2141997" cy="5713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Šipka doprava 45"/>
          <p:cNvSpPr/>
          <p:nvPr/>
        </p:nvSpPr>
        <p:spPr>
          <a:xfrm>
            <a:off x="3389747" y="5306911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61911" y="5115706"/>
                <a:ext cx="1017458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1911" y="5115706"/>
                <a:ext cx="1017458" cy="6127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52464" y="5728502"/>
                <a:ext cx="3902863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−25+1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464" y="5728502"/>
                <a:ext cx="3902863" cy="66909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991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7" grpId="0" animBg="1"/>
      <p:bldP spid="4" grpId="0"/>
      <p:bldP spid="5" grpId="0"/>
      <p:bldP spid="6" grpId="0"/>
      <p:bldP spid="44" grpId="0" animBg="1"/>
      <p:bldP spid="7" grpId="0"/>
      <p:bldP spid="8" grpId="0"/>
      <p:bldP spid="9" grpId="0"/>
      <p:bldP spid="46" grpId="0" animBg="1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830676" y="1581642"/>
                <a:ext cx="4021486" cy="6509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−4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8−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676" y="1581642"/>
                <a:ext cx="4021486" cy="6509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doprava 15"/>
          <p:cNvSpPr/>
          <p:nvPr/>
        </p:nvSpPr>
        <p:spPr>
          <a:xfrm>
            <a:off x="5000854" y="1811030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499903" y="1581642"/>
                <a:ext cx="221547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9903" y="1581642"/>
                <a:ext cx="2215478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30676" y="2232589"/>
                <a:ext cx="6884705" cy="6763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−4−4</m:t>
                          </m:r>
                        </m:num>
                        <m:den>
                          <m:d>
                            <m:dPr>
                              <m:begChr m:val="["/>
                              <m:endChr m:val="]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−4</m:t>
                                  </m:r>
                                </m:e>
                              </m:d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begChr m:val="["/>
                              <m:endChr m:val="]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8−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−4</m:t>
                                  </m:r>
                                </m:e>
                              </m:d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−12+2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8+4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676" y="2232589"/>
                <a:ext cx="6884705" cy="67633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830675" y="3237880"/>
                <a:ext cx="3844899" cy="6481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675" y="3237880"/>
                <a:ext cx="3844899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prava 19"/>
          <p:cNvSpPr/>
          <p:nvPr/>
        </p:nvSpPr>
        <p:spPr>
          <a:xfrm>
            <a:off x="4716304" y="3459414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85622" y="3389940"/>
                <a:ext cx="9591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5622" y="3389940"/>
                <a:ext cx="95917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98498" y="4029968"/>
                <a:ext cx="4260269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25−9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498" y="4029968"/>
                <a:ext cx="4260269" cy="68736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830675" y="5066850"/>
                <a:ext cx="3574440" cy="6127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−5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675" y="5066850"/>
                <a:ext cx="3574440" cy="6127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prava 23"/>
          <p:cNvSpPr/>
          <p:nvPr/>
        </p:nvSpPr>
        <p:spPr>
          <a:xfrm>
            <a:off x="4490804" y="5258055"/>
            <a:ext cx="369539" cy="230385"/>
          </a:xfrm>
          <a:prstGeom prst="rightArrow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085843" y="5188581"/>
                <a:ext cx="1448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5843" y="5188581"/>
                <a:ext cx="144898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830675" y="5679677"/>
                <a:ext cx="3772186" cy="6758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1+3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4+10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675" y="5679677"/>
                <a:ext cx="3772186" cy="67582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46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 animBg="1"/>
      <p:bldP spid="11" grpId="0"/>
      <p:bldP spid="12" grpId="0"/>
      <p:bldP spid="14" grpId="0"/>
      <p:bldP spid="20" grpId="0" animBg="1"/>
      <p:bldP spid="15" grpId="0"/>
      <p:bldP spid="18" grpId="0"/>
      <p:bldP spid="19" grpId="0"/>
      <p:bldP spid="24" grpId="0" animBg="1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4531" y="106541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971600" y="1988840"/>
                <a:ext cx="2105961" cy="62292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15−</m:t>
                          </m:r>
                          <m:r>
                            <a:rPr lang="cs-CZ" i="1">
                              <a:latin typeface="Cambria Math"/>
                            </a:rPr>
                            <m:t>𝑡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988840"/>
                <a:ext cx="2105961" cy="62292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2780928"/>
                <a:ext cx="3466846" cy="6758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780928"/>
                <a:ext cx="3466846" cy="67582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302521" y="2115637"/>
            <a:ext cx="4353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pro každé reálné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10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určit podmínky, za kterých má lomený výraz smysl. Žák současně rozkládá výrazy v součin a určuje číselnou hodnotu lomeného výrazu po dosazení zadaných hodnot za proměnné.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4570</TotalTime>
  <Words>1119</Words>
  <Application>Microsoft Office PowerPoint</Application>
  <PresentationFormat>Předvádění na obrazovce (4:3)</PresentationFormat>
  <Paragraphs>118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373</cp:revision>
  <dcterms:created xsi:type="dcterms:W3CDTF">2013-01-11T17:11:37Z</dcterms:created>
  <dcterms:modified xsi:type="dcterms:W3CDTF">2014-09-25T07:02:51Z</dcterms:modified>
</cp:coreProperties>
</file>