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2"/>
  </p:notesMasterIdLst>
  <p:sldIdLst>
    <p:sldId id="256" r:id="rId2"/>
    <p:sldId id="257" r:id="rId3"/>
    <p:sldId id="324" r:id="rId4"/>
    <p:sldId id="352" r:id="rId5"/>
    <p:sldId id="346" r:id="rId6"/>
    <p:sldId id="353" r:id="rId7"/>
    <p:sldId id="347" r:id="rId8"/>
    <p:sldId id="351" r:id="rId9"/>
    <p:sldId id="354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3399"/>
    <a:srgbClr val="CC66FF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02" autoAdjust="0"/>
    <p:restoredTop sz="98224" autoAdjust="0"/>
  </p:normalViewPr>
  <p:slideViewPr>
    <p:cSldViewPr>
      <p:cViewPr>
        <p:scale>
          <a:sx n="77" d="100"/>
          <a:sy n="77" d="100"/>
        </p:scale>
        <p:origin x="-864" y="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935102-90C5-475E-93E9-91D352505F84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446-BF77-448F-A0B7-225F4D041C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831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2751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61740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14997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openxmlformats.org/officeDocument/2006/relationships/image" Target="../media/image1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" Type="http://schemas.openxmlformats.org/officeDocument/2006/relationships/notesSlide" Target="../notesSlides/notesSlide3.xml"/><Relationship Id="rId16" Type="http://schemas.openxmlformats.org/officeDocument/2006/relationships/image" Target="../media/image17.png"/><Relationship Id="rId20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png"/><Relationship Id="rId19" Type="http://schemas.openxmlformats.org/officeDocument/2006/relationships/image" Target="../media/image20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4.png"/><Relationship Id="rId7" Type="http://schemas.openxmlformats.org/officeDocument/2006/relationships/image" Target="../media/image2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10" Type="http://schemas.openxmlformats.org/officeDocument/2006/relationships/image" Target="../media/image28.png"/><Relationship Id="rId4" Type="http://schemas.openxmlformats.org/officeDocument/2006/relationships/image" Target="../media/image22.png"/><Relationship Id="rId9" Type="http://schemas.openxmlformats.org/officeDocument/2006/relationships/image" Target="../media/image27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10" Type="http://schemas.openxmlformats.org/officeDocument/2006/relationships/image" Target="../media/image36.png"/><Relationship Id="rId4" Type="http://schemas.openxmlformats.org/officeDocument/2006/relationships/image" Target="../media/image30.png"/><Relationship Id="rId9" Type="http://schemas.openxmlformats.org/officeDocument/2006/relationships/image" Target="../media/image35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13" Type="http://schemas.openxmlformats.org/officeDocument/2006/relationships/image" Target="../media/image47.png"/><Relationship Id="rId18" Type="http://schemas.openxmlformats.org/officeDocument/2006/relationships/image" Target="../media/image52.png"/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12" Type="http://schemas.openxmlformats.org/officeDocument/2006/relationships/image" Target="../media/image46.png"/><Relationship Id="rId17" Type="http://schemas.openxmlformats.org/officeDocument/2006/relationships/image" Target="../media/image51.png"/><Relationship Id="rId2" Type="http://schemas.openxmlformats.org/officeDocument/2006/relationships/notesSlide" Target="../notesSlides/notesSlide6.xml"/><Relationship Id="rId16" Type="http://schemas.openxmlformats.org/officeDocument/2006/relationships/image" Target="../media/image50.png"/><Relationship Id="rId20" Type="http://schemas.openxmlformats.org/officeDocument/2006/relationships/image" Target="../media/image5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png"/><Relationship Id="rId11" Type="http://schemas.openxmlformats.org/officeDocument/2006/relationships/image" Target="../media/image45.png"/><Relationship Id="rId5" Type="http://schemas.openxmlformats.org/officeDocument/2006/relationships/image" Target="../media/image39.png"/><Relationship Id="rId15" Type="http://schemas.openxmlformats.org/officeDocument/2006/relationships/image" Target="../media/image49.png"/><Relationship Id="rId10" Type="http://schemas.openxmlformats.org/officeDocument/2006/relationships/image" Target="../media/image44.png"/><Relationship Id="rId19" Type="http://schemas.openxmlformats.org/officeDocument/2006/relationships/image" Target="../media/image53.png"/><Relationship Id="rId4" Type="http://schemas.openxmlformats.org/officeDocument/2006/relationships/image" Target="../media/image38.png"/><Relationship Id="rId9" Type="http://schemas.openxmlformats.org/officeDocument/2006/relationships/image" Target="../media/image43.png"/><Relationship Id="rId14" Type="http://schemas.openxmlformats.org/officeDocument/2006/relationships/image" Target="../media/image48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png"/><Relationship Id="rId3" Type="http://schemas.openxmlformats.org/officeDocument/2006/relationships/image" Target="../media/image55.png"/><Relationship Id="rId7" Type="http://schemas.openxmlformats.org/officeDocument/2006/relationships/image" Target="../media/image5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8.png"/><Relationship Id="rId5" Type="http://schemas.openxmlformats.org/officeDocument/2006/relationships/image" Target="../media/image57.png"/><Relationship Id="rId10" Type="http://schemas.openxmlformats.org/officeDocument/2006/relationships/image" Target="../media/image62.png"/><Relationship Id="rId4" Type="http://schemas.openxmlformats.org/officeDocument/2006/relationships/image" Target="../media/image56.png"/><Relationship Id="rId9" Type="http://schemas.openxmlformats.org/officeDocument/2006/relationships/image" Target="../media/image6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9.png"/><Relationship Id="rId13" Type="http://schemas.openxmlformats.org/officeDocument/2006/relationships/image" Target="../media/image74.png"/><Relationship Id="rId3" Type="http://schemas.openxmlformats.org/officeDocument/2006/relationships/image" Target="../media/image64.png"/><Relationship Id="rId7" Type="http://schemas.openxmlformats.org/officeDocument/2006/relationships/image" Target="../media/image68.png"/><Relationship Id="rId12" Type="http://schemas.openxmlformats.org/officeDocument/2006/relationships/image" Target="../media/image73.png"/><Relationship Id="rId17" Type="http://schemas.openxmlformats.org/officeDocument/2006/relationships/image" Target="../media/image78.png"/><Relationship Id="rId2" Type="http://schemas.openxmlformats.org/officeDocument/2006/relationships/notesSlide" Target="../notesSlides/notesSlide9.xml"/><Relationship Id="rId16" Type="http://schemas.openxmlformats.org/officeDocument/2006/relationships/image" Target="../media/image7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7.png"/><Relationship Id="rId11" Type="http://schemas.openxmlformats.org/officeDocument/2006/relationships/image" Target="../media/image72.png"/><Relationship Id="rId5" Type="http://schemas.openxmlformats.org/officeDocument/2006/relationships/image" Target="../media/image66.png"/><Relationship Id="rId15" Type="http://schemas.openxmlformats.org/officeDocument/2006/relationships/image" Target="../media/image76.png"/><Relationship Id="rId10" Type="http://schemas.openxmlformats.org/officeDocument/2006/relationships/image" Target="../media/image71.png"/><Relationship Id="rId4" Type="http://schemas.openxmlformats.org/officeDocument/2006/relationships/image" Target="../media/image65.png"/><Relationship Id="rId9" Type="http://schemas.openxmlformats.org/officeDocument/2006/relationships/image" Target="../media/image70.png"/><Relationship Id="rId14" Type="http://schemas.openxmlformats.org/officeDocument/2006/relationships/image" Target="../media/image75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3498466"/>
            <a:ext cx="673243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algn="ctr"/>
            <a:endParaRPr lang="cs-CZ" sz="28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Lomené výrazy</a:t>
            </a:r>
          </a:p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- </a:t>
            </a:r>
            <a:endParaRPr lang="cs-CZ" sz="2800" b="1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ýpočet  hodnoty, stanovení podmínek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764704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75580" y="404664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III-2-03-11_Vyrazy_a_jejich_upravy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Jitka Vyhlídalová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08.2013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51744" y="5229200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1033279"/>
            <a:ext cx="1872208" cy="36933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Lomené výrazy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78304" y="1844824"/>
            <a:ext cx="668764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449310" y="1842314"/>
            <a:ext cx="6624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Vypočítejte hodnotu výrazu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4202101" y="1703814"/>
                <a:ext cx="1017971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25−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02101" y="1703814"/>
                <a:ext cx="1017971" cy="646331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TextovéPole 20"/>
          <p:cNvSpPr txBox="1"/>
          <p:nvPr/>
        </p:nvSpPr>
        <p:spPr>
          <a:xfrm>
            <a:off x="5271797" y="1844824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ro 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5652120" y="1842313"/>
                <a:ext cx="281897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=−5;−4;  0;  0,5; 4; 5.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52120" y="1842313"/>
                <a:ext cx="2818977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4" name="Přímá spojnice 23"/>
          <p:cNvCxnSpPr/>
          <p:nvPr/>
        </p:nvCxnSpPr>
        <p:spPr>
          <a:xfrm>
            <a:off x="1247068" y="2350145"/>
            <a:ext cx="70693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547022" y="2782723"/>
                <a:ext cx="103643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=−5: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7022" y="2782723"/>
                <a:ext cx="1036438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1608545" y="2612260"/>
                <a:ext cx="1374864" cy="69730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25−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−5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4−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−5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08545" y="2612260"/>
                <a:ext cx="1374864" cy="697307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2933805" y="2633748"/>
                <a:ext cx="1268296" cy="62292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25−25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4+5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33805" y="2633748"/>
                <a:ext cx="1268296" cy="622927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4180425" y="2654548"/>
                <a:ext cx="607859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9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80425" y="2654548"/>
                <a:ext cx="607859" cy="6127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4788284" y="2782723"/>
                <a:ext cx="60785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88284" y="2782723"/>
                <a:ext cx="607859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547022" y="3626175"/>
                <a:ext cx="103643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=−4: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7022" y="3626175"/>
                <a:ext cx="1036438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1608545" y="3461967"/>
                <a:ext cx="1374864" cy="68736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25−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−4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4−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−4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08545" y="3461967"/>
                <a:ext cx="1374864" cy="687368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2912129" y="3483947"/>
                <a:ext cx="1268296" cy="62292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25−16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4+4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12129" y="3483947"/>
                <a:ext cx="1268296" cy="622927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4103227" y="3460840"/>
                <a:ext cx="607859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9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8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03227" y="3460840"/>
                <a:ext cx="607859" cy="612732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547022" y="4468470"/>
                <a:ext cx="86331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=0: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7022" y="4468470"/>
                <a:ext cx="863313" cy="369332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1608545" y="4292727"/>
                <a:ext cx="1010148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25−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0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4−0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08545" y="4292727"/>
                <a:ext cx="1010148" cy="646331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2597251" y="4344878"/>
                <a:ext cx="736099" cy="61651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97251" y="4344878"/>
                <a:ext cx="736099" cy="616515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578304" y="5315835"/>
                <a:ext cx="103964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=0,5: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8304" y="5315835"/>
                <a:ext cx="1039644" cy="369332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1646170" y="5177335"/>
                <a:ext cx="1186479" cy="6774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25−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0,5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4−0,5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46170" y="5177335"/>
                <a:ext cx="1186479" cy="677430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2823964" y="5220856"/>
                <a:ext cx="1444626" cy="64761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25−0,25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3,5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23964" y="5220856"/>
                <a:ext cx="1444626" cy="647613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4202101" y="5207152"/>
                <a:ext cx="3278462" cy="64761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24,75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3,5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2 475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350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595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70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119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14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02101" y="5207152"/>
                <a:ext cx="3278462" cy="647613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98156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  <p:bldP spid="29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1033279"/>
            <a:ext cx="1872208" cy="36933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Lomené výrazy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78304" y="1844824"/>
            <a:ext cx="668764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449310" y="1842314"/>
            <a:ext cx="6624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Vypočítejte hodnotu výrazu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4202101" y="1703814"/>
                <a:ext cx="1017971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25−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02101" y="1703814"/>
                <a:ext cx="1017971" cy="646331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TextovéPole 20"/>
          <p:cNvSpPr txBox="1"/>
          <p:nvPr/>
        </p:nvSpPr>
        <p:spPr>
          <a:xfrm>
            <a:off x="5271797" y="1844824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ro 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5652120" y="1842313"/>
                <a:ext cx="281897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=−5;−4;  0;  0,5; 4; 5.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52120" y="1842313"/>
                <a:ext cx="2818977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4" name="Přímá spojnice 23"/>
          <p:cNvCxnSpPr/>
          <p:nvPr/>
        </p:nvCxnSpPr>
        <p:spPr>
          <a:xfrm>
            <a:off x="1247068" y="2350145"/>
            <a:ext cx="70693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555817" y="2776248"/>
                <a:ext cx="86331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=4: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5817" y="2776248"/>
                <a:ext cx="863313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1449310" y="2637748"/>
                <a:ext cx="1010148" cy="64812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25−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4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4−4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49310" y="2637748"/>
                <a:ext cx="1010148" cy="64812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Ovál 3"/>
          <p:cNvSpPr/>
          <p:nvPr/>
        </p:nvSpPr>
        <p:spPr>
          <a:xfrm>
            <a:off x="1619672" y="3024617"/>
            <a:ext cx="720080" cy="324063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2488487" y="2979348"/>
                <a:ext cx="60785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=0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88487" y="2979348"/>
                <a:ext cx="607859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3" name="Šipka doprava 42"/>
          <p:cNvSpPr/>
          <p:nvPr/>
        </p:nvSpPr>
        <p:spPr>
          <a:xfrm>
            <a:off x="3163094" y="3030387"/>
            <a:ext cx="369539" cy="230385"/>
          </a:xfrm>
          <a:prstGeom prst="rightArrow">
            <a:avLst/>
          </a:prstGeom>
          <a:noFill/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anose="02020603050405020304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615613" y="2979348"/>
            <a:ext cx="4464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ýraz není pro 4 definován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578304" y="3964414"/>
                <a:ext cx="86331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=5: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8304" y="3964414"/>
                <a:ext cx="863313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ovéPole 45"/>
              <p:cNvSpPr txBox="1"/>
              <p:nvPr/>
            </p:nvSpPr>
            <p:spPr>
              <a:xfrm>
                <a:off x="1478339" y="3825017"/>
                <a:ext cx="1010148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25−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5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4−5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6" name="TextovéPole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78339" y="3825017"/>
                <a:ext cx="1010148" cy="646331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2405025" y="3870735"/>
                <a:ext cx="1210588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−1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05025" y="3870735"/>
                <a:ext cx="1210588" cy="610936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16681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6" grpId="0"/>
      <p:bldP spid="4" grpId="0" animBg="1"/>
      <p:bldP spid="5" grpId="0"/>
      <p:bldP spid="43" grpId="0" animBg="1"/>
      <p:bldP spid="6" grpId="0"/>
      <p:bldP spid="7" grpId="0"/>
      <p:bldP spid="46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1033279"/>
            <a:ext cx="1872208" cy="36933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Lomené výrazy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78304" y="1844824"/>
            <a:ext cx="668764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47068" y="1844824"/>
            <a:ext cx="6912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Určete, pro kterou hodnotu proměnné 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x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se daný výraz rovná nule.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5" name="Přímá spojnice 4"/>
          <p:cNvCxnSpPr/>
          <p:nvPr/>
        </p:nvCxnSpPr>
        <p:spPr>
          <a:xfrm flipH="1">
            <a:off x="1247068" y="2214156"/>
            <a:ext cx="61206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578304" y="2780928"/>
                <a:ext cx="1186415" cy="84369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−1</m:t>
                          </m:r>
                        </m:den>
                      </m:f>
                    </m:oMath>
                  </m:oMathPara>
                </a14:m>
                <a:endParaRPr lang="cs-CZ" b="0" dirty="0" smtClean="0"/>
              </a:p>
              <a:p>
                <a:endParaRPr lang="cs-CZ" dirty="0" smtClean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8304" y="2780928"/>
                <a:ext cx="1186415" cy="843693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625111" y="3811281"/>
                <a:ext cx="1092800" cy="61651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−7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5111" y="3811281"/>
                <a:ext cx="1092800" cy="61651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625111" y="4941168"/>
                <a:ext cx="1204048" cy="62292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+6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+1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5111" y="4941168"/>
                <a:ext cx="1204048" cy="62292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TextovéPole 20"/>
          <p:cNvSpPr txBox="1"/>
          <p:nvPr/>
        </p:nvSpPr>
        <p:spPr>
          <a:xfrm>
            <a:off x="755576" y="5879110"/>
            <a:ext cx="60486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Kdy je hodnota zlomku rovna nule?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307408" y="5879110"/>
            <a:ext cx="31837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Je-li jeho </a:t>
            </a: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čitatel roven nule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!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Ovál 22"/>
          <p:cNvSpPr/>
          <p:nvPr/>
        </p:nvSpPr>
        <p:spPr>
          <a:xfrm>
            <a:off x="1043608" y="2780928"/>
            <a:ext cx="576064" cy="28803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1717911" y="2720616"/>
                <a:ext cx="60785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17911" y="2720616"/>
                <a:ext cx="607859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5" name="Ovál 24"/>
          <p:cNvSpPr/>
          <p:nvPr/>
        </p:nvSpPr>
        <p:spPr>
          <a:xfrm>
            <a:off x="912686" y="3848848"/>
            <a:ext cx="756068" cy="292931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1658319" y="3750206"/>
                <a:ext cx="60785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58319" y="3750206"/>
                <a:ext cx="607859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7" name="Šipka doprava 26"/>
          <p:cNvSpPr/>
          <p:nvPr/>
        </p:nvSpPr>
        <p:spPr>
          <a:xfrm>
            <a:off x="2325769" y="3811281"/>
            <a:ext cx="369539" cy="230385"/>
          </a:xfrm>
          <a:prstGeom prst="rightArrow">
            <a:avLst/>
          </a:prstGeom>
          <a:noFill/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2768703" y="3741807"/>
                <a:ext cx="80239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68703" y="3741807"/>
                <a:ext cx="802399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9" name="Ovál 28"/>
          <p:cNvSpPr/>
          <p:nvPr/>
        </p:nvSpPr>
        <p:spPr>
          <a:xfrm>
            <a:off x="953605" y="4939118"/>
            <a:ext cx="875553" cy="313513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1827183" y="4911208"/>
                <a:ext cx="60785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27183" y="4911208"/>
                <a:ext cx="607859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1" name="Šipka doprava 30"/>
          <p:cNvSpPr/>
          <p:nvPr/>
        </p:nvSpPr>
        <p:spPr>
          <a:xfrm>
            <a:off x="2410153" y="4992655"/>
            <a:ext cx="369539" cy="230385"/>
          </a:xfrm>
          <a:prstGeom prst="rightArrow">
            <a:avLst/>
          </a:prstGeom>
          <a:noFill/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2779692" y="4786987"/>
                <a:ext cx="1013996" cy="61279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6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79692" y="4786987"/>
                <a:ext cx="1013996" cy="612796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183011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2" grpId="0"/>
      <p:bldP spid="23" grpId="0" animBg="1"/>
      <p:bldP spid="24" grpId="0"/>
      <p:bldP spid="25" grpId="0" animBg="1"/>
      <p:bldP spid="26" grpId="0"/>
      <p:bldP spid="27" grpId="0" animBg="1"/>
      <p:bldP spid="28" grpId="0"/>
      <p:bldP spid="29" grpId="0" animBg="1"/>
      <p:bldP spid="30" grpId="0"/>
      <p:bldP spid="31" grpId="0" animBg="1"/>
      <p:bldP spid="3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1033279"/>
            <a:ext cx="1872208" cy="36933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Lomené výrazy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78304" y="1844824"/>
            <a:ext cx="668764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47068" y="1844824"/>
            <a:ext cx="6912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Určete, pro kterou hodnotu proměnné 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x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se daný výraz rovná nule.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5" name="Přímá spojnice 4"/>
          <p:cNvCxnSpPr/>
          <p:nvPr/>
        </p:nvCxnSpPr>
        <p:spPr>
          <a:xfrm flipH="1">
            <a:off x="1247068" y="2214156"/>
            <a:ext cx="61206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718151" y="2636912"/>
                <a:ext cx="1346459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16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−9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8151" y="2636912"/>
                <a:ext cx="1346459" cy="646331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718151" y="3717032"/>
                <a:ext cx="1324978" cy="66499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𝑒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+4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−4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8151" y="3717032"/>
                <a:ext cx="1324978" cy="66499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736350" y="4869160"/>
                <a:ext cx="1337289" cy="6527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𝑓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−16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+4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6350" y="4869160"/>
                <a:ext cx="1337289" cy="652743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TextovéPole 20"/>
          <p:cNvSpPr txBox="1"/>
          <p:nvPr/>
        </p:nvSpPr>
        <p:spPr>
          <a:xfrm>
            <a:off x="755576" y="5879110"/>
            <a:ext cx="60486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Kdy je hodnota zlomku rovna nule?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307408" y="5879110"/>
            <a:ext cx="31837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Je-li jeho </a:t>
            </a: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čitatel roven nule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!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3" name="Ovál 32"/>
          <p:cNvSpPr/>
          <p:nvPr/>
        </p:nvSpPr>
        <p:spPr>
          <a:xfrm>
            <a:off x="1047817" y="4884236"/>
            <a:ext cx="1034851" cy="313513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1987063" y="2636912"/>
                <a:ext cx="60785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87063" y="2636912"/>
                <a:ext cx="607859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5" name="Šipka doprava 34"/>
          <p:cNvSpPr/>
          <p:nvPr/>
        </p:nvSpPr>
        <p:spPr>
          <a:xfrm>
            <a:off x="2594922" y="2730161"/>
            <a:ext cx="369539" cy="230385"/>
          </a:xfrm>
          <a:prstGeom prst="rightArrow">
            <a:avLst/>
          </a:prstGeom>
          <a:noFill/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3029504" y="2660687"/>
                <a:ext cx="152836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29504" y="2660687"/>
                <a:ext cx="1528367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Obousměrná vodorovná šipka 8"/>
          <p:cNvSpPr/>
          <p:nvPr/>
        </p:nvSpPr>
        <p:spPr>
          <a:xfrm>
            <a:off x="4614368" y="3673887"/>
            <a:ext cx="372604" cy="230385"/>
          </a:xfrm>
          <a:prstGeom prst="leftRightArrow">
            <a:avLst/>
          </a:prstGeom>
          <a:noFill/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5132596" y="2660687"/>
                <a:ext cx="196541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=0 </m:t>
                      </m:r>
                      <m:r>
                        <a:rPr lang="cs-CZ" b="0" i="1" smtClean="0">
                          <a:latin typeface="Cambria Math"/>
                        </a:rPr>
                        <m:t>𝑛𝑒𝑏𝑜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32596" y="2660687"/>
                <a:ext cx="1965410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6" name="Ovál 35"/>
          <p:cNvSpPr/>
          <p:nvPr/>
        </p:nvSpPr>
        <p:spPr>
          <a:xfrm>
            <a:off x="923815" y="3736014"/>
            <a:ext cx="1034851" cy="313513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952212" y="4109084"/>
            <a:ext cx="1034851" cy="313513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1987063" y="3660210"/>
                <a:ext cx="60785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87063" y="3660210"/>
                <a:ext cx="607859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0" name="Šipka doprava 39"/>
          <p:cNvSpPr/>
          <p:nvPr/>
        </p:nvSpPr>
        <p:spPr>
          <a:xfrm>
            <a:off x="2573085" y="3729683"/>
            <a:ext cx="369539" cy="230385"/>
          </a:xfrm>
          <a:prstGeom prst="rightArrow">
            <a:avLst/>
          </a:prstGeom>
          <a:noFill/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3015728" y="3609041"/>
                <a:ext cx="152836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+4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15728" y="3609041"/>
                <a:ext cx="1528367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5117383" y="3590736"/>
                <a:ext cx="213853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=0 </m:t>
                      </m:r>
                      <m:r>
                        <a:rPr lang="cs-CZ" b="0" i="1" smtClean="0">
                          <a:latin typeface="Cambria Math"/>
                        </a:rPr>
                        <m:t>𝑛𝑒𝑏𝑜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=−4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17383" y="3590736"/>
                <a:ext cx="2138534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1988187" y="4197356"/>
                <a:ext cx="60785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88187" y="4197356"/>
                <a:ext cx="607859" cy="3693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3" name="Šipka doprava 42"/>
          <p:cNvSpPr/>
          <p:nvPr/>
        </p:nvSpPr>
        <p:spPr>
          <a:xfrm>
            <a:off x="2551986" y="4266829"/>
            <a:ext cx="369539" cy="230385"/>
          </a:xfrm>
          <a:prstGeom prst="rightArrow">
            <a:avLst/>
          </a:prstGeom>
          <a:noFill/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4" name="TextovéPole 43"/>
              <p:cNvSpPr txBox="1"/>
              <p:nvPr/>
            </p:nvSpPr>
            <p:spPr>
              <a:xfrm>
                <a:off x="3002935" y="4177043"/>
                <a:ext cx="138089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−4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   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02935" y="4177043"/>
                <a:ext cx="1380891" cy="369332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3793688" y="4174802"/>
                <a:ext cx="73609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ea typeface="Cambria Math"/>
                      </a:rPr>
                      <m:t>  </m:t>
                    </m:r>
                    <m:r>
                      <a:rPr lang="cs-CZ" i="1" smtClean="0"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 </m:t>
                    </m:r>
                  </m:oMath>
                </a14:m>
                <a:r>
                  <a:rPr lang="cs-CZ" dirty="0" smtClean="0"/>
                  <a:t>   </a:t>
                </a:r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93688" y="4174802"/>
                <a:ext cx="736099" cy="369332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5" name="Šipka doprava 44"/>
          <p:cNvSpPr/>
          <p:nvPr/>
        </p:nvSpPr>
        <p:spPr>
          <a:xfrm>
            <a:off x="4429598" y="4253516"/>
            <a:ext cx="369539" cy="230385"/>
          </a:xfrm>
          <a:prstGeom prst="rightArrow">
            <a:avLst/>
          </a:prstGeom>
          <a:noFill/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4914943" y="4171148"/>
                <a:ext cx="116711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 4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14943" y="4171148"/>
                <a:ext cx="1167114" cy="369332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6" name="Ovál 45"/>
          <p:cNvSpPr/>
          <p:nvPr/>
        </p:nvSpPr>
        <p:spPr>
          <a:xfrm>
            <a:off x="6286822" y="3648710"/>
            <a:ext cx="1034851" cy="313513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7" name="TextovéPole 46"/>
              <p:cNvSpPr txBox="1"/>
              <p:nvPr/>
            </p:nvSpPr>
            <p:spPr>
              <a:xfrm>
                <a:off x="2082671" y="4828417"/>
                <a:ext cx="60785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7" name="TextovéPole 4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82671" y="4828417"/>
                <a:ext cx="607859" cy="369332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8" name="Šipka doprava 47"/>
          <p:cNvSpPr/>
          <p:nvPr/>
        </p:nvSpPr>
        <p:spPr>
          <a:xfrm>
            <a:off x="2660644" y="4869160"/>
            <a:ext cx="369539" cy="230385"/>
          </a:xfrm>
          <a:prstGeom prst="rightArrow">
            <a:avLst/>
          </a:prstGeom>
          <a:noFill/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3096157" y="4799686"/>
                <a:ext cx="212391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+4</m:t>
                          </m:r>
                        </m:e>
                      </m:d>
                      <m:d>
                        <m:dPr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−4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96157" y="4799686"/>
                <a:ext cx="2123915" cy="369332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9" name="Obousměrná vodorovná šipka 48"/>
          <p:cNvSpPr/>
          <p:nvPr/>
        </p:nvSpPr>
        <p:spPr>
          <a:xfrm>
            <a:off x="5220072" y="4864411"/>
            <a:ext cx="372604" cy="230385"/>
          </a:xfrm>
          <a:prstGeom prst="leftRightArrow">
            <a:avLst/>
          </a:prstGeom>
          <a:noFill/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0" name="TextovéPole 49"/>
              <p:cNvSpPr txBox="1"/>
              <p:nvPr/>
            </p:nvSpPr>
            <p:spPr>
              <a:xfrm>
                <a:off x="5592676" y="4794937"/>
                <a:ext cx="213853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=4 </m:t>
                      </m:r>
                      <m:r>
                        <a:rPr lang="cs-CZ" b="0" i="1" smtClean="0">
                          <a:latin typeface="Cambria Math"/>
                        </a:rPr>
                        <m:t>𝑛𝑒𝑏𝑜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=−4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0" name="TextovéPole 4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92676" y="4794937"/>
                <a:ext cx="2138534" cy="369332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1" name="Ovál 50"/>
          <p:cNvSpPr/>
          <p:nvPr/>
        </p:nvSpPr>
        <p:spPr>
          <a:xfrm>
            <a:off x="997573" y="5243037"/>
            <a:ext cx="1034851" cy="313513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2" name="TextovéPole 51"/>
              <p:cNvSpPr txBox="1"/>
              <p:nvPr/>
            </p:nvSpPr>
            <p:spPr>
              <a:xfrm>
                <a:off x="2043129" y="5337237"/>
                <a:ext cx="60785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2" name="TextovéPole 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43129" y="5337237"/>
                <a:ext cx="607859" cy="369332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3" name="Šipka doprava 52"/>
          <p:cNvSpPr/>
          <p:nvPr/>
        </p:nvSpPr>
        <p:spPr>
          <a:xfrm>
            <a:off x="2665077" y="5399793"/>
            <a:ext cx="369539" cy="230385"/>
          </a:xfrm>
          <a:prstGeom prst="rightArrow">
            <a:avLst/>
          </a:prstGeom>
          <a:noFill/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3040495" y="5330319"/>
                <a:ext cx="97552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≠−4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40495" y="5330319"/>
                <a:ext cx="975523" cy="369332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4" name="Ovál 53"/>
          <p:cNvSpPr/>
          <p:nvPr/>
        </p:nvSpPr>
        <p:spPr>
          <a:xfrm>
            <a:off x="5597875" y="4840957"/>
            <a:ext cx="774325" cy="313513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vál 54"/>
          <p:cNvSpPr/>
          <p:nvPr/>
        </p:nvSpPr>
        <p:spPr>
          <a:xfrm>
            <a:off x="1028585" y="2678950"/>
            <a:ext cx="1034851" cy="313513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ousměrná vodorovná šipka 55"/>
          <p:cNvSpPr/>
          <p:nvPr/>
        </p:nvSpPr>
        <p:spPr>
          <a:xfrm>
            <a:off x="4596853" y="2730161"/>
            <a:ext cx="372604" cy="230385"/>
          </a:xfrm>
          <a:prstGeom prst="leftRightArrow">
            <a:avLst/>
          </a:prstGeom>
          <a:noFill/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0298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0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5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animBg="1"/>
      <p:bldP spid="34" grpId="0"/>
      <p:bldP spid="35" grpId="0" animBg="1"/>
      <p:bldP spid="4" grpId="0"/>
      <p:bldP spid="9" grpId="0" animBg="1"/>
      <p:bldP spid="10" grpId="0"/>
      <p:bldP spid="36" grpId="0" animBg="1"/>
      <p:bldP spid="37" grpId="0" animBg="1"/>
      <p:bldP spid="39" grpId="0"/>
      <p:bldP spid="40" grpId="0" animBg="1"/>
      <p:bldP spid="41" grpId="0"/>
      <p:bldP spid="42" grpId="0"/>
      <p:bldP spid="11" grpId="0"/>
      <p:bldP spid="43" grpId="0" animBg="1"/>
      <p:bldP spid="44" grpId="0"/>
      <p:bldP spid="12" grpId="0"/>
      <p:bldP spid="45" grpId="0" animBg="1"/>
      <p:bldP spid="14" grpId="0"/>
      <p:bldP spid="46" grpId="0" animBg="1"/>
      <p:bldP spid="47" grpId="0"/>
      <p:bldP spid="48" grpId="0" animBg="1"/>
      <p:bldP spid="15" grpId="0"/>
      <p:bldP spid="49" grpId="0" animBg="1"/>
      <p:bldP spid="50" grpId="0"/>
      <p:bldP spid="51" grpId="0" animBg="1"/>
      <p:bldP spid="52" grpId="0"/>
      <p:bldP spid="53" grpId="0" animBg="1"/>
      <p:bldP spid="16" grpId="0"/>
      <p:bldP spid="54" grpId="0" animBg="1"/>
      <p:bldP spid="55" grpId="0" animBg="1"/>
      <p:bldP spid="5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1033279"/>
            <a:ext cx="1872208" cy="36933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Lomené výrazy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78304" y="1844824"/>
            <a:ext cx="668764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75656" y="1844824"/>
            <a:ext cx="64807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Určete, které z daných číselných  výrazů nemají smysl: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6" name="Přímá spojnice 5"/>
          <p:cNvCxnSpPr/>
          <p:nvPr/>
        </p:nvCxnSpPr>
        <p:spPr>
          <a:xfrm>
            <a:off x="1475656" y="2214156"/>
            <a:ext cx="51125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559111" y="2356457"/>
                <a:ext cx="1750031" cy="120597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4+3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2−2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dirty="0" smtClean="0"/>
              </a:p>
              <a:p>
                <a:endParaRPr lang="cs-CZ" dirty="0" smtClean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9111" y="2356457"/>
                <a:ext cx="1750031" cy="1205971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698937" y="3256960"/>
                <a:ext cx="1096262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6−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8937" y="3256960"/>
                <a:ext cx="1096262" cy="61093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698937" y="4149080"/>
                <a:ext cx="1362168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∙2−8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8937" y="4149080"/>
                <a:ext cx="1362168" cy="6127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698937" y="5074457"/>
                <a:ext cx="1719510" cy="61734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∙7</m:t>
                          </m:r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+5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8937" y="5074457"/>
                <a:ext cx="1719510" cy="617348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TextovéPole 11"/>
          <p:cNvSpPr txBox="1"/>
          <p:nvPr/>
        </p:nvSpPr>
        <p:spPr>
          <a:xfrm>
            <a:off x="755576" y="5949280"/>
            <a:ext cx="65527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Kdy </a:t>
            </a: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nemá zlomek smysl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?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491880" y="5949280"/>
            <a:ext cx="5040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Je-li jeho </a:t>
            </a:r>
            <a:r>
              <a:rPr lang="cs-CZ" b="1" dirty="0" smtClean="0"/>
              <a:t>jmenovatel roven nule</a:t>
            </a:r>
            <a:r>
              <a:rPr lang="cs-CZ" dirty="0" smtClean="0"/>
              <a:t>!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2487038" y="2492896"/>
                <a:ext cx="224215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3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2−2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=3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∙0=0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87038" y="2492896"/>
                <a:ext cx="2242152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TextovéPole 14"/>
          <p:cNvSpPr txBox="1"/>
          <p:nvPr/>
        </p:nvSpPr>
        <p:spPr>
          <a:xfrm>
            <a:off x="5438228" y="2463643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Zlomek nemá smysl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2487038" y="3334120"/>
                <a:ext cx="80021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5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87038" y="3334120"/>
                <a:ext cx="800219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2463580" y="4270780"/>
                <a:ext cx="232627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4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∙2−8=8−8=0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63580" y="4270780"/>
                <a:ext cx="2326278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2519405" y="5198465"/>
                <a:ext cx="306032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i="1">
                          <a:latin typeface="Cambria Math"/>
                        </a:rPr>
                        <m:t>−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</a:rPr>
                            <m:t>3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i="1">
                          <a:latin typeface="Cambria Math"/>
                        </a:rPr>
                        <m:t>+5</m:t>
                      </m:r>
                      <m:r>
                        <a:rPr lang="cs-CZ" b="0" i="1" smtClean="0">
                          <a:latin typeface="Cambria Math"/>
                        </a:rPr>
                        <m:t>=4−9+5=0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9405" y="5198465"/>
                <a:ext cx="3060325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9" name="TextovéPole 18"/>
          <p:cNvSpPr txBox="1"/>
          <p:nvPr/>
        </p:nvSpPr>
        <p:spPr>
          <a:xfrm>
            <a:off x="5579730" y="5194050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Zlomek nemá smysl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486572" y="4180122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Zlomek nemá smysl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16968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14531" y="1065419"/>
            <a:ext cx="1872208" cy="36933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Lomené výrazy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78304" y="1844824"/>
            <a:ext cx="668764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03647" y="1706324"/>
            <a:ext cx="71719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Dosaďte proměnné z řádku do výrazů ve sloupci, pokud lze a vypočítejte hodnotu lomených výrazů: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6" name="Přímá spojnice 5"/>
          <p:cNvCxnSpPr/>
          <p:nvPr/>
        </p:nvCxnSpPr>
        <p:spPr>
          <a:xfrm>
            <a:off x="1247068" y="2420889"/>
            <a:ext cx="69973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12" name="Tabulka 11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027983011"/>
                  </p:ext>
                </p:extLst>
              </p:nvPr>
            </p:nvGraphicFramePr>
            <p:xfrm>
              <a:off x="1247068" y="2996952"/>
              <a:ext cx="6465708" cy="2664296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1616427"/>
                    <a:gridCol w="1616427"/>
                    <a:gridCol w="1616427"/>
                    <a:gridCol w="1616427"/>
                  </a:tblGrid>
                  <a:tr h="576064">
                    <a:tc>
                      <a:txBody>
                        <a:bodyPr/>
                        <a:lstStyle/>
                        <a:p>
                          <a:pPr algn="ctr"/>
                          <a:endParaRPr lang="cs-CZ" sz="1800" b="1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CC339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b="1" dirty="0" smtClean="0">
                            <a:solidFill>
                              <a:schemeClr val="tx1"/>
                            </a:solidFill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  <a:p>
                          <a:pPr algn="ctr"/>
                          <a:r>
                            <a:rPr lang="cs-CZ" sz="1800" b="1" dirty="0" smtClean="0">
                              <a:solidFill>
                                <a:schemeClr val="tx1"/>
                              </a:solidFill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-5</a:t>
                          </a:r>
                          <a:endParaRPr lang="cs-CZ" sz="1800" b="1" dirty="0">
                            <a:solidFill>
                              <a:schemeClr val="tx1"/>
                            </a:solidFill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CC339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dirty="0" smtClean="0">
                            <a:solidFill>
                              <a:schemeClr val="tx1"/>
                            </a:solidFill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  <a:p>
                          <a:pPr algn="ctr"/>
                          <a:r>
                            <a:rPr lang="cs-CZ" sz="1800" dirty="0" smtClean="0">
                              <a:solidFill>
                                <a:schemeClr val="tx1"/>
                              </a:solidFill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5</a:t>
                          </a:r>
                          <a:endParaRPr lang="cs-CZ" sz="1800" dirty="0">
                            <a:solidFill>
                              <a:schemeClr val="tx1"/>
                            </a:solidFill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CC339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dirty="0" smtClean="0">
                            <a:solidFill>
                              <a:schemeClr val="tx1"/>
                            </a:solidFill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  <a:p>
                          <a:pPr algn="ctr"/>
                          <a:r>
                            <a:rPr lang="cs-CZ" sz="1800" dirty="0" smtClean="0">
                              <a:solidFill>
                                <a:schemeClr val="tx1"/>
                              </a:solidFill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4</a:t>
                          </a:r>
                          <a:endParaRPr lang="cs-CZ" sz="1800" dirty="0">
                            <a:solidFill>
                              <a:schemeClr val="tx1"/>
                            </a:solidFill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CC3399"/>
                        </a:solidFill>
                      </a:tcPr>
                    </a:tc>
                  </a:tr>
                  <a:tr h="648072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1800" b="1" i="1" smtClean="0">
                                        <a:latin typeface="Cambria Math"/>
                                        <a:cs typeface="Times New Roman" panose="020206030504050203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800" b="1" i="1" smtClean="0">
                                        <a:latin typeface="Cambria Math"/>
                                        <a:cs typeface="Times New Roman" panose="02020603050405020304" pitchFamily="18" charset="0"/>
                                      </a:rPr>
                                      <m:t>𝒙</m:t>
                                    </m:r>
                                  </m:num>
                                  <m:den>
                                    <m:r>
                                      <a:rPr lang="cs-CZ" sz="1800" b="1" i="1" smtClean="0">
                                        <a:latin typeface="Cambria Math"/>
                                        <a:cs typeface="Times New Roman" panose="02020603050405020304" pitchFamily="18" charset="0"/>
                                      </a:rPr>
                                      <m:t>𝒙</m:t>
                                    </m:r>
                                    <m:r>
                                      <a:rPr lang="cs-CZ" sz="1800" b="1" i="1" smtClean="0">
                                        <a:latin typeface="Cambria Math"/>
                                        <a:cs typeface="Times New Roman" panose="02020603050405020304" pitchFamily="18" charset="0"/>
                                      </a:rPr>
                                      <m:t>+</m:t>
                                    </m:r>
                                    <m:r>
                                      <a:rPr lang="cs-CZ" sz="1800" b="1" i="1" smtClean="0">
                                        <a:latin typeface="Cambria Math"/>
                                        <a:cs typeface="Times New Roman" panose="02020603050405020304" pitchFamily="18" charset="0"/>
                                      </a:rPr>
                                      <m:t>𝟑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800" b="1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CC339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1800" b="0" i="1" smtClean="0">
                                        <a:latin typeface="Cambria Math"/>
                                        <a:cs typeface="Times New Roman" panose="020206030504050203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800" b="0" i="1" smtClean="0">
                                        <a:latin typeface="Cambria Math"/>
                                        <a:cs typeface="Times New Roman" panose="02020603050405020304" pitchFamily="18" charset="0"/>
                                      </a:rPr>
                                      <m:t>5</m:t>
                                    </m:r>
                                  </m:num>
                                  <m:den>
                                    <m:r>
                                      <a:rPr lang="cs-CZ" sz="1800" b="0" i="1" smtClean="0">
                                        <a:latin typeface="Cambria Math"/>
                                        <a:cs typeface="Times New Roman" panose="02020603050405020304" pitchFamily="18" charset="0"/>
                                      </a:rPr>
                                      <m:t>2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800" b="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CC339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1800" i="1" smtClean="0">
                                        <a:latin typeface="Cambria Math"/>
                                        <a:cs typeface="Times New Roman" panose="020206030504050203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800" b="0" i="1" smtClean="0">
                                        <a:latin typeface="Cambria Math"/>
                                        <a:cs typeface="Times New Roman" panose="02020603050405020304" pitchFamily="18" charset="0"/>
                                      </a:rPr>
                                      <m:t>5</m:t>
                                    </m:r>
                                  </m:num>
                                  <m:den>
                                    <m:r>
                                      <a:rPr lang="cs-CZ" sz="1800" b="0" i="1" smtClean="0">
                                        <a:latin typeface="Cambria Math"/>
                                        <a:cs typeface="Times New Roman" panose="02020603050405020304" pitchFamily="18" charset="0"/>
                                      </a:rPr>
                                      <m:t>8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8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CC339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1800" i="1" smtClean="0">
                                        <a:latin typeface="Cambria Math"/>
                                        <a:cs typeface="Times New Roman" panose="020206030504050203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800" b="0" i="1" smtClean="0">
                                        <a:latin typeface="Cambria Math"/>
                                        <a:cs typeface="Times New Roman" panose="02020603050405020304" pitchFamily="18" charset="0"/>
                                      </a:rPr>
                                      <m:t>4</m:t>
                                    </m:r>
                                  </m:num>
                                  <m:den>
                                    <m:r>
                                      <a:rPr lang="cs-CZ" sz="1800" b="0" i="1" smtClean="0">
                                        <a:latin typeface="Cambria Math"/>
                                        <a:cs typeface="Times New Roman" panose="02020603050405020304" pitchFamily="18" charset="0"/>
                                      </a:rPr>
                                      <m:t>7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8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CC3399"/>
                        </a:solidFill>
                      </a:tcPr>
                    </a:tc>
                  </a:tr>
                  <a:tr h="656064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1800" b="1" i="1" smtClean="0">
                                        <a:latin typeface="Cambria Math"/>
                                        <a:cs typeface="Times New Roman" panose="020206030504050203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800" b="1" i="1" smtClean="0">
                                        <a:latin typeface="Cambria Math"/>
                                        <a:cs typeface="Times New Roman" panose="02020603050405020304" pitchFamily="18" charset="0"/>
                                      </a:rPr>
                                      <m:t>𝟏</m:t>
                                    </m:r>
                                  </m:num>
                                  <m:den>
                                    <m:r>
                                      <a:rPr lang="cs-CZ" sz="1800" b="1" i="1" smtClean="0">
                                        <a:latin typeface="Cambria Math"/>
                                        <a:cs typeface="Times New Roman" panose="02020603050405020304" pitchFamily="18" charset="0"/>
                                      </a:rPr>
                                      <m:t>𝒙</m:t>
                                    </m:r>
                                    <m:r>
                                      <a:rPr lang="cs-CZ" sz="1800" b="1" i="1" smtClean="0">
                                        <a:latin typeface="Cambria Math"/>
                                        <a:cs typeface="Times New Roman" panose="02020603050405020304" pitchFamily="18" charset="0"/>
                                      </a:rPr>
                                      <m:t>+</m:t>
                                    </m:r>
                                    <m:r>
                                      <a:rPr lang="cs-CZ" sz="1800" b="1" i="1" smtClean="0">
                                        <a:latin typeface="Cambria Math"/>
                                        <a:cs typeface="Times New Roman" panose="02020603050405020304" pitchFamily="18" charset="0"/>
                                      </a:rPr>
                                      <m:t>𝟓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800" b="1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CC339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800" b="1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nelze</a:t>
                          </a:r>
                          <a:endParaRPr lang="cs-CZ" sz="1800" b="1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CC339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1800" i="1" smtClean="0">
                                        <a:latin typeface="Cambria Math"/>
                                        <a:cs typeface="Times New Roman" panose="020206030504050203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800" b="0" i="1" smtClean="0">
                                        <a:latin typeface="Cambria Math"/>
                                        <a:cs typeface="Times New Roman" panose="02020603050405020304" pitchFamily="18" charset="0"/>
                                      </a:rPr>
                                      <m:t>1</m:t>
                                    </m:r>
                                  </m:num>
                                  <m:den>
                                    <m:r>
                                      <a:rPr lang="cs-CZ" sz="1800" b="0" i="1" smtClean="0">
                                        <a:latin typeface="Cambria Math"/>
                                        <a:cs typeface="Times New Roman" panose="02020603050405020304" pitchFamily="18" charset="0"/>
                                      </a:rPr>
                                      <m:t>10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8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CC339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1800" i="1" smtClean="0">
                                        <a:latin typeface="Cambria Math"/>
                                        <a:cs typeface="Times New Roman" panose="020206030504050203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800" b="0" i="1" smtClean="0">
                                        <a:latin typeface="Cambria Math"/>
                                        <a:cs typeface="Times New Roman" panose="02020603050405020304" pitchFamily="18" charset="0"/>
                                      </a:rPr>
                                      <m:t>1</m:t>
                                    </m:r>
                                  </m:num>
                                  <m:den>
                                    <m:r>
                                      <a:rPr lang="cs-CZ" sz="1800" b="0" i="1" smtClean="0">
                                        <a:latin typeface="Cambria Math"/>
                                        <a:cs typeface="Times New Roman" panose="02020603050405020304" pitchFamily="18" charset="0"/>
                                      </a:rPr>
                                      <m:t>9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8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CC3399"/>
                        </a:solidFill>
                      </a:tcPr>
                    </a:tc>
                  </a:tr>
                  <a:tr h="72008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1800" b="1" i="1" smtClean="0">
                                        <a:latin typeface="Cambria Math"/>
                                        <a:cs typeface="Times New Roman" panose="02020603050405020304" pitchFamily="18" charset="0"/>
                                      </a:rPr>
                                    </m:ctrlPr>
                                  </m:fPr>
                                  <m:num>
                                    <m:sSup>
                                      <m:sSupPr>
                                        <m:ctrlPr>
                                          <a:rPr lang="cs-CZ" sz="1800" b="1" i="1" smtClean="0">
                                            <a:latin typeface="Cambria Math"/>
                                            <a:cs typeface="Times New Roman" panose="02020603050405020304" pitchFamily="18" charset="0"/>
                                          </a:rPr>
                                        </m:ctrlPr>
                                      </m:sSupPr>
                                      <m:e>
                                        <m:r>
                                          <a:rPr lang="cs-CZ" sz="1800" b="1" i="1" smtClean="0">
                                            <a:latin typeface="Cambria Math"/>
                                            <a:cs typeface="Times New Roman" panose="02020603050405020304" pitchFamily="18" charset="0"/>
                                          </a:rPr>
                                          <m:t>𝒙</m:t>
                                        </m:r>
                                      </m:e>
                                      <m:sup>
                                        <m:r>
                                          <a:rPr lang="cs-CZ" sz="1800" b="1" i="1" smtClean="0">
                                            <a:latin typeface="Cambria Math"/>
                                            <a:cs typeface="Times New Roman" panose="02020603050405020304" pitchFamily="18" charset="0"/>
                                          </a:rPr>
                                          <m:t>𝟐</m:t>
                                        </m:r>
                                      </m:sup>
                                    </m:sSup>
                                    <m:r>
                                      <a:rPr lang="cs-CZ" sz="1800" b="1" i="1" smtClean="0">
                                        <a:latin typeface="Cambria Math"/>
                                        <a:cs typeface="Times New Roman" panose="02020603050405020304" pitchFamily="18" charset="0"/>
                                      </a:rPr>
                                      <m:t>+</m:t>
                                    </m:r>
                                    <m:r>
                                      <a:rPr lang="cs-CZ" sz="1800" b="1" i="1" smtClean="0">
                                        <a:latin typeface="Cambria Math"/>
                                        <a:cs typeface="Times New Roman" panose="02020603050405020304" pitchFamily="18" charset="0"/>
                                      </a:rPr>
                                      <m:t>𝟏</m:t>
                                    </m:r>
                                  </m:num>
                                  <m:den>
                                    <m:sSup>
                                      <m:sSupPr>
                                        <m:ctrlPr>
                                          <a:rPr lang="cs-CZ" sz="1800" b="1" i="1" smtClean="0">
                                            <a:latin typeface="Cambria Math"/>
                                            <a:cs typeface="Times New Roman" panose="02020603050405020304" pitchFamily="18" charset="0"/>
                                          </a:rPr>
                                        </m:ctrlPr>
                                      </m:sSupPr>
                                      <m:e>
                                        <m:r>
                                          <a:rPr lang="cs-CZ" sz="1800" b="1" i="1" smtClean="0">
                                            <a:latin typeface="Cambria Math"/>
                                            <a:cs typeface="Times New Roman" panose="02020603050405020304" pitchFamily="18" charset="0"/>
                                          </a:rPr>
                                          <m:t>𝒙</m:t>
                                        </m:r>
                                      </m:e>
                                      <m:sup>
                                        <m:r>
                                          <a:rPr lang="cs-CZ" sz="1800" b="1" i="1" smtClean="0">
                                            <a:latin typeface="Cambria Math"/>
                                            <a:cs typeface="Times New Roman" panose="02020603050405020304" pitchFamily="18" charset="0"/>
                                          </a:rPr>
                                          <m:t>𝟑</m:t>
                                        </m:r>
                                      </m:sup>
                                    </m:sSup>
                                    <m:r>
                                      <a:rPr lang="cs-CZ" sz="1800" b="1" i="1" smtClean="0">
                                        <a:latin typeface="Cambria Math"/>
                                        <a:cs typeface="Times New Roman" panose="02020603050405020304" pitchFamily="18" charset="0"/>
                                      </a:rPr>
                                      <m:t>−</m:t>
                                    </m:r>
                                    <m:r>
                                      <a:rPr lang="cs-CZ" sz="1800" b="1" i="1" smtClean="0">
                                        <a:latin typeface="Cambria Math"/>
                                        <a:cs typeface="Times New Roman" panose="02020603050405020304" pitchFamily="18" charset="0"/>
                                      </a:rPr>
                                      <m:t>𝟐𝟓</m:t>
                                    </m:r>
                                    <m:r>
                                      <a:rPr lang="cs-CZ" sz="1800" b="1" i="1" smtClean="0">
                                        <a:latin typeface="Cambria Math"/>
                                        <a:cs typeface="Times New Roman" panose="02020603050405020304" pitchFamily="18" charset="0"/>
                                      </a:rPr>
                                      <m:t>𝒙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800" b="1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CC339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800" b="1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nelze</a:t>
                          </a:r>
                          <a:endParaRPr lang="cs-CZ" sz="1800" b="1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CC339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8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n</a:t>
                          </a:r>
                          <a:r>
                            <a:rPr lang="cs-CZ" sz="1800" b="1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elz</a:t>
                          </a:r>
                          <a:r>
                            <a:rPr lang="cs-CZ" sz="18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e</a:t>
                          </a:r>
                          <a:endParaRPr lang="cs-CZ" sz="18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CC339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1800" b="0" i="1" smtClean="0">
                                    <a:latin typeface="Cambria Math"/>
                                    <a:cs typeface="Times New Roman" panose="02020603050405020304" pitchFamily="18" charset="0"/>
                                  </a:rPr>
                                  <m:t>−</m:t>
                                </m:r>
                                <m:f>
                                  <m:fPr>
                                    <m:ctrlPr>
                                      <a:rPr lang="cs-CZ" sz="1800" i="1" smtClean="0">
                                        <a:latin typeface="Cambria Math"/>
                                        <a:cs typeface="Times New Roman" panose="020206030504050203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800" b="0" i="1" smtClean="0">
                                        <a:latin typeface="Cambria Math"/>
                                        <a:cs typeface="Times New Roman" panose="02020603050405020304" pitchFamily="18" charset="0"/>
                                      </a:rPr>
                                      <m:t>17</m:t>
                                    </m:r>
                                  </m:num>
                                  <m:den>
                                    <m:r>
                                      <a:rPr lang="cs-CZ" sz="1800" b="0" i="1" smtClean="0">
                                        <a:latin typeface="Cambria Math"/>
                                        <a:cs typeface="Times New Roman" panose="02020603050405020304" pitchFamily="18" charset="0"/>
                                      </a:rPr>
                                      <m:t>36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8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CC3399"/>
                        </a:solidFill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12" name="Tabulka 11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027983011"/>
                  </p:ext>
                </p:extLst>
              </p:nvPr>
            </p:nvGraphicFramePr>
            <p:xfrm>
              <a:off x="1247068" y="2996952"/>
              <a:ext cx="6465708" cy="2664296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1616427"/>
                    <a:gridCol w="1616427"/>
                    <a:gridCol w="1616427"/>
                    <a:gridCol w="1616427"/>
                  </a:tblGrid>
                  <a:tr h="640080">
                    <a:tc>
                      <a:txBody>
                        <a:bodyPr/>
                        <a:lstStyle/>
                        <a:p>
                          <a:pPr algn="ctr"/>
                          <a:endParaRPr lang="cs-CZ" sz="1800" b="1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CC339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b="1" dirty="0" smtClean="0">
                            <a:solidFill>
                              <a:schemeClr val="tx1"/>
                            </a:solidFill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  <a:p>
                          <a:pPr algn="ctr"/>
                          <a:r>
                            <a:rPr lang="cs-CZ" sz="1800" b="1" dirty="0" smtClean="0">
                              <a:solidFill>
                                <a:schemeClr val="tx1"/>
                              </a:solidFill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-5</a:t>
                          </a:r>
                          <a:endParaRPr lang="cs-CZ" sz="1800" b="1" dirty="0">
                            <a:solidFill>
                              <a:schemeClr val="tx1"/>
                            </a:solidFill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CC339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dirty="0" smtClean="0">
                            <a:solidFill>
                              <a:schemeClr val="tx1"/>
                            </a:solidFill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  <a:p>
                          <a:pPr algn="ctr"/>
                          <a:r>
                            <a:rPr lang="cs-CZ" sz="1800" dirty="0" smtClean="0">
                              <a:solidFill>
                                <a:schemeClr val="tx1"/>
                              </a:solidFill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5</a:t>
                          </a:r>
                          <a:endParaRPr lang="cs-CZ" sz="1800" dirty="0">
                            <a:solidFill>
                              <a:schemeClr val="tx1"/>
                            </a:solidFill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CC339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dirty="0" smtClean="0">
                            <a:solidFill>
                              <a:schemeClr val="tx1"/>
                            </a:solidFill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  <a:p>
                          <a:pPr algn="ctr"/>
                          <a:r>
                            <a:rPr lang="cs-CZ" sz="1800" dirty="0" smtClean="0">
                              <a:solidFill>
                                <a:schemeClr val="tx1"/>
                              </a:solidFill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4</a:t>
                          </a:r>
                          <a:endParaRPr lang="cs-CZ" sz="1800" dirty="0">
                            <a:solidFill>
                              <a:schemeClr val="tx1"/>
                            </a:solidFill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CC3399"/>
                        </a:solidFill>
                      </a:tcPr>
                    </a:tc>
                  </a:tr>
                  <a:tr h="648072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blipFill rotWithShape="1">
                          <a:blip r:embed="rId3"/>
                          <a:stretch>
                            <a:fillRect l="-377" t="-100000" r="-300377" b="-21320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blipFill rotWithShape="1">
                          <a:blip r:embed="rId3"/>
                          <a:stretch>
                            <a:fillRect l="-100377" t="-100000" r="-200377" b="-21320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blipFill rotWithShape="1">
                          <a:blip r:embed="rId3"/>
                          <a:stretch>
                            <a:fillRect l="-200377" t="-100000" r="-100377" b="-21320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blipFill rotWithShape="1">
                          <a:blip r:embed="rId3"/>
                          <a:stretch>
                            <a:fillRect l="-300377" t="-100000" r="-377" b="-213208"/>
                          </a:stretch>
                        </a:blipFill>
                      </a:tcPr>
                    </a:tc>
                  </a:tr>
                  <a:tr h="656064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blipFill rotWithShape="1">
                          <a:blip r:embed="rId3"/>
                          <a:stretch>
                            <a:fillRect l="-377" t="-196296" r="-300377" b="-10925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800" b="1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nelze</a:t>
                          </a:r>
                          <a:endParaRPr lang="cs-CZ" sz="1800" b="1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CC339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blipFill rotWithShape="1">
                          <a:blip r:embed="rId3"/>
                          <a:stretch>
                            <a:fillRect l="-200377" t="-196296" r="-100377" b="-10925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blipFill rotWithShape="1">
                          <a:blip r:embed="rId3"/>
                          <a:stretch>
                            <a:fillRect l="-300377" t="-196296" r="-377" b="-109259"/>
                          </a:stretch>
                        </a:blipFill>
                      </a:tcPr>
                    </a:tc>
                  </a:tr>
                  <a:tr h="72008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blipFill rotWithShape="1">
                          <a:blip r:embed="rId3"/>
                          <a:stretch>
                            <a:fillRect l="-377" t="-271186" r="-30037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800" b="1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nelze</a:t>
                          </a:r>
                          <a:endParaRPr lang="cs-CZ" sz="1800" b="1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CC339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8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n</a:t>
                          </a:r>
                          <a:r>
                            <a:rPr lang="cs-CZ" sz="1800" b="1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elz</a:t>
                          </a:r>
                          <a:r>
                            <a:rPr lang="cs-CZ" sz="18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e</a:t>
                          </a:r>
                          <a:endParaRPr lang="cs-CZ" sz="18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CC339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blipFill rotWithShape="1">
                          <a:blip r:embed="rId3"/>
                          <a:stretch>
                            <a:fillRect l="-300377" t="-271186" r="-377"/>
                          </a:stretch>
                        </a:blipFill>
                      </a:tcPr>
                    </a:tc>
                  </a:tr>
                </a:tbl>
              </a:graphicData>
            </a:graphic>
          </p:graphicFrame>
        </mc:Fallback>
      </mc:AlternateContent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1718693"/>
              </p:ext>
            </p:extLst>
          </p:nvPr>
        </p:nvGraphicFramePr>
        <p:xfrm>
          <a:off x="2843809" y="3645024"/>
          <a:ext cx="4879776" cy="20162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56183"/>
                <a:gridCol w="1597001"/>
                <a:gridCol w="1626592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33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33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3399"/>
                    </a:solidFill>
                  </a:tcPr>
                </a:tc>
              </a:tr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33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33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3399"/>
                    </a:solidFill>
                  </a:tcPr>
                </a:tc>
              </a:tr>
              <a:tr h="72008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33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33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3399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811078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14531" y="1065419"/>
            <a:ext cx="1872208" cy="36933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Lomené výrazy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78304" y="1844824"/>
            <a:ext cx="668764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6" name="Přímá spojnice 5"/>
          <p:cNvCxnSpPr/>
          <p:nvPr/>
        </p:nvCxnSpPr>
        <p:spPr>
          <a:xfrm flipV="1">
            <a:off x="1331640" y="2214156"/>
            <a:ext cx="6264696" cy="65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1475656" y="1851386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Určete, pro které hodnoty proměnné y mají dané výrazy smysl: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572845" y="2419003"/>
                <a:ext cx="1348446" cy="66005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8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−7</m:t>
                          </m:r>
                        </m:num>
                        <m:den>
                          <m:sSup>
                            <m:sSup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2845" y="2419003"/>
                <a:ext cx="1348446" cy="66005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Obdélník 8"/>
              <p:cNvSpPr/>
              <p:nvPr/>
            </p:nvSpPr>
            <p:spPr>
              <a:xfrm>
                <a:off x="2563970" y="2564363"/>
                <a:ext cx="2622769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i="1">
                          <a:latin typeface="Cambria Math"/>
                        </a:rPr>
                        <m:t>−2</m:t>
                      </m:r>
                      <m:r>
                        <a:rPr lang="cs-CZ" i="1"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𝑦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63970" y="2564363"/>
                <a:ext cx="2622769" cy="369332"/>
              </a:xfrm>
              <a:prstGeom prst="rect">
                <a:avLst/>
              </a:prstGeom>
              <a:blipFill rotWithShape="1">
                <a:blip r:embed="rId4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Obousměrná vodorovná šipka 9"/>
          <p:cNvSpPr/>
          <p:nvPr/>
        </p:nvSpPr>
        <p:spPr>
          <a:xfrm>
            <a:off x="5186739" y="2627871"/>
            <a:ext cx="462431" cy="253871"/>
          </a:xfrm>
          <a:prstGeom prst="leftRightArrow">
            <a:avLst/>
          </a:prstGeom>
          <a:noFill/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5678089" y="2564363"/>
                <a:ext cx="103342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≠0;2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78089" y="2564363"/>
                <a:ext cx="1033424" cy="369332"/>
              </a:xfrm>
              <a:prstGeom prst="rect">
                <a:avLst/>
              </a:prstGeom>
              <a:blipFill rotWithShape="1">
                <a:blip r:embed="rId5"/>
                <a:stretch>
                  <a:fillRect b="-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7171683" y="2564363"/>
                <a:ext cx="161326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∈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𝑅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−</m:t>
                      </m:r>
                      <m:d>
                        <m:dPr>
                          <m:begChr m:val="{"/>
                          <m:endChr m:val="}"/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0;2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71683" y="2564363"/>
                <a:ext cx="1613262" cy="369332"/>
              </a:xfrm>
              <a:prstGeom prst="rect">
                <a:avLst/>
              </a:prstGeom>
              <a:blipFill rotWithShape="1">
                <a:blip r:embed="rId6"/>
                <a:stretch>
                  <a:fillRect b="-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Šipka doprava 14"/>
          <p:cNvSpPr/>
          <p:nvPr/>
        </p:nvSpPr>
        <p:spPr>
          <a:xfrm>
            <a:off x="6792673" y="2627871"/>
            <a:ext cx="343754" cy="242316"/>
          </a:xfrm>
          <a:prstGeom prst="rightArrow">
            <a:avLst/>
          </a:prstGeom>
          <a:noFill/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554270" y="3384527"/>
                <a:ext cx="1480918" cy="66005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26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−17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9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−25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4270" y="3384527"/>
                <a:ext cx="1480918" cy="66005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Obdélník 16"/>
              <p:cNvSpPr/>
              <p:nvPr/>
            </p:nvSpPr>
            <p:spPr>
              <a:xfrm>
                <a:off x="2563970" y="3446932"/>
                <a:ext cx="3597460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</a:rPr>
                        <m:t>9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i="1">
                          <a:latin typeface="Cambria Math"/>
                        </a:rPr>
                        <m:t>−25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−5</m:t>
                          </m:r>
                        </m:e>
                      </m:d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+5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Obdélník 1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63970" y="3446932"/>
                <a:ext cx="3597460" cy="369332"/>
              </a:xfrm>
              <a:prstGeom prst="rect">
                <a:avLst/>
              </a:prstGeom>
              <a:blipFill rotWithShape="1">
                <a:blip r:embed="rId8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Obousměrná vodorovná šipka 17"/>
          <p:cNvSpPr/>
          <p:nvPr/>
        </p:nvSpPr>
        <p:spPr>
          <a:xfrm>
            <a:off x="6091491" y="3460682"/>
            <a:ext cx="462431" cy="253871"/>
          </a:xfrm>
          <a:prstGeom prst="leftRightArrow">
            <a:avLst/>
          </a:prstGeom>
          <a:noFill/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6615373" y="3230600"/>
                <a:ext cx="1017393" cy="61831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≠±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15373" y="3230600"/>
                <a:ext cx="1017393" cy="618311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Šipka doprava 19"/>
          <p:cNvSpPr/>
          <p:nvPr/>
        </p:nvSpPr>
        <p:spPr>
          <a:xfrm>
            <a:off x="2699792" y="4108430"/>
            <a:ext cx="343754" cy="242316"/>
          </a:xfrm>
          <a:prstGeom prst="rightArrow">
            <a:avLst/>
          </a:prstGeom>
          <a:noFill/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3166778" y="3859571"/>
                <a:ext cx="1648400" cy="71019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∈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𝑅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−</m:t>
                      </m:r>
                      <m:d>
                        <m:dPr>
                          <m:begChr m:val="{"/>
                          <m:endChr m:val="}"/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±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5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66778" y="3859571"/>
                <a:ext cx="1648400" cy="710194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532989" y="4570665"/>
                <a:ext cx="1513619" cy="68249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−35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+8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2989" y="4570665"/>
                <a:ext cx="1513619" cy="682495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Obdélník 22"/>
              <p:cNvSpPr/>
              <p:nvPr/>
            </p:nvSpPr>
            <p:spPr>
              <a:xfrm>
                <a:off x="2487233" y="4727246"/>
                <a:ext cx="3007490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</a:rPr>
                        <m:t>4</m:t>
                      </m:r>
                      <m:r>
                        <a:rPr lang="cs-CZ" i="1" smtClean="0">
                          <a:latin typeface="Cambria Math"/>
                        </a:rPr>
                        <m:t>𝑦</m:t>
                      </m:r>
                      <m:r>
                        <a:rPr lang="cs-CZ" i="1" smtClean="0">
                          <a:latin typeface="Cambria Math"/>
                        </a:rPr>
                        <m:t>+8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=4</m:t>
                      </m:r>
                      <m:r>
                        <a:rPr lang="cs-CZ" b="0" i="1" smtClean="0">
                          <a:latin typeface="Cambria Math"/>
                        </a:rPr>
                        <m:t>𝑦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1+2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3" name="Obdélník 2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87233" y="4727246"/>
                <a:ext cx="3007490" cy="369332"/>
              </a:xfrm>
              <a:prstGeom prst="rect">
                <a:avLst/>
              </a:prstGeom>
              <a:blipFill rotWithShape="1">
                <a:blip r:embed="rId12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Obousměrná vodorovná šipka 23"/>
          <p:cNvSpPr/>
          <p:nvPr/>
        </p:nvSpPr>
        <p:spPr>
          <a:xfrm>
            <a:off x="5446873" y="4781581"/>
            <a:ext cx="462431" cy="253871"/>
          </a:xfrm>
          <a:prstGeom prst="leftRightArrow">
            <a:avLst/>
          </a:prstGeom>
          <a:noFill/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5891406" y="4568916"/>
                <a:ext cx="1245021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≠0;−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91406" y="4568916"/>
                <a:ext cx="1245021" cy="610936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6" name="Šipka doprava 25"/>
          <p:cNvSpPr/>
          <p:nvPr/>
        </p:nvSpPr>
        <p:spPr>
          <a:xfrm>
            <a:off x="2634672" y="5404574"/>
            <a:ext cx="343754" cy="242316"/>
          </a:xfrm>
          <a:prstGeom prst="rightArrow">
            <a:avLst/>
          </a:prstGeom>
          <a:noFill/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3100662" y="5179852"/>
                <a:ext cx="1863331" cy="62068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∈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𝑅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−</m:t>
                      </m:r>
                      <m:d>
                        <m:dPr>
                          <m:begChr m:val="{"/>
                          <m:endChr m:val="}"/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den>
                          </m:f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;0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00662" y="5179852"/>
                <a:ext cx="1863331" cy="620683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629719" y="5794559"/>
                <a:ext cx="1234697" cy="68615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−7</m:t>
                          </m:r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+4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9719" y="5794559"/>
                <a:ext cx="1234697" cy="686150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Obdélník 28"/>
              <p:cNvSpPr/>
              <p:nvPr/>
            </p:nvSpPr>
            <p:spPr>
              <a:xfrm>
                <a:off x="2487233" y="5979225"/>
                <a:ext cx="1324402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i="1">
                          <a:latin typeface="Cambria Math"/>
                        </a:rPr>
                        <m:t>+4</m:t>
                      </m:r>
                      <m:r>
                        <a:rPr lang="cs-CZ" i="1" smtClean="0">
                          <a:latin typeface="Cambria Math"/>
                          <a:ea typeface="Cambria Math"/>
                        </a:rPr>
                        <m:t>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9" name="Obdélník 2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87233" y="5979225"/>
                <a:ext cx="1324402" cy="369332"/>
              </a:xfrm>
              <a:prstGeom prst="rect">
                <a:avLst/>
              </a:prstGeom>
              <a:blipFill rotWithShape="1">
                <a:blip r:embed="rId16"/>
                <a:stretch>
                  <a:fillRect b="-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0" name="TextovéPole 29"/>
          <p:cNvSpPr txBox="1"/>
          <p:nvPr/>
        </p:nvSpPr>
        <p:spPr>
          <a:xfrm>
            <a:off x="3875354" y="5999579"/>
            <a:ext cx="31807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Platí pro každé reálné číslo!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6770227" y="6009120"/>
                <a:ext cx="80291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∈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𝑅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70227" y="6009120"/>
                <a:ext cx="802912" cy="369332"/>
              </a:xfrm>
              <a:prstGeom prst="rect">
                <a:avLst/>
              </a:prstGeom>
              <a:blipFill rotWithShape="1">
                <a:blip r:embed="rId17"/>
                <a:stretch>
                  <a:fillRect b="-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56708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 animBg="1"/>
      <p:bldP spid="11" grpId="0"/>
      <p:bldP spid="14" grpId="0"/>
      <p:bldP spid="15" grpId="0" animBg="1"/>
      <p:bldP spid="17" grpId="0"/>
      <p:bldP spid="18" grpId="0" animBg="1"/>
      <p:bldP spid="19" grpId="0"/>
      <p:bldP spid="20" grpId="0" animBg="1"/>
      <p:bldP spid="21" grpId="0"/>
      <p:bldP spid="23" grpId="0"/>
      <p:bldP spid="24" grpId="0" animBg="1"/>
      <p:bldP spid="25" grpId="0"/>
      <p:bldP spid="26" grpId="0" animBg="1"/>
      <p:bldP spid="27" grpId="0"/>
      <p:bldP spid="29" grpId="0"/>
      <p:bldP spid="30" grpId="0"/>
      <p:bldP spid="3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09143" y="908720"/>
            <a:ext cx="8640960" cy="546558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RNDr. Milada Hudcová, Libuše Kubičíková: Sbírka úloh z matematiky pro SOU 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SOydání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1994, Prometheus, ISBN 80-85849-40-2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63283" y="908720"/>
            <a:ext cx="853268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b="1" u="sng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 procvičení a upevnění dovedností určit podmínky, za kterých má lomený výraz smysl a určit číselnou hodnotu lomeného výrazu po dosazení zadaných hodnot za proměnné.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09143" y="536760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65489" y="242088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Obdélník 1"/>
          <p:cNvSpPr/>
          <p:nvPr/>
        </p:nvSpPr>
        <p:spPr>
          <a:xfrm>
            <a:off x="263283" y="2996952"/>
            <a:ext cx="831672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PaedDr. František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Běloun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a kol.: Sbírka úloh z matematiky pro základní školu, 7. vydání 1995, Prometheus, ISBN 80-85849-63-1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75170" y="3789040"/>
            <a:ext cx="85881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Mgr. Milan Žůrek: Sbírka příkladů z matematiky 2, 1. vydání1994, FIN,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ISBN 80-85572-69-9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9">
      <a:dk1>
        <a:sysClr val="windowText" lastClr="000000"/>
      </a:dk1>
      <a:lt1>
        <a:sysClr val="window" lastClr="FFFFFF"/>
      </a:lt1>
      <a:dk2>
        <a:srgbClr val="595959"/>
      </a:dk2>
      <a:lt2>
        <a:srgbClr val="DBF5F9"/>
      </a:lt2>
      <a:accent1>
        <a:srgbClr val="595959"/>
      </a:accent1>
      <a:accent2>
        <a:srgbClr val="595959"/>
      </a:accent2>
      <a:accent3>
        <a:srgbClr val="7F7F7F"/>
      </a:accent3>
      <a:accent4>
        <a:srgbClr val="F2F2F2"/>
      </a:accent4>
      <a:accent5>
        <a:srgbClr val="F2F2F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4783</TotalTime>
  <Words>1071</Words>
  <Application>Microsoft Office PowerPoint</Application>
  <PresentationFormat>Předvádění na obrazovce (4:3)</PresentationFormat>
  <Paragraphs>163</Paragraphs>
  <Slides>10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NB3;Vyhlidalova</dc:creator>
  <cp:lastModifiedBy>Vyhlídalová</cp:lastModifiedBy>
  <cp:revision>392</cp:revision>
  <dcterms:created xsi:type="dcterms:W3CDTF">2013-01-11T17:11:37Z</dcterms:created>
  <dcterms:modified xsi:type="dcterms:W3CDTF">2014-09-25T07:02:38Z</dcterms:modified>
</cp:coreProperties>
</file>