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24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8224" autoAdjust="0"/>
  </p:normalViewPr>
  <p:slideViewPr>
    <p:cSldViewPr>
      <p:cViewPr>
        <p:scale>
          <a:sx n="76" d="100"/>
          <a:sy n="76" d="100"/>
        </p:scale>
        <p:origin x="-89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4" Type="http://schemas.openxmlformats.org/officeDocument/2006/relationships/image" Target="../media/image6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png"/><Relationship Id="rId18" Type="http://schemas.openxmlformats.org/officeDocument/2006/relationships/image" Target="../media/image81.png"/><Relationship Id="rId3" Type="http://schemas.openxmlformats.org/officeDocument/2006/relationships/image" Target="../media/image66.png"/><Relationship Id="rId21" Type="http://schemas.openxmlformats.org/officeDocument/2006/relationships/image" Target="../media/image84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17" Type="http://schemas.openxmlformats.org/officeDocument/2006/relationships/image" Target="../media/image80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79.png"/><Relationship Id="rId20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11" Type="http://schemas.openxmlformats.org/officeDocument/2006/relationships/image" Target="../media/image74.png"/><Relationship Id="rId5" Type="http://schemas.openxmlformats.org/officeDocument/2006/relationships/image" Target="../media/image68.png"/><Relationship Id="rId15" Type="http://schemas.openxmlformats.org/officeDocument/2006/relationships/image" Target="../media/image78.png"/><Relationship Id="rId10" Type="http://schemas.openxmlformats.org/officeDocument/2006/relationships/image" Target="../media/image73.png"/><Relationship Id="rId19" Type="http://schemas.openxmlformats.org/officeDocument/2006/relationships/image" Target="../media/image82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Relationship Id="rId14" Type="http://schemas.openxmlformats.org/officeDocument/2006/relationships/image" Target="../media/image7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Lomené výrazy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krácení, rozšiřování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III-2-03-12_Vyrazy_a_jejich_upravy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1628800"/>
            <a:ext cx="7848872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Krácení je dělení </a:t>
            </a:r>
            <a:r>
              <a:rPr lang="cs-CZ" dirty="0" smtClean="0"/>
              <a:t>čitatele i jmenovatele zlomku nebo lomeného výrazu stejným nenulovým číslem nebo výrazem.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2708920"/>
            <a:ext cx="7848872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Rozšiřování je násobení </a:t>
            </a:r>
            <a:r>
              <a:rPr lang="cs-CZ" dirty="0" smtClean="0"/>
              <a:t>čitatele i jmenovatele zlomku nebo lomeného výrazu stejným nenulovým číslem nebo výrazem.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11560" y="3933056"/>
                <a:ext cx="7848872" cy="2188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Pozn.: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Zlomek se nezmění, jestliže se jeho čitatel i jmenovatel vynásobí nebo vydělí stejným nenulovým číslem:</a:t>
                </a: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𝑎𝑐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𝑏𝑐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;</m:t>
                    </m:r>
                    <m:r>
                      <a:rPr lang="cs-CZ" sz="2400" b="0" i="1" smtClean="0">
                        <a:latin typeface="Cambria Math"/>
                      </a:rPr>
                      <m:t>𝑏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≠0,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sz="2400" b="0" i="1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: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2400" b="0" i="1" smtClean="0">
                            <a:latin typeface="Cambria Math"/>
                          </a:rPr>
                          <m:t>: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933056"/>
                <a:ext cx="7848872" cy="2188804"/>
              </a:xfrm>
              <a:prstGeom prst="rect">
                <a:avLst/>
              </a:prstGeom>
              <a:blipFill rotWithShape="1">
                <a:blip r:embed="rId3"/>
                <a:stretch>
                  <a:fillRect l="-621" t="-1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69229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Zkraťte lomené výrazy (určení podmínek je samozřejmostí!)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403648" y="2061630"/>
            <a:ext cx="576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403648" y="2357010"/>
                <a:ext cx="1524007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357010"/>
                <a:ext cx="1524007" cy="64819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95936" y="2309754"/>
                <a:ext cx="1854995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309754"/>
                <a:ext cx="1854995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03648" y="3246456"/>
                <a:ext cx="1415324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3246456"/>
                <a:ext cx="1415324" cy="6527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95936" y="3246456"/>
                <a:ext cx="1666289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3246456"/>
                <a:ext cx="1666289" cy="69730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384857" y="4077072"/>
            <a:ext cx="576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9623" y="4077072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400023" y="4659325"/>
                <a:ext cx="3766544" cy="64819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48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32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∙16∙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∙16∙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0023" y="4659325"/>
                <a:ext cx="3766544" cy="64819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3056207" y="4674665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64591" y="5040078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37931" y="4729178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14834" y="4696104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721758" y="4687613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395610" y="5040078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33727" y="4704519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61552" y="5026056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81904" y="5040078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551008" y="5032155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25455" y="5032155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820404" y="4729178"/>
            <a:ext cx="288031" cy="30875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377436" y="5616699"/>
                <a:ext cx="2081404" cy="369332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7436" y="5616699"/>
                <a:ext cx="208140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952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vál 29"/>
          <p:cNvSpPr/>
          <p:nvPr/>
        </p:nvSpPr>
        <p:spPr>
          <a:xfrm>
            <a:off x="4321121" y="4702374"/>
            <a:ext cx="288032" cy="3109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683641" y="5036109"/>
            <a:ext cx="288032" cy="3109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671331" y="5045273"/>
            <a:ext cx="288032" cy="3109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671331" y="4702374"/>
            <a:ext cx="288032" cy="3109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079156" y="4702374"/>
                <a:ext cx="737958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9156" y="4702374"/>
                <a:ext cx="737958" cy="61645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28" grpId="0" animBg="1"/>
      <p:bldP spid="30" grpId="0" animBg="1"/>
      <p:bldP spid="31" grpId="0" animBg="1"/>
      <p:bldP spid="32" grpId="0" animBg="1"/>
      <p:bldP spid="33" grpId="0" animBg="1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1556792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755576" y="1926124"/>
                <a:ext cx="1538946" cy="69544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6</m:t>
                          </m:r>
                          <m:r>
                            <a:rPr lang="cs-CZ" i="1">
                              <a:latin typeface="Cambria Math"/>
                            </a:rPr>
                            <m:t>𝑥𝑦</m:t>
                          </m:r>
                          <m:r>
                            <a:rPr lang="cs-CZ" i="1">
                              <a:latin typeface="Cambria Math"/>
                            </a:rPr>
                            <m:t>+15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6</m:t>
                          </m:r>
                          <m:r>
                            <a:rPr lang="cs-CZ" i="1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926124"/>
                <a:ext cx="1538946" cy="6954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186164" y="1919751"/>
                <a:ext cx="1722715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2+3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6164" y="1919751"/>
                <a:ext cx="1722715" cy="67717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/>
          <p:nvPr/>
        </p:nvCxnSpPr>
        <p:spPr>
          <a:xfrm>
            <a:off x="2483768" y="2060848"/>
            <a:ext cx="5040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888196" y="2371378"/>
            <a:ext cx="5040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683024" y="2371378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3024" y="2371378"/>
                <a:ext cx="37061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908879" y="1943148"/>
                <a:ext cx="114563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8879" y="1943148"/>
                <a:ext cx="1145635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768076" y="2777739"/>
                <a:ext cx="145238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076" y="2777739"/>
                <a:ext cx="1452385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Obdélník 49"/>
              <p:cNvSpPr/>
              <p:nvPr/>
            </p:nvSpPr>
            <p:spPr>
              <a:xfrm>
                <a:off x="768076" y="3429000"/>
                <a:ext cx="1116267" cy="6527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−16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+8</m:t>
                          </m:r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076" y="3429000"/>
                <a:ext cx="1116267" cy="6527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786369" y="3462941"/>
                <a:ext cx="1898853" cy="6790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6369" y="3462941"/>
                <a:ext cx="1898853" cy="6790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3" name="Přímá spojnice 52"/>
          <p:cNvCxnSpPr/>
          <p:nvPr/>
        </p:nvCxnSpPr>
        <p:spPr>
          <a:xfrm flipH="1" flipV="1">
            <a:off x="2163569" y="3573016"/>
            <a:ext cx="704762" cy="2294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 flipV="1">
            <a:off x="2633030" y="3852302"/>
            <a:ext cx="704762" cy="2294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571563" y="3445317"/>
                <a:ext cx="997645" cy="609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1563" y="3445317"/>
                <a:ext cx="997645" cy="60991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730344" y="4323592"/>
                <a:ext cx="158940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344" y="4323592"/>
                <a:ext cx="158940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Obdélník 56"/>
              <p:cNvSpPr/>
              <p:nvPr/>
            </p:nvSpPr>
            <p:spPr>
              <a:xfrm>
                <a:off x="648587" y="5085184"/>
                <a:ext cx="1355243" cy="6873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Obdélník 5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587" y="5085184"/>
                <a:ext cx="1355243" cy="68736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1906593" y="5112348"/>
                <a:ext cx="1923475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6593" y="5112348"/>
                <a:ext cx="1923475" cy="69730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3830068" y="5104469"/>
                <a:ext cx="1804084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0068" y="5104469"/>
                <a:ext cx="1804084" cy="68736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Přímá spojnice 60"/>
          <p:cNvCxnSpPr/>
          <p:nvPr/>
        </p:nvCxnSpPr>
        <p:spPr>
          <a:xfrm>
            <a:off x="4732110" y="5229200"/>
            <a:ext cx="775994" cy="199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732110" y="5488994"/>
            <a:ext cx="775994" cy="199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283968" y="5229200"/>
            <a:ext cx="285240" cy="199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339076" y="5488994"/>
            <a:ext cx="285240" cy="199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481696" y="5468561"/>
            <a:ext cx="285240" cy="199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624316" y="5085184"/>
            <a:ext cx="142620" cy="243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4198594" y="4927682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8594" y="4927682"/>
                <a:ext cx="37061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4210911" y="5607171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0911" y="5607171"/>
                <a:ext cx="370614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5508104" y="5120093"/>
                <a:ext cx="94987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5120093"/>
                <a:ext cx="949875" cy="61093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714583" y="5976317"/>
                <a:ext cx="144898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583" y="5976317"/>
                <a:ext cx="1448986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3649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47" grpId="0"/>
      <p:bldP spid="48" grpId="0"/>
      <p:bldP spid="49" grpId="0" animBg="1"/>
      <p:bldP spid="50" grpId="0"/>
      <p:bldP spid="51" grpId="0"/>
      <p:bldP spid="55" grpId="0"/>
      <p:bldP spid="56" grpId="0" animBg="1"/>
      <p:bldP spid="57" grpId="0"/>
      <p:bldP spid="58" grpId="0"/>
      <p:bldP spid="59" grpId="0"/>
      <p:bldP spid="78" grpId="0"/>
      <p:bldP spid="79" grpId="0"/>
      <p:bldP spid="80" grpId="0"/>
      <p:bldP spid="8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00641" y="169229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Rozšiřte dané lomené výrazy tak, aby měly stejné jmenovatele: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281802" y="2083714"/>
            <a:ext cx="57606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98274" y="2281001"/>
                <a:ext cx="1206549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8274" y="2281001"/>
                <a:ext cx="1206549" cy="6600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15816" y="2302353"/>
                <a:ext cx="1752211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302353"/>
                <a:ext cx="1752211" cy="6173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20072" y="2354892"/>
                <a:ext cx="1856662" cy="6139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354892"/>
                <a:ext cx="1856662" cy="6139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898274" y="2968843"/>
            <a:ext cx="6144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94112" y="3068960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997115" y="3405166"/>
                <a:ext cx="504433" cy="6600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7115" y="3405166"/>
                <a:ext cx="504433" cy="6600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81802" y="3399425"/>
                <a:ext cx="1029000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1802" y="3399425"/>
                <a:ext cx="1029000" cy="6600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177231" y="3364030"/>
                <a:ext cx="865109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7231" y="3364030"/>
                <a:ext cx="865109" cy="6954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392723" y="3399425"/>
                <a:ext cx="499624" cy="6600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2723" y="3399425"/>
                <a:ext cx="499624" cy="66005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68027" y="3399425"/>
                <a:ext cx="1025409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8027" y="3399425"/>
                <a:ext cx="1025409" cy="66005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534314" y="3399425"/>
                <a:ext cx="865109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4314" y="3399425"/>
                <a:ext cx="865109" cy="66005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2771800" y="4065218"/>
            <a:ext cx="0" cy="2278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771800" y="4293096"/>
            <a:ext cx="33766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148403" y="4059477"/>
            <a:ext cx="0" cy="2336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288452" y="4179157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8452" y="4179157"/>
                <a:ext cx="41549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vál 39"/>
          <p:cNvSpPr/>
          <p:nvPr/>
        </p:nvSpPr>
        <p:spPr>
          <a:xfrm>
            <a:off x="2002105" y="3364030"/>
            <a:ext cx="308697" cy="7011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315596" y="3358289"/>
            <a:ext cx="308697" cy="7011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411760" y="3735192"/>
            <a:ext cx="630580" cy="33002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833113" y="3738324"/>
            <a:ext cx="630580" cy="33002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600275" y="5013176"/>
            <a:ext cx="7290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Pozn.: Rozšiřování zlomků a lomených výrazů využíváme zejména při převádění na společné jmenovatele. Např. při sčítání nebo odčítání lomených výrazů.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90070" y="4548489"/>
                <a:ext cx="145238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070" y="4548489"/>
                <a:ext cx="1452385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276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12" grpId="0"/>
      <p:bldP spid="13" grpId="0"/>
      <p:bldP spid="15" grpId="0"/>
      <p:bldP spid="16" grpId="0"/>
      <p:bldP spid="17" grpId="0"/>
      <p:bldP spid="18" grpId="0"/>
      <p:bldP spid="38" grpId="0"/>
      <p:bldP spid="40" grpId="0" animBg="1"/>
      <p:bldP spid="65" grpId="0" animBg="1"/>
      <p:bldP spid="41" grpId="0" animBg="1"/>
      <p:bldP spid="70" grpId="0" animBg="1"/>
      <p:bldP spid="42" grpId="0"/>
      <p:bldP spid="4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5536" y="1700808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899592" y="2276872"/>
                <a:ext cx="776751" cy="61734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276872"/>
                <a:ext cx="776751" cy="6173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899592" y="3017200"/>
                <a:ext cx="776751" cy="56669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1−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3017200"/>
                <a:ext cx="776751" cy="5666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547664" y="2250999"/>
                <a:ext cx="209185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2250999"/>
                <a:ext cx="2091855" cy="6690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91880" y="2252528"/>
                <a:ext cx="1931554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2252528"/>
                <a:ext cx="1931554" cy="65197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513567" y="2931877"/>
                <a:ext cx="209185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3567" y="2931877"/>
                <a:ext cx="2091855" cy="66909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47864" y="2896526"/>
                <a:ext cx="1931554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896526"/>
                <a:ext cx="1931554" cy="68736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896377" y="4221088"/>
                <a:ext cx="946093" cy="6139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6377" y="4221088"/>
                <a:ext cx="946093" cy="61395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979348" y="4941168"/>
                <a:ext cx="780150" cy="6139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348" y="4941168"/>
                <a:ext cx="780150" cy="61395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803529" y="4170976"/>
                <a:ext cx="1938351" cy="6139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3529" y="4170976"/>
                <a:ext cx="1938351" cy="61395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701728" y="4877946"/>
                <a:ext cx="2098651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1728" y="4877946"/>
                <a:ext cx="2098651" cy="67717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40079" y="4835039"/>
                <a:ext cx="1938351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0079" y="4835039"/>
                <a:ext cx="1938351" cy="69544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6361368" y="3115881"/>
                <a:ext cx="975523" cy="36933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1368" y="3115881"/>
                <a:ext cx="975523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420637" y="5031866"/>
                <a:ext cx="97892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0637" y="5031866"/>
                <a:ext cx="978922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853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4" grpId="0"/>
      <p:bldP spid="20" grpId="0"/>
      <p:bldP spid="21" grpId="0"/>
      <p:bldP spid="22" grpId="0"/>
      <p:bldP spid="23" grpId="0"/>
      <p:bldP spid="24" grpId="0"/>
      <p:bldP spid="27" grpId="0"/>
      <p:bldP spid="28" grpId="0"/>
      <p:bldP spid="31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1877" y="1813787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96686" y="1676888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0774" y="1675288"/>
            <a:ext cx="7187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Výrazy v čitateli a jmenovateli  vhodně rozložte na součin, potom lomené výrazy zjednodušte (krácením) a určete podmínky, za kterých mají smysl.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1200774" y="2321619"/>
            <a:ext cx="71876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00641" y="2420888"/>
                <a:ext cx="1931170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16+8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0641" y="2420888"/>
                <a:ext cx="1931170" cy="6708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06719" y="2428518"/>
                <a:ext cx="1713353" cy="6631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6719" y="2428518"/>
                <a:ext cx="1713353" cy="6631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52120" y="2420888"/>
                <a:ext cx="1943353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−25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2420888"/>
                <a:ext cx="1943353" cy="6527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200774" y="3212976"/>
                <a:ext cx="2143600" cy="721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100−20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0774" y="3212976"/>
                <a:ext cx="2143600" cy="72154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506719" y="3183100"/>
                <a:ext cx="1858329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−27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6719" y="3183100"/>
                <a:ext cx="1858329" cy="6527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679721" y="3212976"/>
                <a:ext cx="201414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49+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9721" y="3212976"/>
                <a:ext cx="2014141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H="1">
            <a:off x="1223241" y="3903334"/>
            <a:ext cx="71876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69628" y="3953207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69628" y="4322539"/>
                <a:ext cx="1931170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16+8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628" y="4322539"/>
                <a:ext cx="1931170" cy="67082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77184" y="4305996"/>
                <a:ext cx="1337289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7184" y="4305996"/>
                <a:ext cx="1337289" cy="68736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Obdélník 33"/>
              <p:cNvSpPr/>
              <p:nvPr/>
            </p:nvSpPr>
            <p:spPr>
              <a:xfrm>
                <a:off x="3698436" y="4305996"/>
                <a:ext cx="1017458" cy="6099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4+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Obdélník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8436" y="4305996"/>
                <a:ext cx="1017458" cy="60991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220072" y="4465014"/>
                <a:ext cx="97898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4465014"/>
                <a:ext cx="97898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60383" y="5229200"/>
                <a:ext cx="176464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83" y="5229200"/>
                <a:ext cx="1764649" cy="64633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278005" y="5212290"/>
                <a:ext cx="1903085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𝑧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8005" y="5212290"/>
                <a:ext cx="1903085" cy="68736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181090" y="5229200"/>
                <a:ext cx="999761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1090" y="5229200"/>
                <a:ext cx="999761" cy="617348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623720" y="5371308"/>
                <a:ext cx="96128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3720" y="5371308"/>
                <a:ext cx="96128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863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2" grpId="0"/>
      <p:bldP spid="19" grpId="0"/>
      <p:bldP spid="34" grpId="0"/>
      <p:bldP spid="35" grpId="0" animBg="1"/>
      <p:bldP spid="36" grpId="0"/>
      <p:bldP spid="37" grpId="0"/>
      <p:bldP spid="38" grpId="0"/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6736" y="1628800"/>
            <a:ext cx="2815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827584" y="1977834"/>
                <a:ext cx="1943353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−25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+25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977834"/>
                <a:ext cx="1943353" cy="6527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55776" y="1998132"/>
                <a:ext cx="1896930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1998132"/>
                <a:ext cx="1896930" cy="6690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443261" y="1998132"/>
                <a:ext cx="996683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3261" y="1998132"/>
                <a:ext cx="996683" cy="61651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012160" y="2148013"/>
                <a:ext cx="78508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148013"/>
                <a:ext cx="78508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90472" y="2924944"/>
                <a:ext cx="2143600" cy="721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100−20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−100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472" y="2924944"/>
                <a:ext cx="2143600" cy="72154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30088" y="2912670"/>
                <a:ext cx="2194832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−10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+10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0088" y="2912670"/>
                <a:ext cx="2194832" cy="6954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92440" y="2912669"/>
                <a:ext cx="2194832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−10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−10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+10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440" y="2912669"/>
                <a:ext cx="2194832" cy="6954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948264" y="2930367"/>
                <a:ext cx="1145634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+10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2930367"/>
                <a:ext cx="1145634" cy="66005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740352" y="3664908"/>
                <a:ext cx="110716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≠±10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3664908"/>
                <a:ext cx="1107163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476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800583" y="4293096"/>
                <a:ext cx="1858329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−27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583" y="4293096"/>
                <a:ext cx="1858329" cy="6527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643438" y="4293096"/>
                <a:ext cx="150868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−9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−3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438" y="4293096"/>
                <a:ext cx="1508682" cy="68736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949141" y="4315267"/>
                <a:ext cx="2194832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−3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9141" y="4315267"/>
                <a:ext cx="2194832" cy="66909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989856" y="4318090"/>
                <a:ext cx="1401346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9856" y="4318090"/>
                <a:ext cx="1401346" cy="62805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740352" y="4465148"/>
                <a:ext cx="86991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4465148"/>
                <a:ext cx="869918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734492" y="5301208"/>
                <a:ext cx="2065437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49+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492" y="5301208"/>
                <a:ext cx="2065437" cy="64812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658912" y="5301208"/>
                <a:ext cx="1932067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49−14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8912" y="5301208"/>
                <a:ext cx="1932067" cy="69730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519789" y="5300679"/>
                <a:ext cx="1343766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9789" y="5300679"/>
                <a:ext cx="1343766" cy="687368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772846" y="5317045"/>
                <a:ext cx="1023935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2846" y="5317045"/>
                <a:ext cx="1023935" cy="616451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028290" y="5440604"/>
                <a:ext cx="81233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8290" y="5440604"/>
                <a:ext cx="812338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311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4" grpId="0"/>
      <p:bldP spid="5" grpId="0"/>
      <p:bldP spid="6" grpId="0" animBg="1"/>
      <p:bldP spid="28" grpId="0"/>
      <p:bldP spid="8" grpId="0"/>
      <p:bldP spid="10" grpId="0"/>
      <p:bldP spid="14" grpId="0"/>
      <p:bldP spid="20" grpId="0" animBg="1"/>
      <p:bldP spid="33" grpId="0"/>
      <p:bldP spid="21" grpId="0"/>
      <p:bldP spid="25" grpId="0"/>
      <p:bldP spid="26" grpId="0" animBg="1"/>
      <p:bldP spid="40" grpId="0"/>
      <p:bldP spid="27" grpId="0"/>
      <p:bldP spid="31" grpId="0"/>
      <p:bldP spid="41" grpId="0"/>
      <p:bldP spid="4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9552" y="177281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Úlohy k procvičení a upevnění  tohoto učiva najdete v učebnici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straně 122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zejména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cvičení   41 – 45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Správnost svého řešení si můžete zkontrolovat ve výsledcích na straně 225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02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krátit a rozšiřovat lomené výrazy. Žák při úpravách rozkládá výrazy v součin a určuje podmínky, za kterých mají výrazy smysl.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42088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4737</TotalTime>
  <Words>1401</Words>
  <Application>Microsoft Office PowerPoint</Application>
  <PresentationFormat>Předvádění na obrazovce (4:3)</PresentationFormat>
  <Paragraphs>150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392</cp:revision>
  <dcterms:created xsi:type="dcterms:W3CDTF">2013-01-11T17:11:37Z</dcterms:created>
  <dcterms:modified xsi:type="dcterms:W3CDTF">2014-09-25T07:02:23Z</dcterms:modified>
</cp:coreProperties>
</file>