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56" r:id="rId2"/>
    <p:sldId id="257" r:id="rId3"/>
    <p:sldId id="324" r:id="rId4"/>
    <p:sldId id="346" r:id="rId5"/>
    <p:sldId id="347" r:id="rId6"/>
    <p:sldId id="348" r:id="rId7"/>
    <p:sldId id="349" r:id="rId8"/>
    <p:sldId id="350" r:id="rId9"/>
    <p:sldId id="351" r:id="rId10"/>
    <p:sldId id="352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CC66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2" autoAdjust="0"/>
    <p:restoredTop sz="98224" autoAdjust="0"/>
  </p:normalViewPr>
  <p:slideViewPr>
    <p:cSldViewPr>
      <p:cViewPr>
        <p:scale>
          <a:sx n="76" d="100"/>
          <a:sy n="76" d="100"/>
        </p:scale>
        <p:origin x="-894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75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74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499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18" Type="http://schemas.openxmlformats.org/officeDocument/2006/relationships/image" Target="../media/image38.png"/><Relationship Id="rId3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32.png"/><Relationship Id="rId17" Type="http://schemas.openxmlformats.org/officeDocument/2006/relationships/image" Target="../media/image37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31.png"/><Relationship Id="rId5" Type="http://schemas.openxmlformats.org/officeDocument/2006/relationships/image" Target="../media/image26.png"/><Relationship Id="rId15" Type="http://schemas.openxmlformats.org/officeDocument/2006/relationships/image" Target="../media/image35.png"/><Relationship Id="rId10" Type="http://schemas.openxmlformats.org/officeDocument/2006/relationships/image" Target="../media/image30.png"/><Relationship Id="rId4" Type="http://schemas.openxmlformats.org/officeDocument/2006/relationships/image" Target="../media/image25.png"/><Relationship Id="rId9" Type="http://schemas.openxmlformats.org/officeDocument/2006/relationships/image" Target="../media/image29.png"/><Relationship Id="rId14" Type="http://schemas.openxmlformats.org/officeDocument/2006/relationships/image" Target="../media/image3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Relationship Id="rId14" Type="http://schemas.openxmlformats.org/officeDocument/2006/relationships/image" Target="../media/image5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10" Type="http://schemas.openxmlformats.org/officeDocument/2006/relationships/image" Target="../media/image58.png"/><Relationship Id="rId4" Type="http://schemas.openxmlformats.org/officeDocument/2006/relationships/image" Target="../media/image52.png"/><Relationship Id="rId9" Type="http://schemas.openxmlformats.org/officeDocument/2006/relationships/image" Target="../media/image5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69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12" Type="http://schemas.openxmlformats.org/officeDocument/2006/relationships/image" Target="../media/image6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0" Type="http://schemas.openxmlformats.org/officeDocument/2006/relationships/image" Target="../media/image66.png"/><Relationship Id="rId4" Type="http://schemas.openxmlformats.org/officeDocument/2006/relationships/image" Target="../media/image60.png"/><Relationship Id="rId9" Type="http://schemas.openxmlformats.org/officeDocument/2006/relationships/image" Target="../media/image65.png"/><Relationship Id="rId14" Type="http://schemas.openxmlformats.org/officeDocument/2006/relationships/image" Target="../media/image7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image" Target="../media/image81.png"/><Relationship Id="rId18" Type="http://schemas.openxmlformats.org/officeDocument/2006/relationships/image" Target="../media/image86.png"/><Relationship Id="rId3" Type="http://schemas.openxmlformats.org/officeDocument/2006/relationships/image" Target="../media/image71.png"/><Relationship Id="rId21" Type="http://schemas.openxmlformats.org/officeDocument/2006/relationships/image" Target="../media/image89.png"/><Relationship Id="rId7" Type="http://schemas.openxmlformats.org/officeDocument/2006/relationships/image" Target="../media/image75.png"/><Relationship Id="rId12" Type="http://schemas.openxmlformats.org/officeDocument/2006/relationships/image" Target="../media/image80.png"/><Relationship Id="rId17" Type="http://schemas.openxmlformats.org/officeDocument/2006/relationships/image" Target="../media/image85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84.png"/><Relationship Id="rId20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79.png"/><Relationship Id="rId5" Type="http://schemas.openxmlformats.org/officeDocument/2006/relationships/image" Target="../media/image73.png"/><Relationship Id="rId15" Type="http://schemas.openxmlformats.org/officeDocument/2006/relationships/image" Target="../media/image83.png"/><Relationship Id="rId10" Type="http://schemas.openxmlformats.org/officeDocument/2006/relationships/image" Target="../media/image78.png"/><Relationship Id="rId19" Type="http://schemas.openxmlformats.org/officeDocument/2006/relationships/image" Target="../media/image87.png"/><Relationship Id="rId4" Type="http://schemas.openxmlformats.org/officeDocument/2006/relationships/image" Target="../media/image72.png"/><Relationship Id="rId9" Type="http://schemas.openxmlformats.org/officeDocument/2006/relationships/image" Target="../media/image77.png"/><Relationship Id="rId14" Type="http://schemas.openxmlformats.org/officeDocument/2006/relationships/image" Target="../media/image8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3.png"/><Relationship Id="rId5" Type="http://schemas.openxmlformats.org/officeDocument/2006/relationships/image" Target="../media/image92.png"/><Relationship Id="rId4" Type="http://schemas.openxmlformats.org/officeDocument/2006/relationships/image" Target="../media/image9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3429000"/>
            <a:ext cx="4618523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Krácení a rozšiřování lomených výrazů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procvičování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III-2-03-13_Vyrazy_a_jejich_upravy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08.2013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Lomené výrazy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3352" y="2492896"/>
            <a:ext cx="7848872" cy="64633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Krácení je dělení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čitatele i jmenovatele zlomku nebo lomeného výrazu stejným  číslem nebo výrazem. Nelze krátit nulou!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3352" y="4581128"/>
            <a:ext cx="7848872" cy="64633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Rozšiřování je násobení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čitatele i jmenovatele zlomku nebo lomeného výrazu stejným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nenulovým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číslem nebo výrazem.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44582" y="1772816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 znamená krátit zlomek?  Je možné krátit libovolným číslem?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84542" y="1772816"/>
            <a:ext cx="360040" cy="360040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12876" y="3767759"/>
            <a:ext cx="8125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Jak rozšiřujeme zlomky (lomené výrazy)?  Kterým číslem nemůžeme rozšiřovat?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552836" y="3777051"/>
            <a:ext cx="360040" cy="360040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15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000061" y="2061630"/>
            <a:ext cx="57606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363988" y="1655169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Rozšiřte dané lomené výrazy výrazem uvedeným v závorce: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712029" y="2353911"/>
                <a:ext cx="1096582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029" y="2353911"/>
                <a:ext cx="1096582" cy="6127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008173" y="2475643"/>
                <a:ext cx="7353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8173" y="2475643"/>
                <a:ext cx="735330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239207" y="2353911"/>
                <a:ext cx="817083" cy="6656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9207" y="2353911"/>
                <a:ext cx="817083" cy="6656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292293" y="2475643"/>
                <a:ext cx="6926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2293" y="2475643"/>
                <a:ext cx="692626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684894" y="2331153"/>
                <a:ext cx="1075807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4894" y="2331153"/>
                <a:ext cx="1075807" cy="6109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7053046" y="2451955"/>
                <a:ext cx="96834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53046" y="2451955"/>
                <a:ext cx="96834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703512" y="3212976"/>
                <a:ext cx="1216039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512" y="3212976"/>
                <a:ext cx="1216039" cy="6463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2008173" y="3351475"/>
                <a:ext cx="8056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8173" y="3351475"/>
                <a:ext cx="805605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3204303" y="3200728"/>
                <a:ext cx="1514581" cy="6708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4303" y="3200728"/>
                <a:ext cx="1514581" cy="67082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752659" y="3351474"/>
                <a:ext cx="8106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2659" y="3351474"/>
                <a:ext cx="810670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5659054" y="3279645"/>
                <a:ext cx="1101647" cy="5666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9054" y="3279645"/>
                <a:ext cx="1101647" cy="566694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7027206" y="3377428"/>
                <a:ext cx="11470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7206" y="3377428"/>
                <a:ext cx="1147045" cy="369332"/>
              </a:xfrm>
              <a:prstGeom prst="rect">
                <a:avLst/>
              </a:prstGeom>
              <a:blipFill rotWithShape="1">
                <a:blip r:embed="rId14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ovéPole 43"/>
          <p:cNvSpPr txBox="1"/>
          <p:nvPr/>
        </p:nvSpPr>
        <p:spPr>
          <a:xfrm>
            <a:off x="703512" y="4005064"/>
            <a:ext cx="1672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703512" y="4387048"/>
                <a:ext cx="1096582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512" y="4387048"/>
                <a:ext cx="1096582" cy="61279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1674441" y="4353382"/>
                <a:ext cx="1698542" cy="6790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4441" y="4353382"/>
                <a:ext cx="1698542" cy="6790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3204303" y="4374396"/>
                <a:ext cx="1113382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4303" y="4374396"/>
                <a:ext cx="1113382" cy="61279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4436629" y="4496128"/>
                <a:ext cx="6607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x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5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6629" y="4496128"/>
                <a:ext cx="660758" cy="369332"/>
              </a:xfrm>
              <a:prstGeom prst="rect">
                <a:avLst/>
              </a:prstGeom>
              <a:blipFill rotWithShape="1">
                <a:blip r:embed="rId18"/>
                <a:stretch>
                  <a:fillRect l="-8333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728473" y="5373216"/>
                <a:ext cx="817083" cy="6656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473" y="5373216"/>
                <a:ext cx="817083" cy="665631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1429553" y="5373216"/>
                <a:ext cx="1157240" cy="6656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∙6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∙6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9553" y="5373216"/>
                <a:ext cx="1157240" cy="665631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2410975" y="5343400"/>
                <a:ext cx="1078885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30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0975" y="5343400"/>
                <a:ext cx="1078885" cy="695447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3632178" y="5504315"/>
                <a:ext cx="14652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2178" y="5504315"/>
                <a:ext cx="1465209" cy="369332"/>
              </a:xfrm>
              <a:prstGeom prst="rect">
                <a:avLst/>
              </a:prstGeom>
              <a:blipFill rotWithShape="1">
                <a:blip r:embed="rId22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3011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5576" y="1556792"/>
            <a:ext cx="2815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755576" y="2132856"/>
                <a:ext cx="1075807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132856"/>
                <a:ext cx="1075807" cy="610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646039" y="2104167"/>
                <a:ext cx="1931554" cy="6790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6039" y="2104167"/>
                <a:ext cx="1931554" cy="6790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505334" y="2091641"/>
                <a:ext cx="1760738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5334" y="2091641"/>
                <a:ext cx="1760738" cy="6527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436096" y="2274561"/>
                <a:ext cx="16349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2274561"/>
                <a:ext cx="163493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703512" y="3212976"/>
                <a:ext cx="1216039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512" y="3212976"/>
                <a:ext cx="1216039" cy="64633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815128" y="3203646"/>
                <a:ext cx="1690206" cy="6649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5128" y="3203646"/>
                <a:ext cx="1690206" cy="66499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347864" y="3186017"/>
                <a:ext cx="1598002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3186017"/>
                <a:ext cx="1598002" cy="64812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958126" y="3351475"/>
                <a:ext cx="8023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8126" y="3351475"/>
                <a:ext cx="80239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55576" y="4365104"/>
                <a:ext cx="1514581" cy="6708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4365104"/>
                <a:ext cx="1514581" cy="67082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051720" y="4365104"/>
                <a:ext cx="1957587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1720" y="4365104"/>
                <a:ext cx="1957587" cy="69544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851920" y="4375310"/>
                <a:ext cx="3234154" cy="6993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 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4375310"/>
                <a:ext cx="3234154" cy="69935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60707" y="5373216"/>
                <a:ext cx="1101647" cy="5666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707" y="5373216"/>
                <a:ext cx="1101647" cy="56669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736084" y="5317047"/>
                <a:ext cx="2115836" cy="6790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6084" y="5317047"/>
                <a:ext cx="2115836" cy="6790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8675" y="5286791"/>
                <a:ext cx="2486257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8675" y="5286791"/>
                <a:ext cx="2486257" cy="69544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912074" y="5281588"/>
                <a:ext cx="1512465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2074" y="5281588"/>
                <a:ext cx="1512465" cy="69544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604282" y="5996079"/>
                <a:ext cx="16405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4282" y="5996079"/>
                <a:ext cx="1640514" cy="369332"/>
              </a:xfrm>
              <a:prstGeom prst="rect">
                <a:avLst/>
              </a:prstGeom>
              <a:blipFill rotWithShape="1">
                <a:blip r:embed="rId18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36497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34" grpId="0"/>
      <p:bldP spid="7" grpId="0"/>
      <p:bldP spid="8" grpId="0"/>
      <p:bldP spid="9" grpId="0"/>
      <p:bldP spid="12" grpId="0"/>
      <p:bldP spid="5" grpId="0"/>
      <p:bldP spid="10" grpId="0"/>
      <p:bldP spid="15" grpId="0"/>
      <p:bldP spid="11" grpId="0"/>
      <p:bldP spid="13" grpId="0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1877" y="1813787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675287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Lomené výrazy rozšiřte tak, aby se  jmenovatel  rovnal výrazu  uvedenému v závorce: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486882" y="2370229"/>
            <a:ext cx="790154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90199" y="2946099"/>
                <a:ext cx="2313967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    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199" y="2946099"/>
                <a:ext cx="2313967" cy="6183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11503" y="3873723"/>
                <a:ext cx="2443169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       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503" y="3873723"/>
                <a:ext cx="2443169" cy="61734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31877" y="4818307"/>
                <a:ext cx="2272289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    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7" y="4818307"/>
                <a:ext cx="2272289" cy="6127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31877" y="5832435"/>
                <a:ext cx="2996268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  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+25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7" y="5832435"/>
                <a:ext cx="2996268" cy="61837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515752" y="2382721"/>
            <a:ext cx="1475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298034" y="2946099"/>
                <a:ext cx="1598002" cy="6790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8034" y="2946099"/>
                <a:ext cx="1598002" cy="6790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829658" y="2977357"/>
                <a:ext cx="2010935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   </m:t>
                      </m:r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9658" y="2977357"/>
                <a:ext cx="2010935" cy="61831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313234" y="3849144"/>
                <a:ext cx="1711238" cy="6790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3234" y="3849144"/>
                <a:ext cx="1711238" cy="6790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896036" y="3843371"/>
                <a:ext cx="2757293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    </m:t>
                      </m:r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6036" y="3843371"/>
                <a:ext cx="2757293" cy="64812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347864" y="4761945"/>
                <a:ext cx="1884362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4761945"/>
                <a:ext cx="1884362" cy="66909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136663" y="4757765"/>
                <a:ext cx="2532873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     </m:t>
                      </m:r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6663" y="4757765"/>
                <a:ext cx="2532873" cy="64812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61216" y="5771777"/>
                <a:ext cx="1711238" cy="6790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+5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1216" y="5771777"/>
                <a:ext cx="1711238" cy="6790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220072" y="5742632"/>
                <a:ext cx="2840649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−25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;    </m:t>
                      </m:r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5742632"/>
                <a:ext cx="2840649" cy="65274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52764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1877" y="1813787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1813787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Doplňte tak, aby platila rovnost: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531877" y="2348880"/>
            <a:ext cx="42561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46711" y="2637914"/>
                <a:ext cx="1657890" cy="6412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?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+6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711" y="2637914"/>
                <a:ext cx="1657890" cy="64120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46711" y="3652219"/>
                <a:ext cx="1859163" cy="6412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?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711" y="3652219"/>
                <a:ext cx="1859163" cy="64120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096698" y="2659076"/>
                <a:ext cx="3742691" cy="628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?=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+6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6698" y="2659076"/>
                <a:ext cx="3742691" cy="62805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183168" y="3788154"/>
                <a:ext cx="20369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?=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3168" y="3788154"/>
                <a:ext cx="2036904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46711" y="4626338"/>
                <a:ext cx="2182777" cy="6296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?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711" y="4626338"/>
                <a:ext cx="2182777" cy="62966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189131" y="4623650"/>
                <a:ext cx="3314112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?=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den>
                      </m:f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9131" y="4623650"/>
                <a:ext cx="3314112" cy="61279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646711" y="5586040"/>
                <a:ext cx="2363789" cy="6295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?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711" y="5586040"/>
                <a:ext cx="2363789" cy="62959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189131" y="5602904"/>
                <a:ext cx="5356274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0" smtClean="0">
                          <a:latin typeface="Cambria Math"/>
                        </a:rPr>
                        <m:t>?=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−2</m:t>
                          </m:r>
                          <m:r>
                            <a:rPr lang="cs-CZ" i="1"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𝑚</m:t>
                          </m:r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den>
                      </m:f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𝑛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9131" y="5602904"/>
                <a:ext cx="5356274" cy="64812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7853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25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1877" y="170080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9652" y="1700808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Zkraťte lomené výrazy: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531878" y="2204864"/>
            <a:ext cx="728048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83568" y="2420888"/>
                <a:ext cx="1833322" cy="712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420888"/>
                <a:ext cx="1833322" cy="7123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771800" y="2410474"/>
                <a:ext cx="1796709" cy="6973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+6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+6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2410474"/>
                <a:ext cx="1796709" cy="69730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860032" y="2404895"/>
                <a:ext cx="2481320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2404895"/>
                <a:ext cx="2481320" cy="67717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531878" y="3278866"/>
            <a:ext cx="1807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83568" y="3660399"/>
                <a:ext cx="1833322" cy="712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660399"/>
                <a:ext cx="1833322" cy="71231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374315" y="3758759"/>
                <a:ext cx="1337226" cy="6139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315" y="3758759"/>
                <a:ext cx="1337226" cy="6139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113840" y="3831888"/>
                <a:ext cx="14686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3840" y="3831888"/>
                <a:ext cx="1468607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45300" y="4653136"/>
                <a:ext cx="1796709" cy="6973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+6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+6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300" y="4653136"/>
                <a:ext cx="1796709" cy="69730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402115" y="4653136"/>
                <a:ext cx="288258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+3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2115" y="4653136"/>
                <a:ext cx="2882584" cy="64633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664529" y="4817123"/>
                <a:ext cx="16418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4529" y="4817123"/>
                <a:ext cx="1641860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54211" y="5589240"/>
                <a:ext cx="2481320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211" y="5589240"/>
                <a:ext cx="2481320" cy="67717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052173" y="5589496"/>
                <a:ext cx="1634871" cy="6769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2173" y="5589496"/>
                <a:ext cx="1634871" cy="67691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333797" y="5752508"/>
                <a:ext cx="23033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≠2;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3797" y="5752508"/>
                <a:ext cx="2303323" cy="369332"/>
              </a:xfrm>
              <a:prstGeom prst="rect">
                <a:avLst/>
              </a:prstGeom>
              <a:blipFill rotWithShape="1">
                <a:blip r:embed="rId14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18635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1877" y="170080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716680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Rozložte čitatele a jmenovatele na součin a výrazy zkraťte: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167924" y="2204864"/>
            <a:ext cx="56166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93080" y="2317314"/>
                <a:ext cx="1615122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21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080" y="2317314"/>
                <a:ext cx="1615122" cy="6600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248044" y="2324623"/>
                <a:ext cx="1460080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−72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8044" y="2324623"/>
                <a:ext cx="1460080" cy="65274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887548" y="2332060"/>
                <a:ext cx="2237407" cy="6650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+60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+60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−140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7548" y="2332060"/>
                <a:ext cx="2237407" cy="66505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240468" y="2294681"/>
                <a:ext cx="2528320" cy="7215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80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−240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+180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−54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40468" y="2294681"/>
                <a:ext cx="2528320" cy="72154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504343" y="3187788"/>
            <a:ext cx="1951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93746" y="3645024"/>
                <a:ext cx="1615122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21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746" y="3645024"/>
                <a:ext cx="1615122" cy="66005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907704" y="3635053"/>
                <a:ext cx="1595886" cy="6790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21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3635053"/>
                <a:ext cx="1595886" cy="6790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404194" y="3654584"/>
                <a:ext cx="607859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4194" y="3654584"/>
                <a:ext cx="607859" cy="6127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499992" y="3789903"/>
                <a:ext cx="93621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3789903"/>
                <a:ext cx="936218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37884" y="4437112"/>
                <a:ext cx="1460080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−72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884" y="4437112"/>
                <a:ext cx="1460080" cy="65274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733921" y="4426103"/>
                <a:ext cx="1444626" cy="6973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−9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3921" y="4426103"/>
                <a:ext cx="1444626" cy="69730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014601" y="4462624"/>
                <a:ext cx="2066720" cy="6790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4601" y="4462624"/>
                <a:ext cx="2066720" cy="6790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927898" y="4462624"/>
                <a:ext cx="1337289" cy="628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7898" y="4462624"/>
                <a:ext cx="1337289" cy="62805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167339" y="4617474"/>
                <a:ext cx="13372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7339" y="4617474"/>
                <a:ext cx="1337289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814787" y="4604762"/>
                <a:ext cx="9789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4787" y="4604762"/>
                <a:ext cx="978986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68240" y="5301208"/>
                <a:ext cx="2237407" cy="6650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+60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+60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−140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240" y="5301208"/>
                <a:ext cx="2237407" cy="665054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555776" y="5301208"/>
                <a:ext cx="2110706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+4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+4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35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5301208"/>
                <a:ext cx="2110706" cy="687368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499062" y="5290051"/>
                <a:ext cx="2194960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35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062" y="5290051"/>
                <a:ext cx="2194960" cy="687368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542543" y="5298387"/>
                <a:ext cx="1337289" cy="6790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2543" y="5298387"/>
                <a:ext cx="1337289" cy="6790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7668344" y="5988576"/>
                <a:ext cx="9789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8344" y="5988576"/>
                <a:ext cx="978986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93114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844824"/>
            <a:ext cx="1951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32873" y="2420888"/>
                <a:ext cx="2528320" cy="7215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80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−240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+180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−54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873" y="2420888"/>
                <a:ext cx="2528320" cy="72154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115540" y="2433936"/>
                <a:ext cx="2374368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−12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+9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−9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5540" y="2433936"/>
                <a:ext cx="2374368" cy="69544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364088" y="2420888"/>
                <a:ext cx="2560316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−3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2420888"/>
                <a:ext cx="2560316" cy="69544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43608" y="3284984"/>
                <a:ext cx="1593706" cy="6790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3284984"/>
                <a:ext cx="1593706" cy="6790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419872" y="3319032"/>
                <a:ext cx="101739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3319032"/>
                <a:ext cx="1017393" cy="6109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8502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9143" y="908720"/>
            <a:ext cx="8640960" cy="54655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3283" y="908720"/>
            <a:ext cx="85326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dovedností krátit a rozšiřovat lomené výrazy. Žák při úpravách rozkládá výrazy v součin a určuje podmínky, za kterých mají výrazy smysl.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Mgr. Milan Žůrek: Sbírka příkladů z matematiky 2, 1. vydání1994, FIN,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ISBN 80-85572-69-9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PaedDr. František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Běloun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 kol.: Sbírka úloh z matematiky pro základní školu, 7. vydání 1995, Prometheus, ISBN 80-85849-63-1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09143" y="53676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5489" y="242088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87722" y="3724875"/>
            <a:ext cx="831672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4930</TotalTime>
  <Words>1732</Words>
  <Application>Microsoft Office PowerPoint</Application>
  <PresentationFormat>Předvádění na obrazovce (4:3)</PresentationFormat>
  <Paragraphs>158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412</cp:revision>
  <dcterms:created xsi:type="dcterms:W3CDTF">2013-01-11T17:11:37Z</dcterms:created>
  <dcterms:modified xsi:type="dcterms:W3CDTF">2014-09-25T07:02:07Z</dcterms:modified>
</cp:coreProperties>
</file>