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24" r:id="rId4"/>
    <p:sldId id="346" r:id="rId5"/>
    <p:sldId id="353" r:id="rId6"/>
    <p:sldId id="354" r:id="rId7"/>
    <p:sldId id="355" r:id="rId8"/>
    <p:sldId id="356" r:id="rId9"/>
    <p:sldId id="357" r:id="rId10"/>
    <p:sldId id="35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7884" autoAdjust="0"/>
  </p:normalViewPr>
  <p:slideViewPr>
    <p:cSldViewPr>
      <p:cViewPr>
        <p:scale>
          <a:sx n="76" d="100"/>
          <a:sy n="76" d="100"/>
        </p:scale>
        <p:origin x="-89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Relationship Id="rId14" Type="http://schemas.openxmlformats.org/officeDocument/2006/relationships/image" Target="../media/image6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11" Type="http://schemas.openxmlformats.org/officeDocument/2006/relationships/image" Target="../media/image70.png"/><Relationship Id="rId5" Type="http://schemas.openxmlformats.org/officeDocument/2006/relationships/image" Target="../media/image64.png"/><Relationship Id="rId10" Type="http://schemas.openxmlformats.org/officeDocument/2006/relationships/image" Target="../media/image69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Lomené výrazy</a:t>
            </a:r>
          </a:p>
          <a:p>
            <a:pPr algn="ctr"/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jejich sčítání a odčítání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III-2-03-14_Vyrazy_a_jejich_upravy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Počítání s lomenými výrazy má podobné vlastnosti jako počítání se zlomky. U jednotlivých operací, které budeme s lomenými výrazy provádět, je vhodné si tuto souvislost vždy připomenout.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808553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Sčítání a odčítání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68410" y="3305695"/>
                <a:ext cx="3816424" cy="30831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Zlomky</a:t>
                </a:r>
              </a:p>
              <a:p>
                <a:pPr algn="just"/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Zlomky s různými jmenovateli sečteme (odečteme) tak, že je rozšířením převedeme na společného jmenovatele:</a:t>
                </a:r>
              </a:p>
              <a:p>
                <a:pPr algn="just"/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𝑎𝑑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𝑏𝑑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𝑐𝑑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𝑏𝑑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𝑎𝑑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𝑐𝑑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𝑏𝑑</m:t>
                          </m:r>
                        </m:den>
                      </m:f>
                    </m:oMath>
                  </m:oMathPara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𝑑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𝑎𝑑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𝑏𝑑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𝑐𝑑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𝑏𝑑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𝑎𝑑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𝑐𝑑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𝑏𝑑</m:t>
                          </m:r>
                        </m:den>
                      </m:f>
                    </m:oMath>
                  </m:oMathPara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≠0,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𝑑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8410" y="3305695"/>
                <a:ext cx="3816424" cy="3083152"/>
              </a:xfrm>
              <a:prstGeom prst="rect">
                <a:avLst/>
              </a:prstGeom>
              <a:blipFill rotWithShape="1">
                <a:blip r:embed="rId3"/>
                <a:stretch>
                  <a:fillRect l="-1438" t="-988" r="-127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84834" y="3305134"/>
                <a:ext cx="3223953" cy="32993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bIns="0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Lomené výrazy</a:t>
                </a:r>
              </a:p>
              <a:p>
                <a:pPr algn="just"/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Lomené výrazy s různými jmenovateli sečteme (odečteme) tak, že je rozšířením převedeme na společného jmenovatele:</a:t>
                </a: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𝐵</m:t>
                          </m:r>
                        </m:den>
                      </m:f>
                      <m:r>
                        <a:rPr lang="cs-CZ" i="1" cap="all">
                          <a:latin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 cap="all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𝐶</m:t>
                          </m:r>
                        </m:num>
                        <m:den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𝐷</m:t>
                          </m:r>
                        </m:den>
                      </m:f>
                      <m:r>
                        <a:rPr lang="cs-CZ" i="1" cap="all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𝐴𝐷</m:t>
                          </m:r>
                        </m:num>
                        <m:den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𝐵𝐷</m:t>
                          </m:r>
                        </m:den>
                      </m:f>
                      <m:r>
                        <a:rPr lang="cs-CZ" i="1" cap="all">
                          <a:latin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𝐶𝐷</m:t>
                          </m:r>
                        </m:num>
                        <m:den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𝐵𝐷</m:t>
                          </m:r>
                        </m:den>
                      </m:f>
                      <m:r>
                        <a:rPr lang="cs-CZ" i="1" cap="all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𝐴𝐷</m:t>
                          </m:r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𝐶𝐷</m:t>
                          </m:r>
                        </m:num>
                        <m:den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𝐵𝐷</m:t>
                          </m:r>
                        </m:den>
                      </m:f>
                    </m:oMath>
                  </m:oMathPara>
                </a14:m>
                <a:endParaRPr lang="cs-CZ" cap="all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𝐵</m:t>
                          </m:r>
                        </m:den>
                      </m:f>
                      <m:r>
                        <a:rPr lang="cs-CZ" b="0" i="1" cap="all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𝐶</m:t>
                          </m:r>
                        </m:num>
                        <m:den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𝐷</m:t>
                          </m:r>
                        </m:den>
                      </m:f>
                      <m:r>
                        <a:rPr lang="cs-CZ" i="1" cap="all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𝐴𝐷</m:t>
                          </m:r>
                        </m:num>
                        <m:den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𝐵𝐷</m:t>
                          </m:r>
                        </m:den>
                      </m:f>
                      <m:r>
                        <a:rPr lang="cs-CZ" b="0" i="1" cap="all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𝐶𝐷</m:t>
                          </m:r>
                        </m:num>
                        <m:den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𝐵𝐷</m:t>
                          </m:r>
                        </m:den>
                      </m:f>
                      <m:r>
                        <a:rPr lang="cs-CZ" i="1" cap="all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𝐴𝐷</m:t>
                          </m:r>
                          <m:r>
                            <a:rPr lang="cs-CZ" b="0" i="1" cap="all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𝐶𝐷</m:t>
                          </m:r>
                        </m:num>
                        <m:den>
                          <m:r>
                            <a:rPr lang="cs-CZ" i="1" cap="all">
                              <a:latin typeface="Cambria Math"/>
                              <a:cs typeface="Times New Roman" pitchFamily="18" charset="0"/>
                            </a:rPr>
                            <m:t>𝐵𝐷</m:t>
                          </m:r>
                        </m:den>
                      </m:f>
                    </m:oMath>
                  </m:oMathPara>
                </a14:m>
                <a:endParaRPr lang="cs-CZ" cap="all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cap="all" dirty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b="0" i="1" cap="all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i="1" cap="all">
                        <a:latin typeface="Cambria Math"/>
                        <a:ea typeface="Cambria Math"/>
                        <a:cs typeface="Times New Roman" pitchFamily="18" charset="0"/>
                      </a:rPr>
                      <m:t>≠0,</m:t>
                    </m:r>
                    <m:r>
                      <a:rPr lang="cs-CZ" b="0" i="1" cap="all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𝐷</m:t>
                    </m:r>
                    <m:r>
                      <a:rPr lang="cs-CZ" i="1" cap="all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endParaRPr lang="cs-CZ" cap="all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4834" y="3305134"/>
                <a:ext cx="3223953" cy="3299365"/>
              </a:xfrm>
              <a:prstGeom prst="rect">
                <a:avLst/>
              </a:prstGeom>
              <a:blipFill rotWithShape="1">
                <a:blip r:embed="rId4"/>
                <a:stretch>
                  <a:fillRect l="-1701" t="-924" r="-151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807987" y="3305134"/>
            <a:ext cx="7416824" cy="329936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784834" y="3305134"/>
            <a:ext cx="0" cy="32993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1877" y="1692298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9229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Vypočtěte: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31877" y="2116509"/>
                <a:ext cx="1560940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7" y="2116509"/>
                <a:ext cx="1560940" cy="62292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2339752" y="224330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Společný jmenovatel je součin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254102" y="2243306"/>
                <a:ext cx="11056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4102" y="2243306"/>
                <a:ext cx="110568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841873" y="2806388"/>
                <a:ext cx="1189813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873" y="2806388"/>
                <a:ext cx="1189813" cy="62292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912114" y="2806388"/>
                <a:ext cx="2481961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2114" y="2806388"/>
                <a:ext cx="2481961" cy="6690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283968" y="2807992"/>
                <a:ext cx="1683538" cy="6674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2807992"/>
                <a:ext cx="1683538" cy="66749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818938" y="2789075"/>
                <a:ext cx="1342932" cy="657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8938" y="2789075"/>
                <a:ext cx="1342932" cy="6575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841873" y="3595195"/>
                <a:ext cx="162903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873" y="3595195"/>
                <a:ext cx="162903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531876" y="4164585"/>
                <a:ext cx="1618841" cy="62292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876" y="4164585"/>
                <a:ext cx="1618841" cy="62292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Šipka dolů 41"/>
          <p:cNvSpPr/>
          <p:nvPr/>
        </p:nvSpPr>
        <p:spPr>
          <a:xfrm>
            <a:off x="1656390" y="4787512"/>
            <a:ext cx="179305" cy="241169"/>
          </a:xfrm>
          <a:prstGeom prst="down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234064" y="5060039"/>
                <a:ext cx="11056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4064" y="5060039"/>
                <a:ext cx="1105687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2394634" y="429138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Společný jmenovatel je součin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5362412" y="4283499"/>
                <a:ext cx="11056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2412" y="4283499"/>
                <a:ext cx="1105687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Obdélník 45"/>
              <p:cNvSpPr/>
              <p:nvPr/>
            </p:nvSpPr>
            <p:spPr>
              <a:xfrm>
                <a:off x="874475" y="5429371"/>
                <a:ext cx="1302793" cy="62292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6" name="Obdélník 4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4475" y="5429371"/>
                <a:ext cx="1302793" cy="62292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022441" y="5406287"/>
                <a:ext cx="2481961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2441" y="5406287"/>
                <a:ext cx="2481961" cy="66909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337067" y="5404577"/>
                <a:ext cx="1549655" cy="6674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7067" y="5404577"/>
                <a:ext cx="1549655" cy="66749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787123" y="5373764"/>
                <a:ext cx="1342932" cy="657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7123" y="5373764"/>
                <a:ext cx="1342932" cy="65755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874475" y="6094242"/>
                <a:ext cx="162903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4475" y="6094242"/>
                <a:ext cx="1629036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9" grpId="0"/>
      <p:bldP spid="36" grpId="0"/>
      <p:bldP spid="37" grpId="0"/>
      <p:bldP spid="38" grpId="0"/>
      <p:bldP spid="39" grpId="0"/>
      <p:bldP spid="40" grpId="0" animBg="1"/>
      <p:bldP spid="41" grpId="0"/>
      <p:bldP spid="42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628800"/>
                <a:ext cx="1971244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628800"/>
                <a:ext cx="1971244" cy="6600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Šipka dolů 23"/>
          <p:cNvSpPr/>
          <p:nvPr/>
        </p:nvSpPr>
        <p:spPr>
          <a:xfrm>
            <a:off x="2034355" y="2307219"/>
            <a:ext cx="179305" cy="241169"/>
          </a:xfrm>
          <a:prstGeom prst="down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42314" y="2548388"/>
                <a:ext cx="14334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−7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2314" y="2548388"/>
                <a:ext cx="143340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2875720" y="177416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Společný jmenovatel je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5219739" y="1774160"/>
                <a:ext cx="97174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−7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9739" y="1774160"/>
                <a:ext cx="971741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814562" y="2917720"/>
                <a:ext cx="1696234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562" y="2917720"/>
                <a:ext cx="1696234" cy="6600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299388" y="2917720"/>
                <a:ext cx="1830886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9388" y="2917720"/>
                <a:ext cx="1830886" cy="6600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059211" y="2917720"/>
                <a:ext cx="1017393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9211" y="2917720"/>
                <a:ext cx="1017393" cy="6600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671653" y="3063080"/>
                <a:ext cx="805798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≠7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1653" y="3063080"/>
                <a:ext cx="805798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476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0527" y="3789040"/>
                <a:ext cx="146918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527" y="3789040"/>
                <a:ext cx="1469185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Šipka dolů 32"/>
          <p:cNvSpPr/>
          <p:nvPr/>
        </p:nvSpPr>
        <p:spPr>
          <a:xfrm>
            <a:off x="1525174" y="4464057"/>
            <a:ext cx="179305" cy="241169"/>
          </a:xfrm>
          <a:prstGeom prst="down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24883" y="4705226"/>
                <a:ext cx="773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4883" y="4705226"/>
                <a:ext cx="77322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TextovéPole 50"/>
          <p:cNvSpPr txBox="1"/>
          <p:nvPr/>
        </p:nvSpPr>
        <p:spPr>
          <a:xfrm>
            <a:off x="2875719" y="390984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Společný jmenovatel je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104804" y="3909842"/>
                <a:ext cx="4846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4804" y="3909842"/>
                <a:ext cx="484684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749918" y="5084440"/>
                <a:ext cx="121565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918" y="5084440"/>
                <a:ext cx="1215653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76547" y="5093000"/>
                <a:ext cx="180421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6547" y="5093000"/>
                <a:ext cx="1804212" cy="61093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347864" y="5093000"/>
                <a:ext cx="151567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5093000"/>
                <a:ext cx="1515671" cy="61093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657129" y="5093000"/>
                <a:ext cx="112588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7129" y="5093000"/>
                <a:ext cx="1125886" cy="61093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191480" y="5213802"/>
                <a:ext cx="78604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1480" y="5213802"/>
                <a:ext cx="786049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381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4" grpId="0"/>
      <p:bldP spid="26" grpId="0"/>
      <p:bldP spid="6" grpId="0"/>
      <p:bldP spid="28" grpId="0"/>
      <p:bldP spid="7" grpId="0"/>
      <p:bldP spid="8" grpId="0"/>
      <p:bldP spid="9" grpId="0" animBg="1"/>
      <p:bldP spid="10" grpId="0"/>
      <p:bldP spid="33" grpId="0" animBg="1"/>
      <p:bldP spid="11" grpId="0"/>
      <p:bldP spid="51" grpId="0"/>
      <p:bldP spid="12" grpId="0"/>
      <p:bldP spid="52" grpId="0"/>
      <p:bldP spid="13" grpId="0"/>
      <p:bldP spid="15" grpId="0"/>
      <p:bldP spid="16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566434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Samostatná práce: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Sečtěte výrazy a uveďte podmínky, za kterých mají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2489764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5576" y="2708920"/>
                <a:ext cx="7344816" cy="30251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−9+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708920"/>
                <a:ext cx="7344816" cy="30251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519772" y="2708920"/>
                <a:ext cx="3816424" cy="31152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+4−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9772" y="2708920"/>
                <a:ext cx="3816424" cy="31152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508104" y="2664805"/>
                <a:ext cx="3960440" cy="31593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+5−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2664805"/>
                <a:ext cx="3960440" cy="315939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2051720" y="2708920"/>
            <a:ext cx="0" cy="31152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220072" y="2734236"/>
            <a:ext cx="0" cy="31152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3183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734421" y="2235247"/>
                <a:ext cx="1034770" cy="61279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421" y="2235247"/>
                <a:ext cx="1034770" cy="6127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757065" y="2229797"/>
                <a:ext cx="1275798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7065" y="2229797"/>
                <a:ext cx="1275798" cy="6182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89973" y="2354254"/>
                <a:ext cx="80207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9973" y="2354254"/>
                <a:ext cx="8020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787606" y="3127250"/>
                <a:ext cx="1016112" cy="61087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606" y="3127250"/>
                <a:ext cx="1016112" cy="61087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693009" y="3119877"/>
                <a:ext cx="1339854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3009" y="3119877"/>
                <a:ext cx="1339854" cy="618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889972" y="3246290"/>
                <a:ext cx="80207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9972" y="3246290"/>
                <a:ext cx="80207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825279" y="4058582"/>
                <a:ext cx="853054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5279" y="4058582"/>
                <a:ext cx="853054" cy="6127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600734" y="4054931"/>
                <a:ext cx="212660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0734" y="4054931"/>
                <a:ext cx="2126608" cy="6127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889973" y="4176631"/>
                <a:ext cx="80900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9973" y="4176631"/>
                <a:ext cx="80900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819249" y="5106275"/>
                <a:ext cx="952825" cy="6182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−9+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249" y="5106275"/>
                <a:ext cx="952825" cy="618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693009" y="5106275"/>
                <a:ext cx="2330125" cy="6182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−27+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3009" y="5106275"/>
                <a:ext cx="2330125" cy="6182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2198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 animBg="1"/>
      <p:bldP spid="14" grpId="0"/>
      <p:bldP spid="15" grpId="0"/>
      <p:bldP spid="16" grpId="0" animBg="1"/>
      <p:bldP spid="17" grpId="0"/>
      <p:bldP spid="18" grpId="0"/>
      <p:bldP spid="19" grpId="0" animBg="1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755576" y="2132856"/>
                <a:ext cx="1188787" cy="6182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+4−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𝑘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132856"/>
                <a:ext cx="1188787" cy="6182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826806" y="2098313"/>
                <a:ext cx="3042115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𝑘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6806" y="2098313"/>
                <a:ext cx="3042115" cy="64812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228184" y="2257313"/>
                <a:ext cx="80534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2257313"/>
                <a:ext cx="80534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768768" y="3140968"/>
                <a:ext cx="1590243" cy="6600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768" y="3140968"/>
                <a:ext cx="1590243" cy="6600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95736" y="3091326"/>
                <a:ext cx="4487767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3091326"/>
                <a:ext cx="4487767" cy="69544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931536" y="3254383"/>
                <a:ext cx="145238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1536" y="3254383"/>
                <a:ext cx="1452385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645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768768" y="4077072"/>
                <a:ext cx="2308068" cy="64819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−5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𝑐𝑑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  <m:r>
                            <a:rPr lang="cs-CZ" i="1">
                              <a:latin typeface="Cambria Math"/>
                            </a:rPr>
                            <m:t>+5</m:t>
                          </m:r>
                          <m:r>
                            <a:rPr lang="cs-CZ" i="1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768" y="4077072"/>
                <a:ext cx="2308068" cy="64819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844580" y="4061070"/>
                <a:ext cx="4089838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−5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𝑐𝑑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4580" y="4061070"/>
                <a:ext cx="4089838" cy="64819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164288" y="4216501"/>
                <a:ext cx="144161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4288" y="4216501"/>
                <a:ext cx="144161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768768" y="5085184"/>
                <a:ext cx="2524217" cy="61824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14+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3−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8+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3−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3−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768" y="5085184"/>
                <a:ext cx="2524217" cy="618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181452" y="5085184"/>
                <a:ext cx="5034263" cy="629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−8−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52" y="5085184"/>
                <a:ext cx="5034263" cy="62985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551496" y="5949280"/>
                <a:ext cx="80207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1496" y="5949280"/>
                <a:ext cx="802079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612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8" grpId="0"/>
      <p:bldP spid="9" grpId="0"/>
      <p:bldP spid="11" grpId="0" animBg="1"/>
      <p:bldP spid="12" grpId="0"/>
      <p:bldP spid="22" grpId="0"/>
      <p:bldP spid="23" grpId="0" animBg="1"/>
      <p:bldP spid="24" grpId="0"/>
      <p:bldP spid="25" grpId="0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34870" y="1926124"/>
                <a:ext cx="1586845" cy="64819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i="1">
                          <a:latin typeface="Cambria Math"/>
                        </a:rPr>
                        <m:t>+5−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870" y="1926124"/>
                <a:ext cx="1586845" cy="64819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850111" y="1926124"/>
                <a:ext cx="6739922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−25−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0111" y="1926124"/>
                <a:ext cx="6739922" cy="64819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787634" y="2605413"/>
                <a:ext cx="80239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7634" y="2605413"/>
                <a:ext cx="80239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34870" y="3005197"/>
                <a:ext cx="2110450" cy="618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870" y="3005197"/>
                <a:ext cx="2110450" cy="6183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411760" y="3005197"/>
                <a:ext cx="5637249" cy="657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9+10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3005197"/>
                <a:ext cx="5637249" cy="6575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750629" y="3646806"/>
                <a:ext cx="80772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0629" y="3646806"/>
                <a:ext cx="80772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434870" y="4149080"/>
                <a:ext cx="2638158" cy="65274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−6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+6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36−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870" y="4149080"/>
                <a:ext cx="2638158" cy="6527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915816" y="4149080"/>
                <a:ext cx="5919441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−36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−6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−6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4149080"/>
                <a:ext cx="5919441" cy="68736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11560" y="5085184"/>
                <a:ext cx="7185429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+18−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−6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+18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−6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−6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+6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085184"/>
                <a:ext cx="7185429" cy="68736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563339" y="5917196"/>
                <a:ext cx="97552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3339" y="5917196"/>
                <a:ext cx="97552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935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 animBg="1"/>
      <p:bldP spid="14" grpId="0"/>
      <p:bldP spid="15" grpId="0"/>
      <p:bldP spid="16" grpId="0" animBg="1"/>
      <p:bldP spid="17" grpId="0"/>
      <p:bldP spid="18" grpId="0"/>
      <p:bldP spid="19" grpId="0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80933" y="486916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Úlohy k procvičení a upevnění  tohoto učiva najdete v učebnici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straně 122-123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zejména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cvičení   46 – 50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Správnost svého řešení si můžete zkontrolovat ve výsledcích na straně 225-226.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5567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561056" y="1983842"/>
                <a:ext cx="1904880" cy="61279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1−3</m:t>
                          </m:r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num>
                        <m:den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𝑐</m:t>
                          </m:r>
                          <m:r>
                            <a:rPr lang="cs-CZ" i="1">
                              <a:latin typeface="Cambria Math"/>
                            </a:rPr>
                            <m:t>−9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056" y="1983842"/>
                <a:ext cx="1904880" cy="6127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339752" y="1941292"/>
                <a:ext cx="6677725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3−9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9752" y="1941292"/>
                <a:ext cx="6677725" cy="66909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80933" y="2656007"/>
                <a:ext cx="932563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933" y="2656007"/>
                <a:ext cx="932563" cy="61279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40683" y="2886759"/>
                <a:ext cx="14143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0683" y="2886759"/>
                <a:ext cx="141436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502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" grpId="0"/>
      <p:bldP spid="5" grpId="0"/>
      <p:bldP spid="6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sčítat a odčítat lomené výrazy. Žák při úpravách rozkládá výrazy v součin, hledá společného jmenovatele a určuje podmínky, za kterých mají výrazy smysl.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5489" y="242088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4884</TotalTime>
  <Words>1698</Words>
  <Application>Microsoft Office PowerPoint</Application>
  <PresentationFormat>Předvádění na obrazovce (4:3)</PresentationFormat>
  <Paragraphs>166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410</cp:revision>
  <dcterms:created xsi:type="dcterms:W3CDTF">2013-01-11T17:11:37Z</dcterms:created>
  <dcterms:modified xsi:type="dcterms:W3CDTF">2014-09-25T07:01:45Z</dcterms:modified>
</cp:coreProperties>
</file>