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1"/>
  </p:notesMasterIdLst>
  <p:sldIdLst>
    <p:sldId id="256" r:id="rId2"/>
    <p:sldId id="257" r:id="rId3"/>
    <p:sldId id="324" r:id="rId4"/>
    <p:sldId id="346" r:id="rId5"/>
    <p:sldId id="358" r:id="rId6"/>
    <p:sldId id="359" r:id="rId7"/>
    <p:sldId id="360" r:id="rId8"/>
    <p:sldId id="361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99"/>
    <a:srgbClr val="CC66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2" autoAdjust="0"/>
    <p:restoredTop sz="97884" autoAdjust="0"/>
  </p:normalViewPr>
  <p:slideViewPr>
    <p:cSldViewPr>
      <p:cViewPr>
        <p:scale>
          <a:sx n="66" d="100"/>
          <a:sy n="66" d="100"/>
        </p:scale>
        <p:origin x="-1194" y="-22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751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1740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4997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5" Type="http://schemas.openxmlformats.org/officeDocument/2006/relationships/image" Target="../media/image2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Relationship Id="rId1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36.png"/><Relationship Id="rId18" Type="http://schemas.openxmlformats.org/officeDocument/2006/relationships/image" Target="../media/image41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png"/><Relationship Id="rId17" Type="http://schemas.openxmlformats.org/officeDocument/2006/relationships/image" Target="../media/image40.pn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3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5" Type="http://schemas.openxmlformats.org/officeDocument/2006/relationships/image" Target="../media/image38.png"/><Relationship Id="rId10" Type="http://schemas.openxmlformats.org/officeDocument/2006/relationships/image" Target="../media/image33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Relationship Id="rId14" Type="http://schemas.openxmlformats.org/officeDocument/2006/relationships/image" Target="../media/image3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13" Type="http://schemas.openxmlformats.org/officeDocument/2006/relationships/image" Target="../media/image52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12" Type="http://schemas.openxmlformats.org/officeDocument/2006/relationships/image" Target="../media/image5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11" Type="http://schemas.openxmlformats.org/officeDocument/2006/relationships/image" Target="../media/image50.png"/><Relationship Id="rId5" Type="http://schemas.openxmlformats.org/officeDocument/2006/relationships/image" Target="../media/image44.png"/><Relationship Id="rId10" Type="http://schemas.openxmlformats.org/officeDocument/2006/relationships/image" Target="../media/image49.png"/><Relationship Id="rId4" Type="http://schemas.openxmlformats.org/officeDocument/2006/relationships/image" Target="../media/image43.png"/><Relationship Id="rId9" Type="http://schemas.openxmlformats.org/officeDocument/2006/relationships/image" Target="../media/image4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48876" y="3512321"/>
            <a:ext cx="4618523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Početní operace s lomenými výrazy- procvičování 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764704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III-2-03-18_Vyrazy_a_jejich_upravy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08.2013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51744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628799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úvod si připomeňte, jaký je postup při provádění jednotlivých početních operací s lomenými výrazy: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6" y="3789040"/>
            <a:ext cx="7704856" cy="92333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Násobení lomených výrazů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lomené výrazy násobíme tak, že násobíme čitatele čitatelem a jmenovatele jmenovatelem. Pokud je to možné, lomené výrazy před násobením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nejprve krátíme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5576" y="5227459"/>
            <a:ext cx="7704856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Dělení lomených výrazů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lomeným výrazem dělíme tak, že násobíme jeho převrácenou hodnotou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2492896"/>
            <a:ext cx="7704856" cy="92333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Sčítání (odčítání) lomených výrazů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lomené výrazy sečteme (odečteme) tak, že je nejprve vhodným rozšířením převedeme na společného jmenovatele a potom čitatele sečteme (odečteme), jmenovatele opíšeme.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58935" y="2504650"/>
            <a:ext cx="7704856" cy="92333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47864" y="2781649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 a odčítání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55576" y="3789040"/>
            <a:ext cx="7704856" cy="92333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647104" y="4066039"/>
            <a:ext cx="20522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Násobení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55576" y="5227459"/>
            <a:ext cx="7704856" cy="64633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95936" y="5373216"/>
            <a:ext cx="1703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Dělení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8156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1" animBg="1"/>
      <p:bldP spid="15" grpId="0"/>
      <p:bldP spid="16" grpId="0" animBg="1"/>
      <p:bldP spid="17" grpId="0"/>
      <p:bldP spid="18" grpId="0" animBg="1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29932" y="2204864"/>
            <a:ext cx="66876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692298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Samostatná práce: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57028" y="2204864"/>
            <a:ext cx="6552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Upravte výrazy a uveďte podmínky, za kterých mají smysl: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1403967" y="2494799"/>
            <a:ext cx="58792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898763" y="2741996"/>
                <a:ext cx="2737801" cy="61677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e>
                      </m:d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7−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8763" y="2741996"/>
                <a:ext cx="2737801" cy="61677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839032" y="3554583"/>
                <a:ext cx="2729209" cy="7146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9032" y="3554583"/>
                <a:ext cx="2729209" cy="71468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927898" y="4398180"/>
                <a:ext cx="2088007" cy="6540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1+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7898" y="4398180"/>
                <a:ext cx="2088007" cy="65402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966997" y="5346850"/>
                <a:ext cx="1735795" cy="7146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𝑛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𝑛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6997" y="5346850"/>
                <a:ext cx="1735795" cy="71468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600747" y="2747184"/>
                <a:ext cx="2101088" cy="617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num>
                        <m:den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+1−2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0747" y="2747184"/>
                <a:ext cx="2101088" cy="61734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600747" y="3595470"/>
                <a:ext cx="2299219" cy="66499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16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0747" y="3595470"/>
                <a:ext cx="2299219" cy="66499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600747" y="4399462"/>
                <a:ext cx="2375266" cy="6527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1+2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sup>
                          </m:sSup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8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+1+4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0747" y="4399462"/>
                <a:ext cx="2375266" cy="652743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633392" y="5337460"/>
                <a:ext cx="2387128" cy="695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+16−8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8−2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126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3392" y="5337460"/>
                <a:ext cx="2387128" cy="69544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83011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692298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67544" y="2090907"/>
                <a:ext cx="2737801" cy="61677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e>
                      </m:d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7−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2090907"/>
                <a:ext cx="2737801" cy="61677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987824" y="2027313"/>
                <a:ext cx="3048399" cy="7146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7−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den>
                          </m:f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7824" y="2027313"/>
                <a:ext cx="3048399" cy="71468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796136" y="2027313"/>
                <a:ext cx="3253711" cy="64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49+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−14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7−7+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6136" y="2027313"/>
                <a:ext cx="3253711" cy="64812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67544" y="2929706"/>
                <a:ext cx="2626232" cy="6298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7−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7−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2929706"/>
                <a:ext cx="2626232" cy="62985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058039" y="2965453"/>
                <a:ext cx="1302536" cy="6117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8039" y="2965453"/>
                <a:ext cx="1302536" cy="61177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283968" y="2968147"/>
                <a:ext cx="1013996" cy="6090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3968" y="2968147"/>
                <a:ext cx="1013996" cy="60907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580112" y="3142611"/>
                <a:ext cx="1448986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≠7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0112" y="3142611"/>
                <a:ext cx="1448986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42270" y="3789039"/>
                <a:ext cx="2729209" cy="7146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270" y="3789039"/>
                <a:ext cx="2729209" cy="71468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093776" y="3789039"/>
                <a:ext cx="3159006" cy="695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−24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93776" y="3789039"/>
                <a:ext cx="3159006" cy="69544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76599" y="4653136"/>
                <a:ext cx="3667927" cy="6771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+2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−2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6599" y="4653136"/>
                <a:ext cx="3667927" cy="677173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143505" y="4653135"/>
                <a:ext cx="2892908" cy="6771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6</m:t>
                          </m:r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+2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43505" y="4653135"/>
                <a:ext cx="2892908" cy="677173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11560" y="5589240"/>
                <a:ext cx="3084499" cy="6771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6</m:t>
                          </m:r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+2</m:t>
                              </m:r>
                            </m:e>
                          </m:d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+2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5589240"/>
                <a:ext cx="3084499" cy="677173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684734" y="5743160"/>
                <a:ext cx="144456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=3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84734" y="5743160"/>
                <a:ext cx="1444562" cy="369332"/>
              </a:xfrm>
              <a:prstGeom prst="rect">
                <a:avLst/>
              </a:prstGeom>
              <a:blipFill rotWithShape="1">
                <a:blip r:embed="rId15"/>
                <a:stretch>
                  <a:fillRect b="-4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297964" y="5743160"/>
                <a:ext cx="1628907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≠±2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7964" y="5743160"/>
                <a:ext cx="1628907" cy="369332"/>
              </a:xfrm>
              <a:prstGeom prst="rect">
                <a:avLst/>
              </a:prstGeom>
              <a:blipFill rotWithShape="1">
                <a:blip r:embed="rId16"/>
                <a:stretch>
                  <a:fillRect b="-3175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83155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/>
      <p:bldP spid="9" grpId="0" animBg="1"/>
      <p:bldP spid="11" grpId="0"/>
      <p:bldP spid="12" grpId="0"/>
      <p:bldP spid="13" grpId="0"/>
      <p:bldP spid="14" grpId="0"/>
      <p:bldP spid="15" grpId="0"/>
      <p:bldP spid="16" grpId="0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692298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618100" y="2204864"/>
                <a:ext cx="2088007" cy="6540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1+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8100" y="2204864"/>
                <a:ext cx="2088007" cy="65402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728524" y="2204864"/>
                <a:ext cx="2141548" cy="9297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1+</m:t>
                          </m:r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8524" y="2204864"/>
                <a:ext cx="2141548" cy="92974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716016" y="2229293"/>
                <a:ext cx="1715598" cy="6295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1+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2229293"/>
                <a:ext cx="1715598" cy="62959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6228184" y="2246157"/>
                <a:ext cx="720838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8184" y="2246157"/>
                <a:ext cx="720838" cy="6127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7092280" y="2367857"/>
                <a:ext cx="1629036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≠−1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92280" y="2367857"/>
                <a:ext cx="1629036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611560" y="3284984"/>
                <a:ext cx="1735795" cy="7146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𝑛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𝑛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3284984"/>
                <a:ext cx="1735795" cy="714683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241073" y="3284984"/>
                <a:ext cx="1806777" cy="64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𝑛</m:t>
                          </m:r>
                          <m:r>
                            <a:rPr lang="cs-CZ" i="1">
                              <a:latin typeface="Cambria Math"/>
                            </a:rPr>
                            <m:t>−2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𝑛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𝑛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41073" y="3284984"/>
                <a:ext cx="1806777" cy="64812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848756" y="3316338"/>
                <a:ext cx="2883290" cy="6519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𝑛</m:t>
                          </m:r>
                          <m:r>
                            <a:rPr lang="cs-CZ" i="1">
                              <a:latin typeface="Cambria Math"/>
                            </a:rPr>
                            <m:t>−2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𝑛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𝑛</m:t>
                          </m:r>
                        </m:num>
                        <m:den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−2</m:t>
                              </m:r>
                            </m:e>
                          </m:d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+2</m:t>
                              </m:r>
                            </m:e>
                          </m:d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48756" y="3316338"/>
                <a:ext cx="2883290" cy="65197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618100" y="4221088"/>
                <a:ext cx="1309141" cy="617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8100" y="4221088"/>
                <a:ext cx="1309141" cy="617348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1927241" y="4221088"/>
                <a:ext cx="1020600" cy="617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27241" y="4221088"/>
                <a:ext cx="1020600" cy="617348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674407" y="4370599"/>
                <a:ext cx="1635319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≠±2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74407" y="4370599"/>
                <a:ext cx="1635319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627436" y="5229200"/>
                <a:ext cx="2101088" cy="617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num>
                        <m:den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+1−2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7436" y="5229200"/>
                <a:ext cx="2101088" cy="617348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2653782" y="5211887"/>
                <a:ext cx="3129575" cy="66909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num>
                        <m:den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53782" y="5211887"/>
                <a:ext cx="3129575" cy="669094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Obdélník 33"/>
              <p:cNvSpPr/>
              <p:nvPr/>
            </p:nvSpPr>
            <p:spPr>
              <a:xfrm>
                <a:off x="5735633" y="5229130"/>
                <a:ext cx="1305999" cy="6127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−1</m:t>
                          </m:r>
                        </m:den>
                      </m:f>
                      <m:r>
                        <a:rPr lang="cs-CZ" b="0" i="1" smtClean="0">
                          <a:solidFill>
                            <a:prstClr val="black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Obdélník 3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35633" y="5229130"/>
                <a:ext cx="1305999" cy="6127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6889340" y="5254324"/>
                <a:ext cx="1017458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𝑎</m:t>
                          </m:r>
                          <m:r>
                            <a:rPr lang="cs-CZ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−1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89340" y="5254324"/>
                <a:ext cx="1017458" cy="6127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6995138" y="6085851"/>
                <a:ext cx="805862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95138" y="6085851"/>
                <a:ext cx="805862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84326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 animBg="1"/>
      <p:bldP spid="23" grpId="0"/>
      <p:bldP spid="24" grpId="0"/>
      <p:bldP spid="26" grpId="0"/>
      <p:bldP spid="27" grpId="0"/>
      <p:bldP spid="28" grpId="0"/>
      <p:bldP spid="29" grpId="0" animBg="1"/>
      <p:bldP spid="30" grpId="0"/>
      <p:bldP spid="31" grpId="0"/>
      <p:bldP spid="34" grpId="0"/>
      <p:bldP spid="35" grpId="0"/>
      <p:bldP spid="3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692298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585276" y="2253861"/>
                <a:ext cx="2299219" cy="66499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16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5276" y="2253861"/>
                <a:ext cx="2299219" cy="66499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654976" y="2253861"/>
                <a:ext cx="2919645" cy="66499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𝑐</m:t>
                                  </m:r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</a:rPr>
                                <m:t>+2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16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54976" y="2253861"/>
                <a:ext cx="2919645" cy="66499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423730" y="2270577"/>
                <a:ext cx="2658292" cy="6873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  <m:d>
                            <m:d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𝑐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16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𝑐</m:t>
                                  </m:r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+1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23730" y="2270577"/>
                <a:ext cx="2658292" cy="68736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68686" y="3301754"/>
                <a:ext cx="1285224" cy="617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8686" y="3301754"/>
                <a:ext cx="1285224" cy="61734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853910" y="3301754"/>
                <a:ext cx="996683" cy="617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53910" y="3301754"/>
                <a:ext cx="996683" cy="61734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563888" y="3425762"/>
                <a:ext cx="1614737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≠−1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3888" y="3425762"/>
                <a:ext cx="1614737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568686" y="4408612"/>
                <a:ext cx="2375266" cy="6527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1+2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sup>
                          </m:sSup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𝑐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8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+1+4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8686" y="4408612"/>
                <a:ext cx="2375266" cy="652743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898283" y="4463913"/>
                <a:ext cx="2321789" cy="66883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1+2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𝑥</m:t>
                                  </m:r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+1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98283" y="4463913"/>
                <a:ext cx="2321789" cy="66883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076056" y="4484336"/>
                <a:ext cx="1430776" cy="617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4484336"/>
                <a:ext cx="1430776" cy="617348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6506654" y="4507386"/>
                <a:ext cx="1462836" cy="6158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𝑐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2(2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+1)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06654" y="4507386"/>
                <a:ext cx="1462836" cy="61581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416437" y="5445224"/>
                <a:ext cx="1643270" cy="610936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16437" y="5445224"/>
                <a:ext cx="1643270" cy="61093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70216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 animBg="1"/>
      <p:bldP spid="32" grpId="0"/>
      <p:bldP spid="9" grpId="0"/>
      <p:bldP spid="10" grpId="0"/>
      <p:bldP spid="11" grpId="0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033279"/>
            <a:ext cx="1872208" cy="36933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Lomené výrazy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692298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582397" y="2276872"/>
                <a:ext cx="2387128" cy="695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+16−8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8−2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126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2397" y="2276872"/>
                <a:ext cx="2387128" cy="69544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867749" y="2276872"/>
                <a:ext cx="2507353" cy="6954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𝑦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−4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−4</m:t>
                              </m:r>
                            </m:e>
                          </m:d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126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67749" y="2276872"/>
                <a:ext cx="2507353" cy="69544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233888" y="2294569"/>
                <a:ext cx="1645772" cy="660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3888" y="2294569"/>
                <a:ext cx="1645772" cy="66005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732240" y="2276872"/>
                <a:ext cx="1754776" cy="660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i="1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𝑦</m:t>
                          </m:r>
                          <m:r>
                            <a:rPr lang="cs-CZ" i="1">
                              <a:latin typeface="Cambria Math"/>
                            </a:rPr>
                            <m:t>−4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2240" y="2276872"/>
                <a:ext cx="1754776" cy="66005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11560" y="3212976"/>
                <a:ext cx="1548822" cy="61395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𝑦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−4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3212976"/>
                <a:ext cx="1548822" cy="61395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026923" y="3335285"/>
                <a:ext cx="1455783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≠0,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≠4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26923" y="3335285"/>
                <a:ext cx="1455783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3175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9663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6" grpId="0"/>
      <p:bldP spid="17" grpId="0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09143" y="908720"/>
            <a:ext cx="8640960" cy="546558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RNDr. Milada Hudcová, Libuše Kubičíková: Sbírka úloh z matematiky pro SOU a SOŠ,  1. vydání 1994, Prometheus, ISBN 80-85849-40-2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63283" y="908720"/>
            <a:ext cx="853268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procvičení a upevnění dovedností provádět početní operace s lomenými výrazy. Žák při úpravách rozkládá výrazy v součin, využívá krácení a určuje podmínky, za kterých mají výrazy smysl.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b="1" u="sng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09143" y="536760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09143" y="2636912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287722" y="3724875"/>
            <a:ext cx="831672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Milada Hudcová, Libuše Kubičíková: Sbírka úloh z matematiky pro SOU a SOŠ,  1. vydání 1994, Prometheus, ISBN 80-85849-40-2</a:t>
            </a:r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5283</TotalTime>
  <Words>1265</Words>
  <Application>Microsoft Office PowerPoint</Application>
  <PresentationFormat>Předvádění na obrazovce (4:3)</PresentationFormat>
  <Paragraphs>115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451</cp:revision>
  <dcterms:created xsi:type="dcterms:W3CDTF">2013-01-11T17:11:37Z</dcterms:created>
  <dcterms:modified xsi:type="dcterms:W3CDTF">2014-09-25T07:00:02Z</dcterms:modified>
</cp:coreProperties>
</file>