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3"/>
  </p:notesMasterIdLst>
  <p:sldIdLst>
    <p:sldId id="256" r:id="rId2"/>
    <p:sldId id="257" r:id="rId3"/>
    <p:sldId id="324" r:id="rId4"/>
    <p:sldId id="362" r:id="rId5"/>
    <p:sldId id="363" r:id="rId6"/>
    <p:sldId id="364" r:id="rId7"/>
    <p:sldId id="365" r:id="rId8"/>
    <p:sldId id="366" r:id="rId9"/>
    <p:sldId id="367" r:id="rId10"/>
    <p:sldId id="368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99"/>
    <a:srgbClr val="CC66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2" autoAdjust="0"/>
    <p:restoredTop sz="97884" autoAdjust="0"/>
  </p:normalViewPr>
  <p:slideViewPr>
    <p:cSldViewPr>
      <p:cViewPr>
        <p:scale>
          <a:sx n="71" d="100"/>
          <a:sy n="71" d="100"/>
        </p:scale>
        <p:origin x="-1044" y="-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751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1740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4997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4.png"/><Relationship Id="rId18" Type="http://schemas.openxmlformats.org/officeDocument/2006/relationships/image" Target="../media/image2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png"/><Relationship Id="rId17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5" Type="http://schemas.openxmlformats.org/officeDocument/2006/relationships/image" Target="../media/image2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Relationship Id="rId14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13" Type="http://schemas.openxmlformats.org/officeDocument/2006/relationships/image" Target="../media/image40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12" Type="http://schemas.openxmlformats.org/officeDocument/2006/relationships/image" Target="../media/image39.pn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11" Type="http://schemas.openxmlformats.org/officeDocument/2006/relationships/image" Target="../media/image38.png"/><Relationship Id="rId5" Type="http://schemas.openxmlformats.org/officeDocument/2006/relationships/image" Target="../media/image32.png"/><Relationship Id="rId15" Type="http://schemas.openxmlformats.org/officeDocument/2006/relationships/image" Target="../media/image42.png"/><Relationship Id="rId10" Type="http://schemas.openxmlformats.org/officeDocument/2006/relationships/image" Target="../media/image37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Relationship Id="rId14" Type="http://schemas.openxmlformats.org/officeDocument/2006/relationships/image" Target="../media/image4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13" Type="http://schemas.openxmlformats.org/officeDocument/2006/relationships/image" Target="../media/image60.png"/><Relationship Id="rId18" Type="http://schemas.openxmlformats.org/officeDocument/2006/relationships/image" Target="../media/image65.png"/><Relationship Id="rId3" Type="http://schemas.openxmlformats.org/officeDocument/2006/relationships/image" Target="../media/image50.png"/><Relationship Id="rId7" Type="http://schemas.openxmlformats.org/officeDocument/2006/relationships/image" Target="../media/image54.png"/><Relationship Id="rId12" Type="http://schemas.openxmlformats.org/officeDocument/2006/relationships/image" Target="../media/image59.png"/><Relationship Id="rId17" Type="http://schemas.openxmlformats.org/officeDocument/2006/relationships/image" Target="../media/image64.png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63.png"/><Relationship Id="rId20" Type="http://schemas.openxmlformats.org/officeDocument/2006/relationships/image" Target="../media/image6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png"/><Relationship Id="rId11" Type="http://schemas.openxmlformats.org/officeDocument/2006/relationships/image" Target="../media/image58.png"/><Relationship Id="rId5" Type="http://schemas.openxmlformats.org/officeDocument/2006/relationships/image" Target="../media/image52.png"/><Relationship Id="rId15" Type="http://schemas.openxmlformats.org/officeDocument/2006/relationships/image" Target="../media/image62.png"/><Relationship Id="rId10" Type="http://schemas.openxmlformats.org/officeDocument/2006/relationships/image" Target="../media/image57.png"/><Relationship Id="rId19" Type="http://schemas.openxmlformats.org/officeDocument/2006/relationships/image" Target="../media/image66.png"/><Relationship Id="rId4" Type="http://schemas.openxmlformats.org/officeDocument/2006/relationships/image" Target="../media/image51.png"/><Relationship Id="rId9" Type="http://schemas.openxmlformats.org/officeDocument/2006/relationships/image" Target="../media/image56.png"/><Relationship Id="rId14" Type="http://schemas.openxmlformats.org/officeDocument/2006/relationships/image" Target="../media/image6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png"/><Relationship Id="rId13" Type="http://schemas.openxmlformats.org/officeDocument/2006/relationships/image" Target="../media/image78.png"/><Relationship Id="rId3" Type="http://schemas.openxmlformats.org/officeDocument/2006/relationships/image" Target="../media/image68.png"/><Relationship Id="rId7" Type="http://schemas.openxmlformats.org/officeDocument/2006/relationships/image" Target="../media/image72.png"/><Relationship Id="rId12" Type="http://schemas.openxmlformats.org/officeDocument/2006/relationships/image" Target="../media/image77.png"/><Relationship Id="rId17" Type="http://schemas.openxmlformats.org/officeDocument/2006/relationships/image" Target="../media/image82.png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8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1.png"/><Relationship Id="rId11" Type="http://schemas.openxmlformats.org/officeDocument/2006/relationships/image" Target="../media/image76.png"/><Relationship Id="rId5" Type="http://schemas.openxmlformats.org/officeDocument/2006/relationships/image" Target="../media/image70.png"/><Relationship Id="rId15" Type="http://schemas.openxmlformats.org/officeDocument/2006/relationships/image" Target="../media/image80.png"/><Relationship Id="rId10" Type="http://schemas.openxmlformats.org/officeDocument/2006/relationships/image" Target="../media/image75.png"/><Relationship Id="rId4" Type="http://schemas.openxmlformats.org/officeDocument/2006/relationships/image" Target="../media/image69.png"/><Relationship Id="rId9" Type="http://schemas.openxmlformats.org/officeDocument/2006/relationships/image" Target="../media/image74.png"/><Relationship Id="rId14" Type="http://schemas.openxmlformats.org/officeDocument/2006/relationships/image" Target="../media/image7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8.png"/><Relationship Id="rId3" Type="http://schemas.openxmlformats.org/officeDocument/2006/relationships/image" Target="../media/image83.png"/><Relationship Id="rId7" Type="http://schemas.openxmlformats.org/officeDocument/2006/relationships/image" Target="../media/image8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6.png"/><Relationship Id="rId5" Type="http://schemas.openxmlformats.org/officeDocument/2006/relationships/image" Target="../media/image85.png"/><Relationship Id="rId10" Type="http://schemas.openxmlformats.org/officeDocument/2006/relationships/image" Target="../media/image90.png"/><Relationship Id="rId4" Type="http://schemas.openxmlformats.org/officeDocument/2006/relationships/image" Target="../media/image84.png"/><Relationship Id="rId9" Type="http://schemas.openxmlformats.org/officeDocument/2006/relationships/image" Target="../media/image8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48876" y="3512321"/>
            <a:ext cx="461852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Složené lomené výrazy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764704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III-2-03-19_Vyrazy_a_jejich_upravy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08.2013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51744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2520280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Složené 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700808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složenými lomenými výrazy pracujeme podobně jako se složenými zlomky.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Připomeňte si, co rozumíme složeným zlomkem!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39552" y="2463079"/>
            <a:ext cx="7776864" cy="21602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56143" y="2625464"/>
            <a:ext cx="7920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Složený zlomek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zlomek, jehož čitatel nebo jmenovatel je zlomek, jedná se vlastně o jiný zápis podílu dvou zlomků: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747940" y="3401025"/>
                <a:ext cx="411330" cy="9369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latin typeface="Cambria Math"/>
                                </a:rPr>
                                <m:t>𝒂</m:t>
                              </m:r>
                            </m:num>
                            <m:den>
                              <m:r>
                                <a:rPr lang="cs-CZ" b="1" i="1" smtClean="0">
                                  <a:latin typeface="Cambria Math"/>
                                </a:rPr>
                                <m:t>𝒃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latin typeface="Cambria Math"/>
                                </a:rPr>
                                <m:t>𝒄</m:t>
                              </m:r>
                            </m:num>
                            <m:den>
                              <m:r>
                                <a:rPr lang="cs-CZ" b="1" i="1" smtClean="0">
                                  <a:latin typeface="Cambria Math"/>
                                </a:rPr>
                                <m:t>𝒅</m:t>
                              </m:r>
                            </m:den>
                          </m:f>
                        </m:den>
                      </m:f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47940" y="3401025"/>
                <a:ext cx="411330" cy="93698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754202" y="3358533"/>
                <a:ext cx="281416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  <m:r>
                        <a:rPr lang="cs-CZ" b="0" i="1" smtClean="0">
                          <a:latin typeface="Cambria Math"/>
                        </a:rPr>
                        <m:t>𝑖𝑡𝑎𝑡𝑒𝑙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𝑠𝑙𝑜</m:t>
                      </m:r>
                      <m:r>
                        <a:rPr lang="cs-CZ" b="0" i="1" smtClean="0">
                          <a:latin typeface="Cambria Math"/>
                        </a:rPr>
                        <m:t>ž</m:t>
                      </m:r>
                      <m:r>
                        <a:rPr lang="cs-CZ" b="0" i="1" smtClean="0">
                          <a:latin typeface="Cambria Math"/>
                        </a:rPr>
                        <m:t>𝑒𝑛</m:t>
                      </m:r>
                      <m:r>
                        <a:rPr lang="cs-CZ" b="0" i="1" smtClean="0">
                          <a:latin typeface="Cambria Math"/>
                        </a:rPr>
                        <m:t>é</m:t>
                      </m:r>
                      <m:r>
                        <a:rPr lang="cs-CZ" b="0" i="1" smtClean="0">
                          <a:latin typeface="Cambria Math"/>
                        </a:rPr>
                        <m:t>h𝑜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𝑧𝑙𝑜𝑚𝑘𝑢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54202" y="3358533"/>
                <a:ext cx="2814168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727424" y="3684853"/>
                <a:ext cx="24409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h𝑙𝑎𝑣𝑛</m:t>
                    </m:r>
                    <m:r>
                      <a:rPr lang="cs-CZ" b="0" i="1" smtClean="0">
                        <a:latin typeface="Cambria Math"/>
                      </a:rPr>
                      <m:t>í </m:t>
                    </m:r>
                    <m:r>
                      <a:rPr lang="cs-CZ" b="0" i="1" smtClean="0">
                        <a:latin typeface="Cambria Math"/>
                      </a:rPr>
                      <m:t>𝑧𝑙𝑜𝑚𝑘𝑜𝑣</m:t>
                    </m:r>
                    <m:r>
                      <a:rPr lang="cs-CZ" b="0" i="1" smtClean="0">
                        <a:latin typeface="Cambria Math"/>
                      </a:rPr>
                      <m:t>á čá</m:t>
                    </m:r>
                    <m:r>
                      <a:rPr lang="cs-CZ" b="0" i="1" smtClean="0">
                        <a:latin typeface="Cambria Math"/>
                      </a:rPr>
                      <m:t>𝑟𝑎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7424" y="3684853"/>
                <a:ext cx="2440925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2719368" y="4053654"/>
                <a:ext cx="33207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𝑗𝑚𝑒𝑛𝑜𝑣𝑎𝑡𝑒𝑙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𝑠𝑙𝑜</m:t>
                      </m:r>
                      <m:r>
                        <a:rPr lang="cs-CZ" b="0" i="1" smtClean="0">
                          <a:latin typeface="Cambria Math"/>
                        </a:rPr>
                        <m:t>ž</m:t>
                      </m:r>
                      <m:r>
                        <a:rPr lang="cs-CZ" b="0" i="1" smtClean="0">
                          <a:latin typeface="Cambria Math"/>
                        </a:rPr>
                        <m:t>𝑒𝑛</m:t>
                      </m:r>
                      <m:r>
                        <a:rPr lang="cs-CZ" b="0" i="1" smtClean="0">
                          <a:latin typeface="Cambria Math"/>
                        </a:rPr>
                        <m:t>é</m:t>
                      </m:r>
                      <m:r>
                        <a:rPr lang="cs-CZ" b="0" i="1" smtClean="0">
                          <a:latin typeface="Cambria Math"/>
                        </a:rPr>
                        <m:t>h𝑜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𝑧𝑙𝑜𝑚𝑘𝑢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9368" y="4053654"/>
                <a:ext cx="3320717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7" name="Přímá spojnice se šipkou 26"/>
          <p:cNvCxnSpPr/>
          <p:nvPr/>
        </p:nvCxnSpPr>
        <p:spPr>
          <a:xfrm flipH="1">
            <a:off x="2159270" y="3543199"/>
            <a:ext cx="56009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>
            <a:off x="2194104" y="3869519"/>
            <a:ext cx="56009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2194104" y="4196831"/>
            <a:ext cx="56009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1747940" y="3877626"/>
            <a:ext cx="41133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96890" y="4943460"/>
                <a:ext cx="7128792" cy="70718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Např. složený zlomek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5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den>
                        </m:f>
                      </m:num>
                      <m:den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7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</m:den>
                    </m:f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můžeme  zapsat jako podíl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: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890" y="4943460"/>
                <a:ext cx="7128792" cy="707181"/>
              </a:xfrm>
              <a:prstGeom prst="rect">
                <a:avLst/>
              </a:prstGeom>
              <a:blipFill rotWithShape="1">
                <a:blip r:embed="rId7"/>
                <a:stretch>
                  <a:fillRect l="-7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596890" y="5650641"/>
            <a:ext cx="77195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Pozn.: Pro přehlednost zápisu píšeme hlavní zlomkovou čáru delší než zbývající zlomkové čáry a vždy ve stejné úrovni, jako znak rovnosti!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8156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/>
      <p:bldP spid="22" grpId="1"/>
      <p:bldP spid="23" grpId="0"/>
      <p:bldP spid="23" grpId="1"/>
      <p:bldP spid="24" grpId="0"/>
      <p:bldP spid="24" grpId="1"/>
      <p:bldP spid="25" grpId="0"/>
      <p:bldP spid="25" grpId="1"/>
      <p:bldP spid="26" grpId="0"/>
      <p:bldP spid="26" grpId="1"/>
      <p:bldP spid="6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2520280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Složené 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61256" y="1772816"/>
            <a:ext cx="7632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Podobně zapisujeme i složené lomené výrazy. Hlavní zlomková čára vyjadřuje, který z výrazů je čitatel a který jmenovatel daného složeného lomeného  výrazu.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61256" y="2708920"/>
                <a:ext cx="7776864" cy="68185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Např. složený lomený výraz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2+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den>
                        </m:f>
                      </m:num>
                      <m:den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𝑐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3−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den>
                        </m:f>
                      </m:den>
                    </m:f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můžeme zapsat jako podíl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 2+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: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3−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den>
                    </m:f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256" y="2708920"/>
                <a:ext cx="7776864" cy="681853"/>
              </a:xfrm>
              <a:prstGeom prst="rect">
                <a:avLst/>
              </a:prstGeom>
              <a:blipFill rotWithShape="1">
                <a:blip r:embed="rId3"/>
                <a:stretch>
                  <a:fillRect l="-6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561256" y="3717032"/>
            <a:ext cx="74168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 zjednodušování složených lomených výrazů postupujeme tak, že je napíšeme jako podíl lomených výrazů nebo můžeme přímo vynásobit čitatele složeného lomeného výrazu převrácenou hodnotou jeho jmenovatele.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1256" y="4797152"/>
            <a:ext cx="7632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 stanovení podmínek se nesmí rovnat nule jmenovatelé zlomků v čitateli i jmenovateli a také jmenovatel převráceného zlomků!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1569368" y="5589240"/>
                <a:ext cx="2790508" cy="68326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</a:rPr>
                              <m:t>2+</m:t>
                            </m:r>
                            <m:r>
                              <a:rPr lang="cs-CZ" i="1">
                                <a:latin typeface="Cambria Math"/>
                              </a:rPr>
                              <m:t>𝑏</m:t>
                            </m:r>
                          </m:den>
                        </m:f>
                      </m:num>
                      <m:den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</a:rPr>
                              <m:t>𝑐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</a:rPr>
                              <m:t>3−</m:t>
                            </m:r>
                            <m:r>
                              <a:rPr lang="cs-CZ" i="1">
                                <a:latin typeface="Cambria Math"/>
                              </a:rPr>
                              <m:t>𝑏</m:t>
                            </m:r>
                          </m:den>
                        </m:f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 2+</m:t>
                        </m:r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: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𝑐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3−</m:t>
                        </m:r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den>
                    </m:f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  <m:r>
                          <a:rPr lang="cs-CZ" i="1">
                            <a:latin typeface="Cambria Math"/>
                          </a:rPr>
                          <m:t> 2+</m:t>
                        </m:r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den>
                    </m:f>
                    <m:r>
                      <a:rPr lang="cs-CZ" i="1" smtClean="0">
                        <a:latin typeface="Cambria Math"/>
                        <a:ea typeface="Cambria Math"/>
                      </a:rPr>
                      <m:t>∙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3−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𝑏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𝑐</m:t>
                        </m:r>
                      </m:den>
                    </m:f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9368" y="5589240"/>
                <a:ext cx="2790508" cy="6832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vál 10"/>
          <p:cNvSpPr/>
          <p:nvPr/>
        </p:nvSpPr>
        <p:spPr>
          <a:xfrm>
            <a:off x="2195736" y="5937747"/>
            <a:ext cx="432048" cy="2344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Ovál 30"/>
          <p:cNvSpPr/>
          <p:nvPr/>
        </p:nvSpPr>
        <p:spPr>
          <a:xfrm>
            <a:off x="2670852" y="5972931"/>
            <a:ext cx="432048" cy="2344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Ovál 31"/>
          <p:cNvSpPr/>
          <p:nvPr/>
        </p:nvSpPr>
        <p:spPr>
          <a:xfrm>
            <a:off x="3797165" y="5972931"/>
            <a:ext cx="432048" cy="2344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079543" y="6002902"/>
                <a:ext cx="560666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1600" b="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sz="1600" dirty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79543" y="6002902"/>
                <a:ext cx="560666" cy="33855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2321759" y="6062893"/>
                <a:ext cx="560666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1600" b="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sz="1600" dirty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21759" y="6062893"/>
                <a:ext cx="560666" cy="33855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886876" y="6067174"/>
                <a:ext cx="560666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1600" b="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sz="1600" dirty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86876" y="6067174"/>
                <a:ext cx="560666" cy="33855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04768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9" grpId="0"/>
      <p:bldP spid="10" grpId="0"/>
      <p:bldP spid="11" grpId="0" animBg="1"/>
      <p:bldP spid="31" grpId="0" animBg="1"/>
      <p:bldP spid="32" grpId="0" animBg="1"/>
      <p:bldP spid="12" grpId="0"/>
      <p:bldP spid="33" grpId="0"/>
      <p:bldP spid="3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2520280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Složené 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29932" y="1831781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93984" y="1693281"/>
            <a:ext cx="63367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následujících úlohách si procvičte zjednodušování složených lomených výrazů. Určete i podmínky, za kterých mají smysl.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1593984" y="2339612"/>
            <a:ext cx="59766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63779" y="2636912"/>
                <a:ext cx="634917" cy="105573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9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3779" y="2636912"/>
                <a:ext cx="634917" cy="105573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87624" y="2780928"/>
                <a:ext cx="1249060" cy="6481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2780928"/>
                <a:ext cx="1249060" cy="64819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339752" y="2780928"/>
                <a:ext cx="1271502" cy="6481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9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5</m:t>
                          </m:r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9752" y="2780928"/>
                <a:ext cx="1271502" cy="64819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419872" y="2820452"/>
                <a:ext cx="1026499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872" y="2820452"/>
                <a:ext cx="1026499" cy="61831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283967" y="2822312"/>
                <a:ext cx="866199" cy="61645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3967" y="2822312"/>
                <a:ext cx="866199" cy="61645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358184" y="2980115"/>
                <a:ext cx="1452129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58184" y="2980115"/>
                <a:ext cx="1452129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80285" y="3842135"/>
                <a:ext cx="764825" cy="80118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den>
                          </m:f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285" y="3842135"/>
                <a:ext cx="764825" cy="80118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294884" y="4020911"/>
                <a:ext cx="883703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4884" y="4020911"/>
                <a:ext cx="883703" cy="61831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2069961" y="4015964"/>
                <a:ext cx="1143390" cy="6183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5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69961" y="4015964"/>
                <a:ext cx="1143390" cy="618374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087120" y="4015964"/>
                <a:ext cx="846001" cy="6183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𝑏𝑐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87120" y="4015964"/>
                <a:ext cx="846001" cy="618374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134183" y="4140516"/>
                <a:ext cx="1431354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4183" y="4140516"/>
                <a:ext cx="1431354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89294" y="5013176"/>
                <a:ext cx="764825" cy="8474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9294" y="5013176"/>
                <a:ext cx="764825" cy="847411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331091" y="5013176"/>
                <a:ext cx="900695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091" y="5013176"/>
                <a:ext cx="900695" cy="616515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104297" y="5013176"/>
                <a:ext cx="1160382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5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04297" y="5013176"/>
                <a:ext cx="1160382" cy="618311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168445" y="5008015"/>
                <a:ext cx="977447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𝑎𝑐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68445" y="5008015"/>
                <a:ext cx="977447" cy="616515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526498" y="5131606"/>
                <a:ext cx="1431354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26498" y="5131606"/>
                <a:ext cx="1431354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51926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 animBg="1"/>
      <p:bldP spid="10" grpId="0"/>
      <p:bldP spid="11" grpId="0"/>
      <p:bldP spid="12" grpId="0"/>
      <p:bldP spid="13" grpId="0"/>
      <p:bldP spid="16" grpId="0" animBg="1"/>
      <p:bldP spid="17" grpId="0"/>
      <p:bldP spid="18" grpId="0"/>
      <p:bldP spid="19" grpId="0"/>
      <p:bldP spid="20" grpId="0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2520280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Složené 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395536" y="1844824"/>
                <a:ext cx="1611723" cy="114858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lvl="1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1+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num>
                            <m:den>
                              <m:sSup>
                                <m:sSup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𝑦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844824"/>
                <a:ext cx="1611723" cy="114858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907704" y="2044231"/>
                <a:ext cx="1561966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1+</m:t>
                          </m:r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𝑦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−1</m:t>
                          </m:r>
                        </m:num>
                        <m:den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7704" y="2044231"/>
                <a:ext cx="1561966" cy="69544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347864" y="2028478"/>
                <a:ext cx="2626232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1+</m:t>
                          </m:r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𝑦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e>
                          </m:d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+1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2028478"/>
                <a:ext cx="2626232" cy="69544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5796136" y="2069835"/>
                <a:ext cx="1302536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6136" y="2069835"/>
                <a:ext cx="1302536" cy="6127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7098672" y="2098668"/>
                <a:ext cx="847924" cy="5865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𝑦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𝑥</m:t>
                        </m:r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−1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98672" y="2098668"/>
                <a:ext cx="847924" cy="58657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7077960" y="2808742"/>
                <a:ext cx="1625510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≠±1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77960" y="2808742"/>
                <a:ext cx="1625510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4839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816380" y="3789040"/>
                <a:ext cx="1124795" cy="8526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6380" y="3789040"/>
                <a:ext cx="1124795" cy="85260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1728164" y="3749983"/>
                <a:ext cx="1885773" cy="7146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3−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8164" y="3749983"/>
                <a:ext cx="1885773" cy="71468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3393550" y="3749983"/>
                <a:ext cx="1928733" cy="66499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1+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93550" y="3749983"/>
                <a:ext cx="1928733" cy="66499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5257398" y="3749983"/>
                <a:ext cx="2380011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1+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7398" y="3749983"/>
                <a:ext cx="2380011" cy="687368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816380" y="4869160"/>
                <a:ext cx="2764859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1+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+1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6380" y="4869160"/>
                <a:ext cx="2764859" cy="687368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3469670" y="4869160"/>
                <a:ext cx="1625830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9670" y="4869160"/>
                <a:ext cx="1625830" cy="687368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4932040" y="4850181"/>
                <a:ext cx="1247008" cy="7063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sz="2400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400" i="1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sz="2400" i="1">
                                <a:latin typeface="Cambria Math"/>
                                <a:ea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2400" i="1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3</m:t>
                        </m:r>
                        <m:d>
                          <m:dPr>
                            <m:ctrlPr>
                              <a:rPr lang="cs-CZ" sz="2400" i="1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400" i="1">
                                <a:latin typeface="Cambria Math"/>
                                <a:ea typeface="Cambria Math"/>
                              </a:rPr>
                              <m:t>𝑎</m:t>
                            </m:r>
                            <m:r>
                              <a:rPr lang="cs-CZ" sz="2400" i="1">
                                <a:latin typeface="Cambria Math"/>
                                <a:ea typeface="Cambria Math"/>
                              </a:rPr>
                              <m:t>−1</m:t>
                            </m:r>
                          </m:e>
                        </m:d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2040" y="4850181"/>
                <a:ext cx="1247008" cy="706347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6588224" y="5028178"/>
                <a:ext cx="1629036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≠±1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8224" y="5028178"/>
                <a:ext cx="1629036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92612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26" grpId="0"/>
      <p:bldP spid="27" grpId="0" animBg="1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2520280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Složené 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0232" y="1527930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Samostatná práce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183190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352332" y="2044691"/>
            <a:ext cx="66040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Zjednodušte složené  lomené výrazy a určete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podmínky, za kterých mají smysl.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1439652" y="2691022"/>
            <a:ext cx="63367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83568" y="2924944"/>
                <a:ext cx="1096582" cy="10173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8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2+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8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2924944"/>
                <a:ext cx="1096582" cy="101739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5312902" y="2854081"/>
                <a:ext cx="1471685" cy="113319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cs-CZ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−81</m:t>
                              </m:r>
                            </m:num>
                            <m:den>
                              <m:r>
                                <a:rPr lang="cs-CZ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𝑚</m:t>
                              </m:r>
                              <m:r>
                                <a:rPr lang="cs-CZ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+10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cs-CZ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−9</m:t>
                              </m:r>
                              <m:r>
                                <a:rPr lang="cs-CZ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𝑚</m:t>
                              </m:r>
                            </m:num>
                            <m:den>
                              <m:sSup>
                                <m:sSupPr>
                                  <m:ctrlPr>
                                    <a:rPr lang="cs-CZ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cs-CZ" b="0" i="1" smtClean="0">
                                          <a:solidFill>
                                            <a:prstClr val="black"/>
                                          </a:solidFill>
                                          <a:latin typeface="Cambria Math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cs-CZ" b="0" i="1" smtClean="0">
                                          <a:solidFill>
                                            <a:prstClr val="black"/>
                                          </a:solidFill>
                                          <a:latin typeface="Cambria Math"/>
                                        </a:rPr>
                                        <m:t>𝑚</m:t>
                                      </m:r>
                                      <m:r>
                                        <a:rPr lang="cs-CZ" b="0" i="1" smtClean="0">
                                          <a:solidFill>
                                            <a:prstClr val="black"/>
                                          </a:solidFill>
                                          <a:latin typeface="Cambria Math"/>
                                        </a:rPr>
                                        <m:t>+5</m:t>
                                      </m:r>
                                    </m:e>
                                  </m:d>
                                </m:e>
                                <m:sup>
                                  <m:r>
                                    <a:rPr lang="cs-CZ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2902" y="2854081"/>
                <a:ext cx="1471685" cy="113319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062666" y="4648508"/>
                <a:ext cx="1748236" cy="101765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𝑣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𝑣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𝑣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𝑣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2666" y="4648508"/>
                <a:ext cx="1748236" cy="101765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83568" y="4622988"/>
                <a:ext cx="2027414" cy="10431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+3+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den>
                          </m:f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−7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den>
                          </m:f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4622988"/>
                <a:ext cx="2027414" cy="104317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292314" y="4701109"/>
                <a:ext cx="2070823" cy="10293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𝑓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1+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𝑚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+1</m:t>
                                  </m:r>
                                </m:e>
                              </m:d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1−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314" y="4701109"/>
                <a:ext cx="2070823" cy="102932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026954" y="2924944"/>
                <a:ext cx="1098121" cy="10246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𝑎𝑏</m:t>
                              </m:r>
                            </m:den>
                          </m:f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26954" y="2924944"/>
                <a:ext cx="1098121" cy="102463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55145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2520280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Složené 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0232" y="1527930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</a:t>
            </a:r>
            <a:r>
              <a:rPr lang="cs-CZ" dirty="0" smtClean="0"/>
              <a:t>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80232" y="1988840"/>
                <a:ext cx="1096582" cy="10173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8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2+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8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232" y="1988840"/>
                <a:ext cx="1096582" cy="101739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725764" y="1970811"/>
                <a:ext cx="1165319" cy="10173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−8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+8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5764" y="1970811"/>
                <a:ext cx="1165319" cy="101739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699792" y="2073142"/>
                <a:ext cx="2348335" cy="6690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−4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+4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792" y="2073142"/>
                <a:ext cx="2348335" cy="66909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994742" y="2099015"/>
                <a:ext cx="1708673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94742" y="2099015"/>
                <a:ext cx="1708673" cy="61734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527540" y="2103147"/>
                <a:ext cx="1013996" cy="6163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27540" y="2103147"/>
                <a:ext cx="1013996" cy="61632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7015030" y="2821568"/>
                <a:ext cx="1622111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≠−4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15030" y="2821568"/>
                <a:ext cx="1622111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78692" y="3189380"/>
                <a:ext cx="1098121" cy="10246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𝑎𝑏</m:t>
                              </m:r>
                            </m:den>
                          </m:f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8692" y="3189380"/>
                <a:ext cx="1098121" cy="102463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1561234" y="3189380"/>
                <a:ext cx="1170641" cy="10246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𝑎𝑏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𝑎𝑏</m:t>
                              </m:r>
                            </m:den>
                          </m:f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1234" y="3189380"/>
                <a:ext cx="1170641" cy="1024639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578108" y="3392543"/>
                <a:ext cx="1566198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5</m:t>
                          </m:r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  <m:r>
                            <a:rPr lang="cs-CZ" i="1">
                              <a:latin typeface="Cambria Math"/>
                            </a:rPr>
                            <m:t>−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𝑎𝑏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8108" y="3392543"/>
                <a:ext cx="1566198" cy="61831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078162" y="3392543"/>
                <a:ext cx="1436098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5</m:t>
                          </m:r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  <m:r>
                            <a:rPr lang="cs-CZ" i="1">
                              <a:latin typeface="Cambria Math"/>
                            </a:rPr>
                            <m:t>−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78162" y="3392543"/>
                <a:ext cx="1436098" cy="61651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426205" y="3517033"/>
                <a:ext cx="114755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=5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26205" y="3517033"/>
                <a:ext cx="1147558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6815470" y="3517033"/>
                <a:ext cx="1452129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15470" y="3517033"/>
                <a:ext cx="1452129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Obdélník 24"/>
              <p:cNvSpPr/>
              <p:nvPr/>
            </p:nvSpPr>
            <p:spPr>
              <a:xfrm>
                <a:off x="578691" y="4437112"/>
                <a:ext cx="1471685" cy="113319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cs-CZ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−81</m:t>
                              </m:r>
                            </m:num>
                            <m:den>
                              <m:r>
                                <a:rPr lang="cs-CZ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𝑚</m:t>
                              </m:r>
                              <m:r>
                                <a:rPr lang="cs-CZ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+10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cs-CZ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−9</m:t>
                              </m:r>
                              <m:r>
                                <a:rPr lang="cs-CZ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𝑚</m:t>
                              </m:r>
                            </m:num>
                            <m:den>
                              <m:sSup>
                                <m:sSupPr>
                                  <m:ctrlPr>
                                    <a:rPr lang="cs-CZ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cs-CZ" b="0" i="1" smtClean="0">
                                          <a:solidFill>
                                            <a:prstClr val="black"/>
                                          </a:solidFill>
                                          <a:latin typeface="Cambria Math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cs-CZ" b="0" i="1" smtClean="0">
                                          <a:solidFill>
                                            <a:prstClr val="black"/>
                                          </a:solidFill>
                                          <a:latin typeface="Cambria Math"/>
                                        </a:rPr>
                                        <m:t>𝑚</m:t>
                                      </m:r>
                                      <m:r>
                                        <a:rPr lang="cs-CZ" b="0" i="1" smtClean="0">
                                          <a:solidFill>
                                            <a:prstClr val="black"/>
                                          </a:solidFill>
                                          <a:latin typeface="Cambria Math"/>
                                        </a:rPr>
                                        <m:t>+5</m:t>
                                      </m:r>
                                    </m:e>
                                  </m:d>
                                </m:e>
                                <m:sup>
                                  <m:r>
                                    <a:rPr lang="cs-CZ" b="0" i="1" smtClean="0">
                                      <a:solidFill>
                                        <a:prstClr val="black"/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Obdélník 2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8691" y="4437112"/>
                <a:ext cx="1471685" cy="1133195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1988486" y="4425377"/>
                <a:ext cx="2089675" cy="11566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𝑚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−9</m:t>
                                  </m:r>
                                </m:e>
                              </m:d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𝑚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+9</m:t>
                                  </m:r>
                                </m:e>
                              </m:d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𝑚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+5</m:t>
                                  </m:r>
                                </m:e>
                              </m:d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𝑚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−9</m:t>
                                  </m:r>
                                </m:e>
                              </m:d>
                            </m:num>
                            <m:den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𝑚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+5</m:t>
                                  </m:r>
                                </m:e>
                              </m:d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𝑚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+5</m:t>
                                  </m:r>
                                </m:e>
                              </m:d>
                            </m:den>
                          </m:f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8486" y="4425377"/>
                <a:ext cx="2089675" cy="1156663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960327" y="4669161"/>
                <a:ext cx="4051109" cy="6690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𝑚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−9</m:t>
                              </m:r>
                            </m:e>
                          </m:d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𝑚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+9</m:t>
                              </m:r>
                            </m:e>
                          </m:d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𝑚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+5</m:t>
                              </m:r>
                            </m:e>
                          </m:d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𝑚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+5</m:t>
                              </m:r>
                            </m:e>
                          </m:d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𝑚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+5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𝑚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−9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0327" y="4669161"/>
                <a:ext cx="4051109" cy="669094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888165" y="5733256"/>
                <a:ext cx="1843710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8165" y="5733256"/>
                <a:ext cx="1843710" cy="616515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2699792" y="5736678"/>
                <a:ext cx="2066591" cy="6280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+9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+5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792" y="5736678"/>
                <a:ext cx="2066591" cy="628057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5327364" y="5866040"/>
                <a:ext cx="2471254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≠−5,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27364" y="5866040"/>
                <a:ext cx="2471254" cy="369332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392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6" grpId="0"/>
      <p:bldP spid="17" grpId="0"/>
      <p:bldP spid="18" grpId="0" animBg="1"/>
      <p:bldP spid="19" grpId="0"/>
      <p:bldP spid="20" grpId="0"/>
      <p:bldP spid="21" grpId="0"/>
      <p:bldP spid="22" grpId="0"/>
      <p:bldP spid="23" grpId="0"/>
      <p:bldP spid="24" grpId="0" animBg="1"/>
      <p:bldP spid="25" grpId="0"/>
      <p:bldP spid="26" grpId="0"/>
      <p:bldP spid="27" grpId="0"/>
      <p:bldP spid="28" grpId="0"/>
      <p:bldP spid="29" grpId="0"/>
      <p:bldP spid="3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2520280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Složené 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0232" y="1527930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</a:t>
            </a:r>
            <a:r>
              <a:rPr lang="cs-CZ" dirty="0" smtClean="0"/>
              <a:t>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580232" y="2045149"/>
                <a:ext cx="2027414" cy="10431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+3+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den>
                          </m:f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−7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den>
                          </m:f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232" y="2045149"/>
                <a:ext cx="2027414" cy="104317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483768" y="2029104"/>
                <a:ext cx="2562625" cy="105471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+3</m:t>
                                  </m:r>
                                </m:e>
                              </m:d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−3</m:t>
                                  </m:r>
                                </m:e>
                              </m:d>
                              <m:r>
                                <a:rPr lang="cs-CZ" b="0" i="1" smtClean="0">
                                  <a:latin typeface="Cambria Math"/>
                                </a:rPr>
                                <m:t>+5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−3−</m:t>
                              </m:r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sSup>
                                    <m:sSup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𝑎</m:t>
                                      </m:r>
                                    </m:e>
                                    <m:sup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2</m:t>
                                      </m:r>
                                    </m:sup>
                                  </m:s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+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−7</m:t>
                                  </m:r>
                                </m:e>
                              </m:d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den>
                          </m:f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3768" y="2029104"/>
                <a:ext cx="2562625" cy="105471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932040" y="1992620"/>
                <a:ext cx="2608278" cy="10729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−9+5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−3−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+7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2040" y="1992620"/>
                <a:ext cx="2608278" cy="107298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920629" y="3127615"/>
                <a:ext cx="1321003" cy="10911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−4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+4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den>
                          </m:f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0629" y="3127615"/>
                <a:ext cx="1321003" cy="109119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136250" y="3329529"/>
                <a:ext cx="2423227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−4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36250" y="3329529"/>
                <a:ext cx="2423227" cy="68736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469094" y="3367745"/>
                <a:ext cx="1069524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69094" y="3367745"/>
                <a:ext cx="1069524" cy="61093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465530" y="3514014"/>
                <a:ext cx="78098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65530" y="3514014"/>
                <a:ext cx="780983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360709" y="3514014"/>
                <a:ext cx="1629036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≠3,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≠±2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60709" y="3514014"/>
                <a:ext cx="1629036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580232" y="4437112"/>
                <a:ext cx="1748236" cy="101765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𝑣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𝑣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𝑣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𝑣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232" y="4437112"/>
                <a:ext cx="1748236" cy="101765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306264" y="4407584"/>
                <a:ext cx="2447465" cy="107670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𝑣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+2</m:t>
                              </m:r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𝑢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𝑣</m:t>
                                  </m:r>
                                </m:e>
                              </m:d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𝑣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𝑣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𝑢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𝑣</m:t>
                                  </m:r>
                                </m:e>
                              </m:d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𝑣</m:t>
                              </m:r>
                            </m:den>
                          </m:f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06264" y="4407584"/>
                <a:ext cx="2447465" cy="107670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608004" y="4391295"/>
                <a:ext cx="2621359" cy="101765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𝑢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+2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𝑣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+2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𝑣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</a:rPr>
                                <m:t>𝑢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𝑣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𝑢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+2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𝑣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𝑣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</a:rPr>
                                <m:t>𝑢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𝑣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8004" y="4391295"/>
                <a:ext cx="2621359" cy="1017651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920629" y="5643363"/>
                <a:ext cx="1732654" cy="61183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𝑢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𝑣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𝑣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0629" y="5643363"/>
                <a:ext cx="1732654" cy="611834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607646" y="5643363"/>
                <a:ext cx="910569" cy="61286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𝑣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07646" y="5643363"/>
                <a:ext cx="910569" cy="612860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3455828" y="5688375"/>
                <a:ext cx="618503" cy="56682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55828" y="5688375"/>
                <a:ext cx="618503" cy="56682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4625806" y="5787120"/>
                <a:ext cx="1462323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𝑢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5806" y="5787120"/>
                <a:ext cx="1462323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78320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10" grpId="0"/>
      <p:bldP spid="11" grpId="0"/>
      <p:bldP spid="12" grpId="0" animBg="1"/>
      <p:bldP spid="32" grpId="0"/>
      <p:bldP spid="13" grpId="0"/>
      <p:bldP spid="33" grpId="0"/>
      <p:bldP spid="34" grpId="0"/>
      <p:bldP spid="35" grpId="0"/>
      <p:bldP spid="3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2520280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Složené 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0232" y="1527930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</a:t>
            </a:r>
            <a:r>
              <a:rPr lang="cs-CZ" dirty="0" smtClean="0"/>
              <a:t>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84170" y="2204864"/>
                <a:ext cx="2070823" cy="10293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𝑓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1+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𝑚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+1</m:t>
                                  </m:r>
                                </m:e>
                              </m:d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1−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4170" y="2204864"/>
                <a:ext cx="2070823" cy="102932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625068" y="2138629"/>
                <a:ext cx="2523063" cy="109555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𝑚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−1</m:t>
                                  </m:r>
                                </m:e>
                              </m:d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1−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+2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+2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1−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5068" y="2138629"/>
                <a:ext cx="2523063" cy="109555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932040" y="2111342"/>
                <a:ext cx="2326919" cy="10901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0" smtClean="0">
                                  <a:latin typeface="Cambria Math"/>
                                </a:rPr>
                                <m:t>+1</m:t>
                              </m:r>
                            </m:num>
                            <m:den>
                              <m:r>
                                <m:rPr>
                                  <m:sty m:val="p"/>
                                </m:rPr>
                                <a:rPr lang="cs-CZ" b="0" i="0" smtClean="0">
                                  <a:latin typeface="Cambria Math"/>
                                </a:rPr>
                                <m:t>m</m:t>
                              </m:r>
                              <m:r>
                                <a:rPr lang="cs-CZ" b="0" i="0" smtClean="0">
                                  <a:latin typeface="Cambria Math"/>
                                </a:rPr>
                                <m:t>−1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0" smtClean="0">
                                  <a:latin typeface="Cambria Math"/>
                                </a:rPr>
                                <m:t>1+2</m:t>
                              </m:r>
                              <m:r>
                                <m:rPr>
                                  <m:sty m:val="p"/>
                                </m:rPr>
                                <a:rPr lang="cs-CZ" b="0" i="0" smtClean="0">
                                  <a:latin typeface="Cambria Math"/>
                                </a:rPr>
                                <m:t>m</m:t>
                              </m:r>
                              <m:r>
                                <a:rPr lang="cs-CZ" b="0" i="0" smtClean="0">
                                  <a:latin typeface="Cambria Math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m:rPr>
                                      <m:sty m:val="p"/>
                                    </m:rPr>
                                    <a:rPr lang="cs-CZ" b="0" i="0" smtClean="0">
                                      <a:latin typeface="Cambria Math"/>
                                    </a:rPr>
                                    <m:t>m</m:t>
                                  </m:r>
                                </m:e>
                                <m:sup>
                                  <m:r>
                                    <a:rPr lang="cs-CZ" b="0" i="0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num>
                            <m:den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0" smtClean="0">
                                      <a:latin typeface="Cambria Math"/>
                                    </a:rPr>
                                    <m:t>1+</m:t>
                                  </m:r>
                                  <m:r>
                                    <m:rPr>
                                      <m:sty m:val="p"/>
                                    </m:rPr>
                                    <a:rPr lang="cs-CZ" b="0" i="0" smtClean="0">
                                      <a:latin typeface="Cambria Math"/>
                                    </a:rPr>
                                    <m:t>m</m:t>
                                  </m:r>
                                </m:e>
                              </m:d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0" smtClean="0">
                                      <a:latin typeface="Cambria Math"/>
                                    </a:rPr>
                                    <m:t>1−</m:t>
                                  </m:r>
                                  <m:r>
                                    <m:rPr>
                                      <m:sty m:val="p"/>
                                    </m:rPr>
                                    <a:rPr lang="cs-CZ" b="0" i="0" smtClean="0">
                                      <a:latin typeface="Cambria Math"/>
                                    </a:rPr>
                                    <m:t>m</m:t>
                                  </m:r>
                                </m:e>
                              </m:d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2040" y="2111342"/>
                <a:ext cx="2326919" cy="109010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960629" y="3408358"/>
                <a:ext cx="2812052" cy="6690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cs-CZ">
                              <a:latin typeface="Cambria Math"/>
                            </a:rPr>
                            <m:t>m</m:t>
                          </m:r>
                          <m:r>
                            <a:rPr lang="cs-CZ">
                              <a:latin typeface="Cambria Math"/>
                            </a:rPr>
                            <m:t>−1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>
                                  <a:latin typeface="Cambria Math"/>
                                </a:rPr>
                                <m:t>1+</m:t>
                              </m:r>
                              <m:r>
                                <m:rPr>
                                  <m:sty m:val="p"/>
                                </m:rPr>
                                <a:rPr lang="cs-CZ">
                                  <a:latin typeface="Cambria Math"/>
                                </a:rPr>
                                <m:t>m</m:t>
                              </m:r>
                            </m:e>
                          </m:d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>
                                  <a:latin typeface="Cambria Math"/>
                                </a:rPr>
                                <m:t>1−</m:t>
                              </m:r>
                              <m:r>
                                <m:rPr>
                                  <m:sty m:val="p"/>
                                </m:rPr>
                                <a:rPr lang="cs-CZ">
                                  <a:latin typeface="Cambria Math"/>
                                </a:rPr>
                                <m:t>m</m:t>
                              </m:r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1+</m:t>
                                  </m:r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𝑚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0629" y="3408358"/>
                <a:ext cx="2812052" cy="66909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694160" y="3412706"/>
                <a:ext cx="3547831" cy="6690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>
                                  <a:latin typeface="Cambria Math"/>
                                </a:rPr>
                                <m:t>1+</m:t>
                              </m:r>
                              <m:r>
                                <m:rPr>
                                  <m:sty m:val="p"/>
                                </m:rPr>
                                <a:rPr lang="cs-CZ">
                                  <a:latin typeface="Cambria Math"/>
                                </a:rPr>
                                <m:t>m</m:t>
                              </m:r>
                            </m:e>
                          </m:d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>
                                  <a:latin typeface="Cambria Math"/>
                                </a:rPr>
                                <m:t>1−</m:t>
                              </m:r>
                              <m:r>
                                <m:rPr>
                                  <m:sty m:val="p"/>
                                </m:rPr>
                                <a:rPr lang="cs-CZ">
                                  <a:latin typeface="Cambria Math"/>
                                </a:rPr>
                                <m:t>m</m:t>
                              </m:r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1+</m:t>
                                  </m:r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𝑚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94160" y="3412706"/>
                <a:ext cx="3547831" cy="66909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938369" y="4292462"/>
                <a:ext cx="1543179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1+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8369" y="4292462"/>
                <a:ext cx="1543179" cy="617348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250013" y="4292462"/>
                <a:ext cx="1293111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50013" y="4292462"/>
                <a:ext cx="1293111" cy="617348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783408" y="4416470"/>
                <a:ext cx="1043042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≠±1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83408" y="4416470"/>
                <a:ext cx="1043042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TextovéPole 26"/>
          <p:cNvSpPr txBox="1"/>
          <p:nvPr/>
        </p:nvSpPr>
        <p:spPr>
          <a:xfrm>
            <a:off x="568981" y="5229200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Úlohy k procvičení a upevnění  tohoto učiva najdete v učebnici 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straně 128-129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Jedná se zejména 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cvičení   58 – 60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Správnost svého řešení si můžete zkontrolovat ve výsledcích na straně 226-227.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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3474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5" grpId="0"/>
      <p:bldP spid="16" grpId="0"/>
      <p:bldP spid="17" grpId="0"/>
      <p:bldP spid="18" grpId="0"/>
      <p:bldP spid="20" grpId="0" animBg="1"/>
      <p:bldP spid="2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09143" y="908720"/>
            <a:ext cx="8640960" cy="546558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RNDr. Milada Hudcová, Libuše Kubičíková: Sbírka úloh z matematiky pro SOU a SOŠ,  1. vydání 1994, Prometheus, ISBN 80-85849-40-2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63283" y="908720"/>
            <a:ext cx="853268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procvičení a upevnění dovedností provádět početní operace se složenými lomenými výrazy. Žák při úpravách rozkládá výrazy v součin, využívá krácení a určuje podmínky, za kterých mají výrazy smysl.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b="1" u="sng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09143" y="536760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09143" y="2636912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287722" y="3724875"/>
            <a:ext cx="831672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Milada Hudcová, Libuše Kubičíková: Sbírka úloh z matematiky pro SOU a SOŠ,  1. vydání 1994, Prometheus, ISBN 80-85849-40-2</a:t>
            </a:r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5515</TotalTime>
  <Words>1838</Words>
  <Application>Microsoft Office PowerPoint</Application>
  <PresentationFormat>Předvádění na obrazovce (4:3)</PresentationFormat>
  <Paragraphs>157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475</cp:revision>
  <dcterms:created xsi:type="dcterms:W3CDTF">2013-01-11T17:11:37Z</dcterms:created>
  <dcterms:modified xsi:type="dcterms:W3CDTF">2014-09-25T07:00:19Z</dcterms:modified>
</cp:coreProperties>
</file>