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C85E6-1487-4862-9BDD-DBF04712942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D95AD2-0268-473C-8116-38091B3E6E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PŘÍDAVNÁ JMÉNA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Mgr. Iveta </a:t>
            </a:r>
            <a:r>
              <a:rPr lang="cs-CZ" sz="2400" dirty="0" err="1" smtClean="0"/>
              <a:t>Vališková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TVRDÁ, MĚKKÁ, PŘIVLASTŇOVACÍ</a:t>
            </a: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869160"/>
            <a:ext cx="5746750" cy="1430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PŘÍDAVNÁ JMÉNA TVRDÁ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Skloňují se podle vzorů mladý mladá, mladé.</a:t>
            </a:r>
          </a:p>
          <a:p>
            <a:r>
              <a:rPr lang="cs-CZ" dirty="0" smtClean="0"/>
              <a:t>Většinou se v nich píše tvrdé Y</a:t>
            </a:r>
          </a:p>
          <a:p>
            <a:r>
              <a:rPr lang="cs-CZ" dirty="0" smtClean="0"/>
              <a:t>Měkké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píšeme pouze v množném čísle rodu mužského životného v 1. a 5. pádě</a:t>
            </a:r>
          </a:p>
          <a:p>
            <a:r>
              <a:rPr lang="cs-CZ" dirty="0" smtClean="0"/>
              <a:t>Pozor musíme dát i na koncovku </a:t>
            </a:r>
            <a:r>
              <a:rPr lang="cs-CZ" b="1" dirty="0" smtClean="0"/>
              <a:t>– </a:t>
            </a:r>
            <a:r>
              <a:rPr lang="cs-CZ" b="1" dirty="0" err="1" smtClean="0"/>
              <a:t>ými</a:t>
            </a:r>
            <a:r>
              <a:rPr lang="cs-CZ" b="1" dirty="0" smtClean="0"/>
              <a:t> </a:t>
            </a:r>
            <a:r>
              <a:rPr lang="cs-CZ" dirty="0" smtClean="0"/>
              <a:t>v 7.pádě množného čísla  </a:t>
            </a:r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Rod mužský životný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556792"/>
          <a:ext cx="8229600" cy="485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3096344"/>
                <a:gridCol w="39707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ý</a:t>
                      </a:r>
                      <a:r>
                        <a:rPr lang="cs-CZ" dirty="0" smtClean="0"/>
                        <a:t> pán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í </a:t>
                      </a:r>
                      <a:r>
                        <a:rPr lang="cs-CZ" dirty="0" smtClean="0"/>
                        <a:t>pán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</a:p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Mladého pána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Mladých pánů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Mladému pánovi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Mladým pánům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Mladého pána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Mladé</a:t>
                      </a:r>
                      <a:r>
                        <a:rPr lang="cs-CZ" baseline="0" dirty="0" smtClean="0"/>
                        <a:t> pány</a:t>
                      </a:r>
                    </a:p>
                    <a:p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ý</a:t>
                      </a:r>
                      <a:r>
                        <a:rPr lang="cs-CZ" dirty="0" smtClean="0"/>
                        <a:t> pane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r>
                        <a:rPr lang="cs-CZ" dirty="0" smtClean="0"/>
                        <a:t> pán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</a:p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Mladém pánovi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Mladých pánech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Mladým</a:t>
                      </a:r>
                      <a:r>
                        <a:rPr lang="cs-CZ" baseline="0" dirty="0" smtClean="0"/>
                        <a:t> pánem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ými </a:t>
                      </a:r>
                      <a:r>
                        <a:rPr lang="cs-CZ" dirty="0" smtClean="0"/>
                        <a:t>pán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y</a:t>
                      </a:r>
                    </a:p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PŘÍDAVNÁ JMÉNA MĚKKÁ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Skloňují se ve všech rodech podle vzoru jarní</a:t>
            </a:r>
          </a:p>
          <a:p>
            <a:r>
              <a:rPr lang="cs-CZ" dirty="0" smtClean="0"/>
              <a:t>Vždy se v nich píše měkké i</a:t>
            </a:r>
          </a:p>
          <a:p>
            <a:r>
              <a:rPr lang="cs-CZ" dirty="0" smtClean="0"/>
              <a:t>Podle vzoru jarní se skloňují i přídavná jména ve 2.a třetím stupni </a:t>
            </a:r>
            <a:r>
              <a:rPr lang="cs-CZ" dirty="0" smtClean="0">
                <a:solidFill>
                  <a:srgbClr val="FF0000"/>
                </a:solidFill>
              </a:rPr>
              <a:t>(i u tvrdých </a:t>
            </a:r>
            <a:r>
              <a:rPr lang="cs-CZ" dirty="0" err="1" smtClean="0">
                <a:solidFill>
                  <a:srgbClr val="FF0000"/>
                </a:solidFill>
              </a:rPr>
              <a:t>příd.jmen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dirty="0" smtClean="0"/>
              <a:t>1.stupeň  jarní                         </a:t>
            </a:r>
            <a:r>
              <a:rPr lang="cs-CZ" dirty="0" smtClean="0">
                <a:solidFill>
                  <a:srgbClr val="FF0000"/>
                </a:solidFill>
              </a:rPr>
              <a:t>(mladý)</a:t>
            </a:r>
          </a:p>
          <a:p>
            <a:r>
              <a:rPr lang="cs-CZ" dirty="0" smtClean="0"/>
              <a:t>2.stupeň jarnější                     </a:t>
            </a:r>
            <a:r>
              <a:rPr lang="cs-CZ" dirty="0" smtClean="0">
                <a:solidFill>
                  <a:srgbClr val="FF0000"/>
                </a:solidFill>
              </a:rPr>
              <a:t>(mladší)</a:t>
            </a:r>
          </a:p>
          <a:p>
            <a:r>
              <a:rPr lang="cs-CZ" dirty="0" smtClean="0"/>
              <a:t>3.stupeň nejjarnější               </a:t>
            </a:r>
            <a:r>
              <a:rPr lang="cs-CZ" dirty="0" smtClean="0">
                <a:solidFill>
                  <a:srgbClr val="FF0000"/>
                </a:solidFill>
              </a:rPr>
              <a:t>(nejmladší)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PŘÍDAVNÁ JMÉNA PŘIVLASTŇOVACÍ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Skloňují se podle vzorů </a:t>
            </a:r>
            <a:r>
              <a:rPr lang="cs-CZ" dirty="0" smtClean="0">
                <a:solidFill>
                  <a:srgbClr val="FF0000"/>
                </a:solidFill>
              </a:rPr>
              <a:t>otcův, otcova, otcovo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matčin, matčina, matčino</a:t>
            </a:r>
          </a:p>
          <a:p>
            <a:r>
              <a:rPr lang="cs-CZ" dirty="0" smtClean="0"/>
              <a:t>Měkké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se píše u množného čísla rodu mužského životného v 1. a 5.pádě</a:t>
            </a:r>
          </a:p>
          <a:p>
            <a:r>
              <a:rPr lang="cs-CZ" dirty="0" smtClean="0"/>
              <a:t>Pozor musíme dát na ostatní pády, kde se píše tvrdé 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Rod mužský životný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8112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86408"/>
                <a:gridCol w="3600400"/>
                <a:gridCol w="4042792"/>
              </a:tblGrid>
              <a:tr h="597641">
                <a:tc>
                  <a:txBody>
                    <a:bodyPr/>
                    <a:lstStyle/>
                    <a:p>
                      <a:r>
                        <a:rPr lang="cs-CZ" dirty="0" smtClean="0"/>
                        <a:t>Pád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Otcův, matčin bratr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otcov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smtClean="0"/>
                        <a:t> , matčin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smtClean="0"/>
                        <a:t> bratř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Otcova, matčina bratra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otcových, matčiných bratrů</a:t>
                      </a:r>
                      <a:endParaRPr lang="cs-CZ" dirty="0"/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Otcovu, matčinu bratrovi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otcovým , matčiným  bratrům</a:t>
                      </a:r>
                      <a:endParaRPr lang="cs-CZ" dirty="0"/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Otcova, matčina bratra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otcovy, matčiny bratry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Otcův , matčin bratře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otcov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smtClean="0"/>
                        <a:t>, matčin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smtClean="0"/>
                        <a:t> bratř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Otcově, matčině bratrovi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otcových, matčiných bratrech</a:t>
                      </a:r>
                      <a:endParaRPr lang="cs-CZ" dirty="0"/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Otcovým, matčiným bratrem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otcovými, matčinými bratry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Říkejte vlastnosti hraček na obrázku</a:t>
            </a:r>
            <a:endParaRPr lang="cs-CZ" dirty="0"/>
          </a:p>
        </p:txBody>
      </p:sp>
      <p:pic>
        <p:nvPicPr>
          <p:cNvPr id="1026" name="Picture 2" descr="C:\Documents and Settings\Uživatel\Local Settings\Temporary Internet Files\Content.IE5\M6C5DPT6\MP9004048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1653019" cy="1180728"/>
          </a:xfrm>
          <a:prstGeom prst="rect">
            <a:avLst/>
          </a:prstGeom>
          <a:noFill/>
        </p:spPr>
      </p:pic>
      <p:pic>
        <p:nvPicPr>
          <p:cNvPr id="1029" name="Picture 5" descr="C:\Documents and Settings\Uživatel\Local Settings\Temporary Internet Files\Content.IE5\4VD2QN2E\MP9004054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844824"/>
            <a:ext cx="1688232" cy="1205880"/>
          </a:xfrm>
          <a:prstGeom prst="rect">
            <a:avLst/>
          </a:prstGeom>
          <a:noFill/>
        </p:spPr>
      </p:pic>
      <p:pic>
        <p:nvPicPr>
          <p:cNvPr id="1031" name="Picture 7" descr="C:\Documents and Settings\Uživatel\Local Settings\Temporary Internet Files\Content.IE5\JJ9BRWKM\MP9004276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005064"/>
            <a:ext cx="667341" cy="908720"/>
          </a:xfrm>
          <a:prstGeom prst="rect">
            <a:avLst/>
          </a:prstGeom>
          <a:noFill/>
        </p:spPr>
      </p:pic>
      <p:pic>
        <p:nvPicPr>
          <p:cNvPr id="1032" name="Picture 8" descr="C:\Documents and Settings\Uživatel\Local Settings\Temporary Internet Files\Content.IE5\A7H1G2GS\MP9004053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2492896"/>
            <a:ext cx="1990666" cy="1421904"/>
          </a:xfrm>
          <a:prstGeom prst="rect">
            <a:avLst/>
          </a:prstGeom>
          <a:noFill/>
        </p:spPr>
      </p:pic>
      <p:pic>
        <p:nvPicPr>
          <p:cNvPr id="1033" name="Picture 9" descr="C:\Documents and Settings\Uživatel\Local Settings\Temporary Internet Files\Content.IE5\U4UD5LEV\MP90039880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068960"/>
            <a:ext cx="1385798" cy="989856"/>
          </a:xfrm>
          <a:prstGeom prst="rect">
            <a:avLst/>
          </a:prstGeom>
          <a:noFill/>
        </p:spPr>
      </p:pic>
      <p:pic>
        <p:nvPicPr>
          <p:cNvPr id="1034" name="Picture 10" descr="C:\Documents and Settings\Uživatel\Local Settings\Temporary Internet Files\Content.IE5\4VD2QN2E\MP90039880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4077072"/>
            <a:ext cx="1411357" cy="1008112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-371116"/>
            <a:ext cx="4571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1560" y="5661248"/>
            <a:ext cx="79928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Přiřaďte vlastnosti k hračkám na obrázcích a vyskloňujte ve vytisknuté  tabulce: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Plyšový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, jezdící, tahací, gumové, dřevěné,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pochodující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Vyskloňujte výrazy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2514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18456"/>
                <a:gridCol w="3096344"/>
                <a:gridCol w="4114800"/>
              </a:tblGrid>
              <a:tr h="615643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5643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DOPLŇ SPRÁVNÉ 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00B050"/>
                </a:solidFill>
              </a:rPr>
              <a:t>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Vidím </a:t>
            </a:r>
            <a:r>
              <a:rPr lang="cs-CZ" sz="4400" dirty="0" err="1" smtClean="0"/>
              <a:t>otcov</a:t>
            </a:r>
            <a:r>
              <a:rPr lang="cs-CZ" sz="4400" dirty="0" smtClean="0"/>
              <a:t>- přátele, přišli k námi </a:t>
            </a:r>
            <a:r>
              <a:rPr lang="cs-CZ" sz="4400" dirty="0" err="1" smtClean="0"/>
              <a:t>bratrov</a:t>
            </a:r>
            <a:r>
              <a:rPr lang="cs-CZ" sz="4400" dirty="0" smtClean="0"/>
              <a:t>- kamarádi, čtu </a:t>
            </a:r>
            <a:r>
              <a:rPr lang="cs-CZ" sz="4400" dirty="0" err="1" smtClean="0"/>
              <a:t>Jiráskov</a:t>
            </a:r>
            <a:r>
              <a:rPr lang="cs-CZ" sz="4400" dirty="0" smtClean="0"/>
              <a:t>- Psohlavce, prohlížíme </a:t>
            </a:r>
            <a:r>
              <a:rPr lang="cs-CZ" sz="4400" dirty="0" err="1" smtClean="0"/>
              <a:t>Mánesov</a:t>
            </a:r>
            <a:r>
              <a:rPr lang="cs-CZ" sz="4400" dirty="0" smtClean="0"/>
              <a:t>- obrazy, čtu </a:t>
            </a:r>
            <a:r>
              <a:rPr lang="cs-CZ" sz="4400" dirty="0" err="1" smtClean="0"/>
              <a:t>kamarádov</a:t>
            </a:r>
            <a:r>
              <a:rPr lang="cs-CZ" sz="4400" dirty="0" smtClean="0"/>
              <a:t>- dopisy, navštívili jsme </a:t>
            </a:r>
            <a:r>
              <a:rPr lang="cs-CZ" sz="4400" dirty="0" err="1" smtClean="0"/>
              <a:t>otcov</a:t>
            </a:r>
            <a:r>
              <a:rPr lang="cs-CZ" sz="4400" dirty="0" smtClean="0"/>
              <a:t>- rodiče, mával </a:t>
            </a:r>
            <a:r>
              <a:rPr lang="cs-CZ" sz="4400" dirty="0" err="1" smtClean="0"/>
              <a:t>Pavlov</a:t>
            </a:r>
            <a:r>
              <a:rPr lang="cs-CZ" sz="4400" dirty="0" smtClean="0"/>
              <a:t>-mi rukavicemi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Přídavná jména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700" dirty="0" smtClean="0"/>
              <a:t>III/2 Inovace a zkvalitnění výuky prostřednictvím ICT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>
              <a:defRPr/>
            </a:pPr>
            <a:r>
              <a:rPr lang="cs-CZ" sz="2800" b="1" dirty="0" smtClean="0"/>
              <a:t>Škola</a:t>
            </a:r>
            <a:r>
              <a:rPr lang="cs-CZ" sz="2800" dirty="0" smtClean="0"/>
              <a:t>: ZŠ a MŠ </a:t>
            </a:r>
            <a:r>
              <a:rPr lang="cs-CZ" sz="2800" dirty="0" err="1" smtClean="0"/>
              <a:t>Dětenice</a:t>
            </a:r>
            <a:endParaRPr lang="cs-CZ" sz="2800" dirty="0" smtClean="0"/>
          </a:p>
          <a:p>
            <a:pPr>
              <a:defRPr/>
            </a:pPr>
            <a:r>
              <a:rPr lang="cs-CZ" sz="2800" b="1" dirty="0" smtClean="0"/>
              <a:t>Číslo projektu: </a:t>
            </a:r>
            <a:r>
              <a:rPr lang="cs-CZ" sz="2800" dirty="0" smtClean="0"/>
              <a:t>CZ.1.07/1.4.00/21.3770</a:t>
            </a:r>
          </a:p>
          <a:p>
            <a:pPr>
              <a:defRPr/>
            </a:pPr>
            <a:r>
              <a:rPr lang="cs-CZ" sz="2800" b="1" dirty="0" smtClean="0"/>
              <a:t>Autor</a:t>
            </a:r>
            <a:r>
              <a:rPr lang="cs-CZ" sz="2800" dirty="0" smtClean="0"/>
              <a:t>: Mgr. Iveta </a:t>
            </a:r>
            <a:r>
              <a:rPr lang="cs-CZ" sz="2800" dirty="0" err="1" smtClean="0"/>
              <a:t>Vališková</a:t>
            </a:r>
            <a:r>
              <a:rPr lang="cs-CZ" sz="2800" dirty="0" smtClean="0"/>
              <a:t>                                                                                                                                                              </a:t>
            </a:r>
          </a:p>
          <a:p>
            <a:pPr>
              <a:defRPr/>
            </a:pPr>
            <a:r>
              <a:rPr lang="cs-CZ" sz="2800" b="1" dirty="0" smtClean="0"/>
              <a:t>Obrázky</a:t>
            </a:r>
            <a:r>
              <a:rPr lang="cs-CZ" sz="2800" dirty="0" smtClean="0"/>
              <a:t>: </a:t>
            </a:r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pPr>
              <a:defRPr/>
            </a:pPr>
            <a:r>
              <a:rPr lang="cs-CZ" sz="2800" b="1" dirty="0" smtClean="0"/>
              <a:t>Cíl</a:t>
            </a:r>
            <a:r>
              <a:rPr lang="cs-CZ" sz="2800" dirty="0" smtClean="0"/>
              <a:t>: Seznámit žáky 1.stupně s druhy, skloňováním a pravopisem </a:t>
            </a:r>
            <a:r>
              <a:rPr lang="cs-CZ" sz="2800" smtClean="0"/>
              <a:t>přídavných </a:t>
            </a:r>
            <a:r>
              <a:rPr lang="cs-CZ" sz="2800" smtClean="0"/>
              <a:t>jmen.</a:t>
            </a:r>
            <a:endParaRPr lang="cs-CZ" sz="2800" dirty="0" smtClean="0"/>
          </a:p>
          <a:p>
            <a:pPr>
              <a:defRPr/>
            </a:pPr>
            <a:endParaRPr lang="cs-CZ" sz="2800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869160"/>
            <a:ext cx="74168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402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PŘÍDAVNÁ JMÉNA Mgr. Iveta Vališková</vt:lpstr>
      <vt:lpstr>PŘÍDAVNÁ JMÉNA TVRDÁ</vt:lpstr>
      <vt:lpstr>Rod mužský životný </vt:lpstr>
      <vt:lpstr>PŘÍDAVNÁ JMÉNA MĚKKÁ</vt:lpstr>
      <vt:lpstr>PŘÍDAVNÁ JMÉNA PŘIVLASTŇOVACÍ</vt:lpstr>
      <vt:lpstr>Rod mužský životný</vt:lpstr>
      <vt:lpstr>Říkejte vlastnosti hraček na obrázku</vt:lpstr>
      <vt:lpstr>Vyskloňujte výrazy </vt:lpstr>
      <vt:lpstr>DOPLŇ SPRÁVNÉ Y nebo I</vt:lpstr>
      <vt:lpstr>Přídavná jména  III/2 Inovace a zkvalitnění výuky prostřednictvím ICT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Uživatel</dc:creator>
  <cp:lastModifiedBy>Uživatel</cp:lastModifiedBy>
  <cp:revision>18</cp:revision>
  <dcterms:created xsi:type="dcterms:W3CDTF">2013-03-14T18:30:57Z</dcterms:created>
  <dcterms:modified xsi:type="dcterms:W3CDTF">2014-09-25T08:27:45Z</dcterms:modified>
</cp:coreProperties>
</file>