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56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6CC05A-3D87-4656-BC89-79C88FF70299}" type="datetimeFigureOut">
              <a:rPr lang="cs-CZ" smtClean="0"/>
              <a:pPr/>
              <a:t>25.9.2014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3A531-AA9E-4447-83F6-BD51545DE8E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Rod podstatných jmen</a:t>
            </a:r>
            <a:br>
              <a:rPr lang="cs-CZ" dirty="0" smtClean="0"/>
            </a:br>
            <a:r>
              <a:rPr lang="cs-CZ" sz="2400" dirty="0" smtClean="0"/>
              <a:t>Mgr. Iveta </a:t>
            </a:r>
            <a:r>
              <a:rPr lang="cs-CZ" sz="2400" dirty="0" err="1" smtClean="0"/>
              <a:t>Vališková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953" y="3933056"/>
            <a:ext cx="5746750" cy="14303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Rod mužský - ukážeme si na něj zájmenem TEN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Rod mužský životný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Abychom určili životnost, musíme si říci 1. a 4. pád slova v jednotném čísle</a:t>
            </a:r>
          </a:p>
          <a:p>
            <a:r>
              <a:rPr lang="cs-CZ" dirty="0" smtClean="0"/>
              <a:t>Pokud se mění koncovka, jedná se  o rod mužský životný </a:t>
            </a:r>
          </a:p>
          <a:p>
            <a:r>
              <a:rPr lang="cs-CZ" dirty="0" smtClean="0"/>
              <a:t>1.pád </a:t>
            </a:r>
            <a:r>
              <a:rPr lang="cs-CZ" dirty="0" smtClean="0">
                <a:solidFill>
                  <a:srgbClr val="FF0000"/>
                </a:solidFill>
              </a:rPr>
              <a:t>PÁN            MUŽ</a:t>
            </a:r>
          </a:p>
          <a:p>
            <a:r>
              <a:rPr lang="cs-CZ" dirty="0" smtClean="0"/>
              <a:t>4.pád </a:t>
            </a:r>
            <a:r>
              <a:rPr lang="cs-CZ" dirty="0" smtClean="0">
                <a:solidFill>
                  <a:srgbClr val="FF0000"/>
                </a:solidFill>
              </a:rPr>
              <a:t>PÁNA          MUŽE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Rod mužský neživotný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Neživotnost poznáme, pokud se v 1. a 4. pádě jednotného čísla koncovka nezmění.</a:t>
            </a:r>
          </a:p>
          <a:p>
            <a:r>
              <a:rPr lang="cs-CZ" dirty="0" smtClean="0"/>
              <a:t>1.pád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HRAD      STROJ</a:t>
            </a:r>
          </a:p>
          <a:p>
            <a:r>
              <a:rPr lang="cs-CZ" dirty="0" smtClean="0"/>
              <a:t>4.pád  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HRAD       STROJ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build="p" animBg="1"/>
      <p:bldP spid="7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Rod ženský - ukážeme si na ně zájmenem TA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4800" dirty="0" smtClean="0"/>
              <a:t>TA  ŽENA           KRÁSA,  ŠKOLA</a:t>
            </a:r>
          </a:p>
          <a:p>
            <a:r>
              <a:rPr lang="cs-CZ" sz="4800" dirty="0" smtClean="0"/>
              <a:t>TA  RŮŽE            VŮLE,  NADĚJE</a:t>
            </a:r>
          </a:p>
          <a:p>
            <a:r>
              <a:rPr lang="cs-CZ" sz="4800" dirty="0" smtClean="0"/>
              <a:t>TA   PÍSEŇ           TŮŇ,  SKŘÍŇ</a:t>
            </a:r>
          </a:p>
          <a:p>
            <a:r>
              <a:rPr lang="cs-CZ" sz="4800" dirty="0" smtClean="0"/>
              <a:t>TA KOST             RADOST, MOUDROST</a:t>
            </a:r>
            <a:r>
              <a:rPr lang="cs-CZ" dirty="0" smtClean="0"/>
              <a:t>,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Rod střední – ukážeme si na něj zájmenem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4400" dirty="0" smtClean="0"/>
              <a:t>TO MĚSTO          KOLO, MOLO</a:t>
            </a:r>
          </a:p>
          <a:p>
            <a:r>
              <a:rPr lang="cs-CZ" sz="4400" dirty="0" smtClean="0"/>
              <a:t>TO  MOŘE           POLE, NEBE</a:t>
            </a:r>
          </a:p>
          <a:p>
            <a:r>
              <a:rPr lang="cs-CZ" sz="4400" dirty="0" smtClean="0"/>
              <a:t>TO KUŘE              MLÁDĚ, KOŠTĚ</a:t>
            </a:r>
          </a:p>
          <a:p>
            <a:r>
              <a:rPr lang="cs-CZ" sz="4400" dirty="0" smtClean="0"/>
              <a:t>TO STAVENÍ   MÁMENÍ, KOUZLENÍ 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ROZDĚL SLOVA PODLE RODŮ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MUŽSKÝ</a:t>
            </a:r>
            <a:r>
              <a:rPr lang="cs-CZ" b="1" dirty="0" smtClean="0"/>
              <a:t>             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ŽENSKÝ  </a:t>
            </a:r>
            <a:r>
              <a:rPr lang="cs-CZ" b="1" dirty="0" smtClean="0"/>
              <a:t>             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TŘEDNÍ</a:t>
            </a:r>
          </a:p>
          <a:p>
            <a:r>
              <a:rPr lang="cs-CZ" dirty="0" smtClean="0"/>
              <a:t>KOČKA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KRUŽÍTKO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PES</a:t>
            </a:r>
          </a:p>
          <a:p>
            <a:pPr>
              <a:buNone/>
            </a:pPr>
            <a:r>
              <a:rPr lang="cs-CZ" dirty="0" smtClean="0"/>
              <a:t>VOJTĚŠKA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                   VOJTA               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KOTĚ </a:t>
            </a:r>
          </a:p>
          <a:p>
            <a:pPr>
              <a:buNone/>
            </a:pPr>
            <a:r>
              <a:rPr lang="cs-CZ" dirty="0" smtClean="0"/>
              <a:t>KOŠTĚ                               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3854 0 " pathEditMode="relative" ptsTypes="AA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33073 0 " pathEditMode="relative" ptsTypes="AA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63785 0 " pathEditMode="relative" ptsTypes="AA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323 0.00625 L 0.39202 0.00625 " pathEditMode="relative" rAng="0" ptsTypes="AA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70087 0 " pathEditMode="relative" ptsTypes="AA">
                                      <p:cBhvr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41736 0 " pathEditMode="relative" ptsTypes="AA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08 0.00255 L 0.67865 0.00255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9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Najděte slova rodu mužského</a:t>
            </a:r>
            <a:endParaRPr lang="cs-CZ" dirty="0"/>
          </a:p>
        </p:txBody>
      </p:sp>
      <p:pic>
        <p:nvPicPr>
          <p:cNvPr id="6" name="Zástupný symbol pro obsah 5" descr="IMGA029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rcRect l="13009" t="11769" r="13009" b="21409"/>
          <a:stretch>
            <a:fillRect/>
          </a:stretch>
        </p:blipFill>
        <p:spPr>
          <a:xfrm>
            <a:off x="899592" y="1412776"/>
            <a:ext cx="3295223" cy="2232248"/>
          </a:xfrm>
        </p:spPr>
      </p:pic>
      <p:pic>
        <p:nvPicPr>
          <p:cNvPr id="10" name="Obrázek 9" descr="P1010052.JPG"/>
          <p:cNvPicPr>
            <a:picLocks noChangeAspect="1"/>
          </p:cNvPicPr>
          <p:nvPr/>
        </p:nvPicPr>
        <p:blipFill>
          <a:blip r:embed="rId3" cstate="print"/>
          <a:srcRect l="9233" r="11766" b="6723"/>
          <a:stretch>
            <a:fillRect/>
          </a:stretch>
        </p:blipFill>
        <p:spPr>
          <a:xfrm>
            <a:off x="4499992" y="1412776"/>
            <a:ext cx="3384376" cy="2996952"/>
          </a:xfrm>
          <a:prstGeom prst="rect">
            <a:avLst/>
          </a:prstGeom>
        </p:spPr>
      </p:pic>
      <p:pic>
        <p:nvPicPr>
          <p:cNvPr id="11" name="Obrázek 10" descr="P1010066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3528" y="3645024"/>
            <a:ext cx="4283968" cy="3212976"/>
          </a:xfrm>
          <a:prstGeom prst="rect">
            <a:avLst/>
          </a:prstGeom>
        </p:spPr>
      </p:pic>
      <p:pic>
        <p:nvPicPr>
          <p:cNvPr id="12" name="Obrázek 11" descr="P101009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4932040" y="3915054"/>
            <a:ext cx="3923928" cy="294294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Najděte podstatná jména</a:t>
            </a:r>
            <a:br>
              <a:rPr lang="cs-CZ" dirty="0" smtClean="0"/>
            </a:br>
            <a:r>
              <a:rPr lang="cs-CZ" dirty="0" smtClean="0"/>
              <a:t> rodu ženského</a:t>
            </a:r>
            <a:endParaRPr lang="cs-CZ" dirty="0"/>
          </a:p>
        </p:txBody>
      </p:sp>
      <p:pic>
        <p:nvPicPr>
          <p:cNvPr id="6" name="Zástupný symbol pro obsah 5" descr="DSCF0388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932040" y="1700808"/>
            <a:ext cx="3758546" cy="2980928"/>
          </a:xfrm>
        </p:spPr>
      </p:pic>
      <p:pic>
        <p:nvPicPr>
          <p:cNvPr id="12" name="Obrázek 11" descr="CIMG1815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700808"/>
            <a:ext cx="3600400" cy="2970330"/>
          </a:xfrm>
          <a:prstGeom prst="rect">
            <a:avLst/>
          </a:prstGeom>
        </p:spPr>
      </p:pic>
      <p:pic>
        <p:nvPicPr>
          <p:cNvPr id="13" name="Obrázek 12" descr="CIMG170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11560" y="3356992"/>
            <a:ext cx="4224469" cy="3168352"/>
          </a:xfrm>
          <a:prstGeom prst="rect">
            <a:avLst/>
          </a:prstGeom>
        </p:spPr>
      </p:pic>
      <p:pic>
        <p:nvPicPr>
          <p:cNvPr id="15" name="Obrázek 14" descr="DSC0140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4932040" y="3717032"/>
            <a:ext cx="3995936" cy="299695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Najděte podstatná jména rodu středního</a:t>
            </a:r>
            <a:endParaRPr lang="cs-CZ" dirty="0"/>
          </a:p>
        </p:txBody>
      </p:sp>
      <p:pic>
        <p:nvPicPr>
          <p:cNvPr id="4" name="Zástupný symbol pro obsah 3" descr="P70200182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292080" y="1628800"/>
            <a:ext cx="3398506" cy="2548880"/>
          </a:xfrm>
        </p:spPr>
      </p:pic>
      <p:pic>
        <p:nvPicPr>
          <p:cNvPr id="8" name="Obrázek 7" descr="CIMG5897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5536" y="1484784"/>
            <a:ext cx="4956043" cy="3717032"/>
          </a:xfrm>
          <a:prstGeom prst="rect">
            <a:avLst/>
          </a:prstGeom>
        </p:spPr>
      </p:pic>
      <p:pic>
        <p:nvPicPr>
          <p:cNvPr id="9" name="Obrázek 8" descr="_DSC6381.jpg"/>
          <p:cNvPicPr>
            <a:picLocks noChangeAspect="1"/>
          </p:cNvPicPr>
          <p:nvPr/>
        </p:nvPicPr>
        <p:blipFill>
          <a:blip r:embed="rId4" cstate="print"/>
          <a:srcRect l="16231" r="16074" b="13462"/>
          <a:stretch>
            <a:fillRect/>
          </a:stretch>
        </p:blipFill>
        <p:spPr>
          <a:xfrm>
            <a:off x="5004048" y="3861048"/>
            <a:ext cx="3816424" cy="3240360"/>
          </a:xfrm>
          <a:prstGeom prst="rect">
            <a:avLst/>
          </a:prstGeom>
        </p:spPr>
      </p:pic>
      <p:pic>
        <p:nvPicPr>
          <p:cNvPr id="10" name="Obrázek 9" descr="_DSC6368.jpg"/>
          <p:cNvPicPr>
            <a:picLocks noChangeAspect="1"/>
          </p:cNvPicPr>
          <p:nvPr/>
        </p:nvPicPr>
        <p:blipFill>
          <a:blip r:embed="rId5" cstate="print"/>
          <a:srcRect t="17746"/>
          <a:stretch>
            <a:fillRect/>
          </a:stretch>
        </p:blipFill>
        <p:spPr>
          <a:xfrm>
            <a:off x="179512" y="2852936"/>
            <a:ext cx="3233994" cy="40050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Rod podstatných jmen</a:t>
            </a:r>
            <a:br>
              <a:rPr lang="cs-CZ" dirty="0" smtClean="0"/>
            </a:br>
            <a:r>
              <a:rPr lang="cs-CZ" sz="2700" dirty="0" smtClean="0"/>
              <a:t>III/2 Inovace a zkvalitnění výuky prostřednictvím ICT</a:t>
            </a:r>
            <a:endParaRPr lang="cs-CZ" sz="27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>
              <a:defRPr/>
            </a:pPr>
            <a:r>
              <a:rPr lang="cs-CZ" sz="2800" b="1" dirty="0"/>
              <a:t>Škola</a:t>
            </a:r>
            <a:r>
              <a:rPr lang="cs-CZ" sz="2800" dirty="0"/>
              <a:t>: ZŠ a MŠ </a:t>
            </a:r>
            <a:r>
              <a:rPr lang="cs-CZ" sz="2800" dirty="0" err="1"/>
              <a:t>Dětenice</a:t>
            </a:r>
            <a:endParaRPr lang="cs-CZ" sz="2800" dirty="0"/>
          </a:p>
          <a:p>
            <a:pPr>
              <a:defRPr/>
            </a:pPr>
            <a:r>
              <a:rPr lang="cs-CZ" sz="2800" b="1" dirty="0"/>
              <a:t>Číslo projektu: </a:t>
            </a:r>
            <a:r>
              <a:rPr lang="cs-CZ" sz="2800" dirty="0"/>
              <a:t>CZ.1.07/1.4.00/21.3770</a:t>
            </a:r>
          </a:p>
          <a:p>
            <a:pPr>
              <a:defRPr/>
            </a:pPr>
            <a:r>
              <a:rPr lang="cs-CZ" sz="2800" b="1" dirty="0"/>
              <a:t>Autor</a:t>
            </a:r>
            <a:r>
              <a:rPr lang="cs-CZ" sz="2800" dirty="0"/>
              <a:t>: Mgr. Iveta </a:t>
            </a:r>
            <a:r>
              <a:rPr lang="cs-CZ" sz="2800" dirty="0" err="1"/>
              <a:t>Vališková</a:t>
            </a:r>
            <a:endParaRPr lang="cs-CZ" sz="2800" dirty="0"/>
          </a:p>
          <a:p>
            <a:pPr>
              <a:defRPr/>
            </a:pPr>
            <a:r>
              <a:rPr lang="cs-CZ" sz="2800" b="1" dirty="0" smtClean="0"/>
              <a:t>Cíl</a:t>
            </a:r>
            <a:r>
              <a:rPr lang="cs-CZ" sz="2800" dirty="0" smtClean="0"/>
              <a:t>:  Procvičit s žáky rody podstatných jmen                                                                                                                                                            </a:t>
            </a:r>
            <a:endParaRPr lang="cs-CZ" sz="2800" dirty="0"/>
          </a:p>
          <a:p>
            <a:pPr>
              <a:defRPr/>
            </a:pPr>
            <a:r>
              <a:rPr lang="cs-CZ" sz="2800" b="1" dirty="0" smtClean="0"/>
              <a:t>Fotografie</a:t>
            </a:r>
            <a:r>
              <a:rPr lang="cs-CZ" sz="2800" dirty="0" smtClean="0"/>
              <a:t>: </a:t>
            </a:r>
            <a:r>
              <a:rPr lang="cs-CZ" sz="2800" dirty="0" err="1" smtClean="0"/>
              <a:t>Mgr.Iveta</a:t>
            </a:r>
            <a:r>
              <a:rPr lang="cs-CZ" sz="2800" dirty="0" smtClean="0"/>
              <a:t> </a:t>
            </a:r>
            <a:r>
              <a:rPr lang="cs-CZ" sz="2800" dirty="0" err="1"/>
              <a:t>Vališková</a:t>
            </a:r>
            <a:endParaRPr lang="cs-CZ" sz="2800" dirty="0"/>
          </a:p>
        </p:txBody>
      </p:sp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4797152"/>
            <a:ext cx="6840538" cy="16764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76</TotalTime>
  <Words>195</Words>
  <Application>Microsoft Office PowerPoint</Application>
  <PresentationFormat>Předvádění na obrazovce (4:3)</PresentationFormat>
  <Paragraphs>39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Rod podstatných jmen Mgr. Iveta Vališková</vt:lpstr>
      <vt:lpstr>Rod mužský - ukážeme si na něj zájmenem TEN</vt:lpstr>
      <vt:lpstr>Rod ženský - ukážeme si na ně zájmenem TA</vt:lpstr>
      <vt:lpstr>Rod střední – ukážeme si na něj zájmenem TO</vt:lpstr>
      <vt:lpstr>ROZDĚL SLOVA PODLE RODŮ</vt:lpstr>
      <vt:lpstr>Najděte slova rodu mužského</vt:lpstr>
      <vt:lpstr>Najděte podstatná jména  rodu ženského</vt:lpstr>
      <vt:lpstr>Najděte podstatná jména rodu středního</vt:lpstr>
      <vt:lpstr>Rod podstatných jmen III/2 Inovace a zkvalitnění výuky prostřednictvím ICT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 podstatných jmen Mgr. Iveta Vališková</dc:title>
  <dc:creator>Uživatel</dc:creator>
  <cp:lastModifiedBy>Uživatel</cp:lastModifiedBy>
  <cp:revision>9</cp:revision>
  <dcterms:created xsi:type="dcterms:W3CDTF">2014-01-05T12:56:17Z</dcterms:created>
  <dcterms:modified xsi:type="dcterms:W3CDTF">2014-09-25T08:40:55Z</dcterms:modified>
</cp:coreProperties>
</file>