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9" r:id="rId3"/>
    <p:sldId id="260" r:id="rId4"/>
    <p:sldId id="273" r:id="rId5"/>
    <p:sldId id="281" r:id="rId6"/>
    <p:sldId id="282" r:id="rId7"/>
    <p:sldId id="283" r:id="rId8"/>
    <p:sldId id="284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41412" y="3458013"/>
            <a:ext cx="51845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ELEKTROTECHNICKÉ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MATERIÁLY 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III/2-15-06_MATERIÁLY PRO MAGNETICKÉ OBVODY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Janyška Lubomír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Tématický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Elektrotechnologie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1.12.2013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620687"/>
            <a:ext cx="806489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MATERIÁLY PRO  MAGNETICKÉ OBVODY 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54292" y="3525546"/>
            <a:ext cx="812407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Rozdělení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materiálů podle magnetických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vlastností: 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55383" y="2694549"/>
            <a:ext cx="811586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hangingPunct="0"/>
            <a:r>
              <a:rPr lang="cs-CZ" sz="2400" smtClean="0">
                <a:latin typeface="Times New Roman"/>
                <a:ea typeface="Times New Roman"/>
              </a:rPr>
              <a:t>Magnetické </a:t>
            </a:r>
            <a:r>
              <a:rPr lang="cs-CZ" sz="2400">
                <a:latin typeface="Times New Roman"/>
                <a:ea typeface="Times New Roman"/>
              </a:rPr>
              <a:t>vlastnosti látek posuzujeme podle jejich chování v magnetickém poli.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403648" y="4062263"/>
            <a:ext cx="727471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/>
            <a:r>
              <a:rPr lang="cs-CZ" sz="2400" smtClean="0">
                <a:latin typeface="Times New Roman"/>
                <a:ea typeface="Times New Roman"/>
              </a:rPr>
              <a:t>diamagnetické </a:t>
            </a:r>
            <a:r>
              <a:rPr lang="cs-CZ" sz="2400">
                <a:latin typeface="Times New Roman"/>
                <a:ea typeface="Times New Roman"/>
              </a:rPr>
              <a:t>(</a:t>
            </a:r>
            <a:r>
              <a:rPr lang="cs-CZ" sz="2400" smtClean="0">
                <a:latin typeface="Times New Roman"/>
                <a:ea typeface="Times New Roman"/>
              </a:rPr>
              <a:t>μ</a:t>
            </a:r>
            <a:r>
              <a:rPr lang="cs-CZ" sz="2400" baseline="-25000" smtClean="0">
                <a:latin typeface="Times New Roman"/>
                <a:ea typeface="Times New Roman"/>
              </a:rPr>
              <a:t>r</a:t>
            </a:r>
            <a:r>
              <a:rPr lang="cs-CZ" sz="2400" smtClean="0">
                <a:latin typeface="Times New Roman"/>
                <a:ea typeface="Times New Roman"/>
              </a:rPr>
              <a:t>&lt;1)   </a:t>
            </a:r>
            <a:r>
              <a:rPr lang="cs-CZ" sz="2400">
                <a:latin typeface="Times New Roman"/>
                <a:ea typeface="Times New Roman"/>
              </a:rPr>
              <a:t>nemagnetické</a:t>
            </a:r>
          </a:p>
        </p:txBody>
      </p:sp>
      <p:sp>
        <p:nvSpPr>
          <p:cNvPr id="5" name="Obdélník 4"/>
          <p:cNvSpPr/>
          <p:nvPr/>
        </p:nvSpPr>
        <p:spPr>
          <a:xfrm>
            <a:off x="580172" y="1340768"/>
            <a:ext cx="809819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hangingPunct="0"/>
            <a:r>
              <a:rPr lang="cs-CZ" sz="2400" smtClean="0">
                <a:latin typeface="Times New Roman"/>
                <a:ea typeface="Times New Roman"/>
              </a:rPr>
              <a:t>Magnetický </a:t>
            </a:r>
            <a:r>
              <a:rPr lang="cs-CZ" sz="2400">
                <a:latin typeface="Times New Roman"/>
                <a:ea typeface="Times New Roman"/>
              </a:rPr>
              <a:t>materiál se vyznačuje zvláštními magnetickými vlastnostmi, které závisejí na chemickém složení, na krystalické mřížce a na způsobu zpracování</a:t>
            </a:r>
            <a:r>
              <a:rPr lang="cs-CZ" sz="2400"/>
              <a:t>.</a:t>
            </a:r>
          </a:p>
        </p:txBody>
      </p:sp>
      <p:sp>
        <p:nvSpPr>
          <p:cNvPr id="14" name="Šipka doprava 13"/>
          <p:cNvSpPr/>
          <p:nvPr/>
        </p:nvSpPr>
        <p:spPr>
          <a:xfrm>
            <a:off x="644961" y="4149080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630274" y="4725144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644961" y="5303163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630274" y="5877272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403647" y="4638327"/>
            <a:ext cx="726760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/>
            <a:r>
              <a:rPr lang="cs-CZ" sz="2400" smtClean="0">
                <a:latin typeface="Times New Roman"/>
                <a:ea typeface="Times New Roman"/>
              </a:rPr>
              <a:t>paramagnetické </a:t>
            </a:r>
            <a:r>
              <a:rPr lang="cs-CZ" sz="2400">
                <a:latin typeface="Times New Roman"/>
                <a:ea typeface="Times New Roman"/>
              </a:rPr>
              <a:t>(</a:t>
            </a:r>
            <a:r>
              <a:rPr lang="cs-CZ" sz="2400" smtClean="0">
                <a:latin typeface="Times New Roman"/>
                <a:ea typeface="Times New Roman"/>
              </a:rPr>
              <a:t>μ</a:t>
            </a:r>
            <a:r>
              <a:rPr lang="cs-CZ" sz="2400" baseline="-25000" smtClean="0">
                <a:latin typeface="Times New Roman"/>
                <a:ea typeface="Times New Roman"/>
              </a:rPr>
              <a:t>r</a:t>
            </a:r>
            <a:r>
              <a:rPr lang="cs-CZ" sz="2400" smtClean="0">
                <a:latin typeface="Times New Roman"/>
                <a:ea typeface="Times New Roman"/>
              </a:rPr>
              <a:t>&gt;1)   </a:t>
            </a:r>
            <a:r>
              <a:rPr lang="cs-CZ" sz="2400">
                <a:latin typeface="Times New Roman"/>
                <a:ea typeface="Times New Roman"/>
              </a:rPr>
              <a:t>nemagnetické</a:t>
            </a:r>
          </a:p>
        </p:txBody>
      </p:sp>
      <p:sp>
        <p:nvSpPr>
          <p:cNvPr id="6" name="Obdélník 5"/>
          <p:cNvSpPr/>
          <p:nvPr/>
        </p:nvSpPr>
        <p:spPr>
          <a:xfrm>
            <a:off x="1403648" y="5214391"/>
            <a:ext cx="727471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/>
            <a:r>
              <a:rPr lang="cs-CZ" sz="2400" smtClean="0">
                <a:latin typeface="Times New Roman"/>
                <a:ea typeface="Times New Roman"/>
              </a:rPr>
              <a:t>feromagnetické  </a:t>
            </a:r>
            <a:r>
              <a:rPr lang="cs-CZ" sz="2400">
                <a:latin typeface="Times New Roman"/>
                <a:ea typeface="Times New Roman"/>
              </a:rPr>
              <a:t>(μ</a:t>
            </a:r>
            <a:r>
              <a:rPr lang="cs-CZ" sz="2400" baseline="-25000">
                <a:latin typeface="Times New Roman"/>
                <a:ea typeface="Times New Roman"/>
              </a:rPr>
              <a:t>r</a:t>
            </a:r>
            <a:r>
              <a:rPr lang="cs-CZ" sz="2400" smtClean="0">
                <a:latin typeface="Times New Roman"/>
                <a:ea typeface="Times New Roman"/>
              </a:rPr>
              <a:t>&gt;&gt;1</a:t>
            </a:r>
            <a:r>
              <a:rPr lang="cs-CZ" sz="2400">
                <a:latin typeface="Times New Roman"/>
                <a:ea typeface="Times New Roman"/>
              </a:rPr>
              <a:t>)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410759" y="5790455"/>
            <a:ext cx="726760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/>
            <a:r>
              <a:rPr lang="cs-CZ" sz="2400" smtClean="0">
                <a:latin typeface="Times New Roman"/>
                <a:ea typeface="Times New Roman"/>
              </a:rPr>
              <a:t>ferimagnetické </a:t>
            </a:r>
            <a:r>
              <a:rPr lang="cs-CZ" sz="2400">
                <a:latin typeface="Times New Roman"/>
                <a:ea typeface="Times New Roman"/>
              </a:rPr>
              <a:t>(μ</a:t>
            </a:r>
            <a:r>
              <a:rPr lang="cs-CZ" sz="2400" baseline="-25000">
                <a:latin typeface="Times New Roman"/>
                <a:ea typeface="Times New Roman"/>
              </a:rPr>
              <a:t>r</a:t>
            </a:r>
            <a:r>
              <a:rPr lang="cs-CZ" sz="2400" smtClean="0">
                <a:latin typeface="Times New Roman"/>
                <a:ea typeface="Times New Roman"/>
              </a:rPr>
              <a:t>&gt;&gt;1</a:t>
            </a:r>
            <a:r>
              <a:rPr lang="cs-CZ" sz="2400">
                <a:latin typeface="Times New Roman"/>
                <a:ea typeface="Times New Roman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1" grpId="0"/>
      <p:bldP spid="2" grpId="0"/>
      <p:bldP spid="6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51800" y="620688"/>
            <a:ext cx="812465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DIAMAGNETICKÉ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06355" y="1268760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hangingPunct="0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V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 diamagnetických látkách vložených do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vnějšího magnetického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pole dochází k jeho zeslabení.</a:t>
            </a:r>
          </a:p>
        </p:txBody>
      </p:sp>
      <p:sp>
        <p:nvSpPr>
          <p:cNvPr id="6" name="Šipka doprava 5"/>
          <p:cNvSpPr/>
          <p:nvPr/>
        </p:nvSpPr>
        <p:spPr>
          <a:xfrm>
            <a:off x="611560" y="2365429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587785" y="2278612"/>
            <a:ext cx="702891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/>
            <a:r>
              <a:rPr lang="cs-CZ" sz="2400" smtClean="0">
                <a:latin typeface="Times New Roman"/>
                <a:ea typeface="Times New Roman"/>
              </a:rPr>
              <a:t>Z</a:t>
            </a:r>
            <a:r>
              <a:rPr lang="cs-CZ" sz="2400">
                <a:latin typeface="Times New Roman"/>
                <a:ea typeface="Times New Roman"/>
              </a:rPr>
              <a:t> kovů: Cu, </a:t>
            </a:r>
            <a:r>
              <a:rPr lang="cs-CZ" sz="2400" smtClean="0">
                <a:latin typeface="Times New Roman"/>
                <a:ea typeface="Times New Roman"/>
              </a:rPr>
              <a:t>Ag, </a:t>
            </a:r>
            <a:r>
              <a:rPr lang="cs-CZ" sz="2400">
                <a:latin typeface="Times New Roman"/>
                <a:ea typeface="Times New Roman"/>
              </a:rPr>
              <a:t>Au, Pb,…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606355" y="2924944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587785" y="2838127"/>
            <a:ext cx="708867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/>
            <a:r>
              <a:rPr lang="cs-CZ" sz="2400" smtClean="0">
                <a:latin typeface="Times New Roman"/>
                <a:ea typeface="Times New Roman"/>
              </a:rPr>
              <a:t>Z</a:t>
            </a:r>
            <a:r>
              <a:rPr lang="cs-CZ" sz="2400">
                <a:latin typeface="Times New Roman"/>
                <a:ea typeface="Times New Roman"/>
              </a:rPr>
              <a:t> polovodičů: Si, </a:t>
            </a:r>
            <a:r>
              <a:rPr lang="cs-CZ" sz="2400" smtClean="0">
                <a:latin typeface="Times New Roman"/>
                <a:ea typeface="Times New Roman"/>
              </a:rPr>
              <a:t>Ge.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3" name="Šipka doprava 12"/>
          <p:cNvSpPr/>
          <p:nvPr/>
        </p:nvSpPr>
        <p:spPr>
          <a:xfrm>
            <a:off x="611560" y="2924943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592990" y="2838126"/>
            <a:ext cx="708867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/>
            <a:r>
              <a:rPr lang="cs-CZ" sz="2400" smtClean="0">
                <a:latin typeface="Times New Roman"/>
                <a:ea typeface="Times New Roman"/>
              </a:rPr>
              <a:t>Z</a:t>
            </a:r>
            <a:r>
              <a:rPr lang="cs-CZ" sz="2400">
                <a:latin typeface="Times New Roman"/>
                <a:ea typeface="Times New Roman"/>
              </a:rPr>
              <a:t> polovodičů: Si, </a:t>
            </a:r>
            <a:r>
              <a:rPr lang="cs-CZ" sz="2400" smtClean="0">
                <a:latin typeface="Times New Roman"/>
                <a:ea typeface="Times New Roman"/>
              </a:rPr>
              <a:t>Ge.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611560" y="3475166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592990" y="3388350"/>
            <a:ext cx="702370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/>
            <a:r>
              <a:rPr lang="cs-CZ" sz="2400">
                <a:latin typeface="Times New Roman"/>
                <a:ea typeface="Times New Roman"/>
              </a:rPr>
              <a:t>Většina organických </a:t>
            </a:r>
            <a:r>
              <a:rPr lang="cs-CZ" sz="2400" smtClean="0">
                <a:latin typeface="Times New Roman"/>
                <a:ea typeface="Times New Roman"/>
              </a:rPr>
              <a:t>látek, </a:t>
            </a:r>
            <a:r>
              <a:rPr lang="cs-CZ" sz="2400">
                <a:latin typeface="Times New Roman"/>
                <a:ea typeface="Times New Roman"/>
              </a:rPr>
              <a:t>voda, vodík…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51799" y="3933056"/>
            <a:ext cx="8119451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PARAMAGNETICKÉ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1799" y="4549931"/>
            <a:ext cx="812986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Vložením do magnetického pole způsobují jeho mírné zesílení.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587784" y="5085184"/>
            <a:ext cx="708867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/>
            <a:r>
              <a:rPr lang="cs-CZ" sz="2400">
                <a:latin typeface="Times New Roman"/>
                <a:ea typeface="Times New Roman"/>
              </a:rPr>
              <a:t>Z kovů: Al, </a:t>
            </a:r>
            <a:r>
              <a:rPr lang="cs-CZ" sz="2400" smtClean="0">
                <a:latin typeface="Times New Roman"/>
                <a:ea typeface="Times New Roman"/>
              </a:rPr>
              <a:t>Mn, hořčík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8" name="Šipka doprava 17"/>
          <p:cNvSpPr/>
          <p:nvPr/>
        </p:nvSpPr>
        <p:spPr>
          <a:xfrm>
            <a:off x="551799" y="5125834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551799" y="5661248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547664" y="5620598"/>
            <a:ext cx="712358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/>
            <a:r>
              <a:rPr lang="cs-CZ" sz="2400">
                <a:latin typeface="Times New Roman"/>
                <a:ea typeface="Times New Roman"/>
              </a:rPr>
              <a:t>Z plynů: kyslík</a:t>
            </a:r>
          </a:p>
        </p:txBody>
      </p:sp>
    </p:spTree>
    <p:extLst>
      <p:ext uri="{BB962C8B-B14F-4D97-AF65-F5344CB8AC3E}">
        <p14:creationId xmlns:p14="http://schemas.microsoft.com/office/powerpoint/2010/main" val="728032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14" grpId="0"/>
      <p:bldP spid="5" grpId="0"/>
      <p:bldP spid="17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16101" y="620688"/>
            <a:ext cx="812465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FEROMAGNETICKÉ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06355" y="1268760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hangingPunct="0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Dochází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ke značnému zesílení magnetického pole μ</a:t>
            </a:r>
            <a:r>
              <a:rPr lang="cs-CZ" sz="2400" baseline="-25000">
                <a:solidFill>
                  <a:srgbClr val="FF0000"/>
                </a:solidFill>
                <a:latin typeface="Times New Roman"/>
                <a:ea typeface="Times New Roman"/>
              </a:rPr>
              <a:t>r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&gt;&gt;1, μ</a:t>
            </a:r>
            <a:r>
              <a:rPr lang="cs-CZ" sz="2400" baseline="-25000">
                <a:solidFill>
                  <a:srgbClr val="FF0000"/>
                </a:solidFill>
                <a:latin typeface="Times New Roman"/>
                <a:ea typeface="Times New Roman"/>
              </a:rPr>
              <a:t>r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=10</a:t>
            </a:r>
            <a:r>
              <a:rPr lang="cs-CZ" sz="2400" baseline="30000">
                <a:solidFill>
                  <a:srgbClr val="FF0000"/>
                </a:solidFill>
                <a:latin typeface="Times New Roman"/>
                <a:ea typeface="Times New Roman"/>
              </a:rPr>
              <a:t>2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-10</a:t>
            </a:r>
            <a:r>
              <a:rPr lang="cs-CZ" sz="2400" baseline="30000">
                <a:solidFill>
                  <a:srgbClr val="FF0000"/>
                </a:solidFill>
                <a:latin typeface="Times New Roman"/>
                <a:ea typeface="Times New Roman"/>
              </a:rPr>
              <a:t>6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.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611560" y="2365429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587785" y="2278612"/>
            <a:ext cx="702891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hangingPunct="0"/>
            <a:r>
              <a:rPr lang="cs-CZ" sz="2400" smtClean="0">
                <a:latin typeface="Times New Roman"/>
                <a:ea typeface="Times New Roman"/>
              </a:rPr>
              <a:t>Patří </a:t>
            </a:r>
            <a:r>
              <a:rPr lang="cs-CZ" sz="2400">
                <a:latin typeface="Times New Roman"/>
                <a:ea typeface="Times New Roman"/>
              </a:rPr>
              <a:t>sem: železo, kobalt, nikl, Co, Fe, Ni, a </a:t>
            </a:r>
            <a:r>
              <a:rPr lang="cs-CZ" sz="2400" smtClean="0">
                <a:latin typeface="Times New Roman"/>
                <a:ea typeface="Times New Roman"/>
              </a:rPr>
              <a:t>jejich </a:t>
            </a:r>
            <a:r>
              <a:rPr lang="cs-CZ" sz="2400">
                <a:latin typeface="Times New Roman"/>
                <a:ea typeface="Times New Roman"/>
              </a:rPr>
              <a:t>slitiny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62209" y="3117646"/>
            <a:ext cx="8119451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FERIMAGNETICKÉ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62209" y="3789040"/>
            <a:ext cx="812986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Chovají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se jako feromagnetické, ale uspořádáním jsou zvláštním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případem.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691680" y="4710335"/>
            <a:ext cx="712358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/>
            <a:r>
              <a:rPr lang="cs-CZ" sz="2400">
                <a:latin typeface="Times New Roman"/>
                <a:ea typeface="Times New Roman"/>
              </a:rPr>
              <a:t>Z Patří sem sloučeniny oxidu železa s oxidy některých </a:t>
            </a:r>
            <a:r>
              <a:rPr lang="cs-CZ" sz="2400" smtClean="0">
                <a:latin typeface="Times New Roman"/>
                <a:ea typeface="Times New Roman"/>
              </a:rPr>
              <a:t>dvojmocných </a:t>
            </a:r>
            <a:r>
              <a:rPr lang="cs-CZ" sz="2400">
                <a:latin typeface="Times New Roman"/>
                <a:ea typeface="Times New Roman"/>
              </a:rPr>
              <a:t>kovů, ferity.</a:t>
            </a:r>
          </a:p>
        </p:txBody>
      </p:sp>
      <p:sp>
        <p:nvSpPr>
          <p:cNvPr id="21" name="Šipka doprava 20"/>
          <p:cNvSpPr/>
          <p:nvPr/>
        </p:nvSpPr>
        <p:spPr>
          <a:xfrm>
            <a:off x="612506" y="4981817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048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7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16101" y="620688"/>
            <a:ext cx="812465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VLASTNOSTI FEROMAGNETICKÝCH LÁTEK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06355" y="1268760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Magnetizační charakteristika:</a:t>
            </a:r>
            <a:r>
              <a:rPr lang="cs-CZ" sz="2400"/>
              <a:t> </a:t>
            </a:r>
          </a:p>
        </p:txBody>
      </p:sp>
      <p:sp>
        <p:nvSpPr>
          <p:cNvPr id="6" name="Šipka doprava 5"/>
          <p:cNvSpPr/>
          <p:nvPr/>
        </p:nvSpPr>
        <p:spPr>
          <a:xfrm>
            <a:off x="612506" y="2077397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403648" y="1806450"/>
            <a:ext cx="719361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hangingPunct="0"/>
            <a:r>
              <a:rPr lang="cs-CZ" sz="2400" smtClean="0">
                <a:latin typeface="Times New Roman"/>
                <a:ea typeface="Times New Roman"/>
              </a:rPr>
              <a:t>Feromagnetické </a:t>
            </a:r>
            <a:r>
              <a:rPr lang="cs-CZ" sz="2400">
                <a:latin typeface="Times New Roman"/>
                <a:ea typeface="Times New Roman"/>
              </a:rPr>
              <a:t>materiály mají nelineární magnetizační </a:t>
            </a:r>
            <a:r>
              <a:rPr lang="cs-CZ" sz="2400" smtClean="0">
                <a:latin typeface="Times New Roman"/>
                <a:ea typeface="Times New Roman"/>
              </a:rPr>
              <a:t>charakteristiku. 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9259" y="2996952"/>
            <a:ext cx="3060645" cy="29089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03648" y="2681362"/>
            <a:ext cx="41764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Jedná se o závislost magnetické indukce na intenzitě magnetického pole</a:t>
            </a:r>
          </a:p>
        </p:txBody>
      </p:sp>
      <p:sp>
        <p:nvSpPr>
          <p:cNvPr id="13" name="Šipka doprava 12"/>
          <p:cNvSpPr/>
          <p:nvPr/>
        </p:nvSpPr>
        <p:spPr>
          <a:xfrm>
            <a:off x="588897" y="313751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403648" y="3881691"/>
            <a:ext cx="417646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V oblasti mezi body 0 a 1 dochází k pomalému zvyšování magnetické indukce a rychlému vzrůstu poměrné permeability. Oblast mezi body 1-2 má velký význam pro praxi. Je téměř lineární. </a:t>
            </a:r>
          </a:p>
        </p:txBody>
      </p:sp>
      <p:sp>
        <p:nvSpPr>
          <p:cNvPr id="17" name="Šipka doprava 16"/>
          <p:cNvSpPr/>
          <p:nvPr/>
        </p:nvSpPr>
        <p:spPr>
          <a:xfrm>
            <a:off x="588897" y="3124248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588897" y="5063241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9861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7" grpId="0"/>
      <p:bldP spid="2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16101" y="620688"/>
            <a:ext cx="812465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HYSTEREZNÍ KŘIVKA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06355" y="1268760"/>
            <a:ext cx="806489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Hysterezní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smyčka - </a:t>
            </a:r>
            <a:r>
              <a:rPr lang="cs-CZ" sz="2400" smtClean="0">
                <a:latin typeface="Times New Roman"/>
                <a:ea typeface="Times New Roman"/>
              </a:rPr>
              <a:t>je </a:t>
            </a:r>
            <a:r>
              <a:rPr lang="cs-CZ" sz="2400">
                <a:latin typeface="Times New Roman"/>
                <a:ea typeface="Times New Roman"/>
              </a:rPr>
              <a:t>uzavřená křivka magnetování, která vyjadřuje závislost magnetické indukce na intenzitě magnetického pole při </a:t>
            </a:r>
            <a:r>
              <a:rPr lang="cs-CZ" sz="2400" smtClean="0">
                <a:latin typeface="Times New Roman"/>
                <a:ea typeface="Times New Roman"/>
              </a:rPr>
              <a:t>změně </a:t>
            </a:r>
            <a:r>
              <a:rPr lang="cs-CZ" sz="2400">
                <a:latin typeface="Times New Roman"/>
                <a:ea typeface="Times New Roman"/>
              </a:rPr>
              <a:t>intenzity magnetického pole od </a:t>
            </a:r>
            <a:r>
              <a:rPr lang="cs-CZ" sz="2400" smtClean="0">
                <a:latin typeface="Times New Roman"/>
                <a:ea typeface="Times New Roman"/>
              </a:rPr>
              <a:t>+H</a:t>
            </a:r>
            <a:r>
              <a:rPr lang="cs-CZ" sz="2400" baseline="-25000" smtClean="0">
                <a:latin typeface="Times New Roman"/>
                <a:ea typeface="Times New Roman"/>
              </a:rPr>
              <a:t>max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do – </a:t>
            </a:r>
            <a:r>
              <a:rPr lang="cs-CZ" sz="2400" smtClean="0">
                <a:latin typeface="Times New Roman"/>
                <a:ea typeface="Times New Roman"/>
              </a:rPr>
              <a:t>H</a:t>
            </a:r>
            <a:r>
              <a:rPr lang="cs-CZ" sz="2400" baseline="-25000" smtClean="0">
                <a:latin typeface="Times New Roman"/>
                <a:ea typeface="Times New Roman"/>
              </a:rPr>
              <a:t>max</a:t>
            </a:r>
            <a:r>
              <a:rPr lang="cs-CZ" sz="2400" smtClean="0">
                <a:latin typeface="Times New Roman"/>
                <a:ea typeface="Times New Roman"/>
              </a:rPr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9" name="Šipka doprava 18"/>
          <p:cNvSpPr/>
          <p:nvPr/>
        </p:nvSpPr>
        <p:spPr>
          <a:xfrm>
            <a:off x="3923928" y="2550388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2419" y="2636912"/>
            <a:ext cx="3364037" cy="334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06355" y="2996952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Zvyšováním hodnoty intenzity pole až do bodu </a:t>
            </a:r>
            <a:r>
              <a:rPr lang="cs-CZ" sz="2400" smtClean="0">
                <a:latin typeface="Times New Roman"/>
                <a:ea typeface="Times New Roman"/>
              </a:rPr>
              <a:t>S</a:t>
            </a:r>
            <a:r>
              <a:rPr lang="cs-CZ" sz="2400" baseline="-25000" smtClean="0">
                <a:latin typeface="Times New Roman"/>
                <a:ea typeface="Times New Roman"/>
              </a:rPr>
              <a:t>1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(bod nasycení, značí se B</a:t>
            </a:r>
            <a:r>
              <a:rPr lang="cs-CZ" sz="2400" baseline="-25000">
                <a:latin typeface="Times New Roman"/>
                <a:ea typeface="Times New Roman"/>
              </a:rPr>
              <a:t>max</a:t>
            </a:r>
            <a:r>
              <a:rPr lang="cs-CZ" sz="2400">
                <a:latin typeface="Times New Roman"/>
                <a:ea typeface="Times New Roman"/>
              </a:rPr>
              <a:t>), se vytvoří křivka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prvotní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magnetizace.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06355" y="4616759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Pokud se sníží velikost budícího proudu na </a:t>
            </a:r>
            <a:r>
              <a:rPr lang="cs-CZ" sz="2400" smtClean="0">
                <a:latin typeface="Times New Roman"/>
                <a:ea typeface="Times New Roman"/>
              </a:rPr>
              <a:t>nulu, </a:t>
            </a:r>
            <a:r>
              <a:rPr lang="cs-CZ" sz="2400">
                <a:latin typeface="Times New Roman"/>
                <a:ea typeface="Times New Roman"/>
              </a:rPr>
              <a:t>má materiál určitou indukci, nazývanou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remanentní indukce </a:t>
            </a:r>
            <a:r>
              <a:rPr lang="cs-CZ" sz="2400" smtClean="0">
                <a:latin typeface="Times New Roman"/>
                <a:ea typeface="Times New Roman"/>
              </a:rPr>
              <a:t>(B</a:t>
            </a:r>
            <a:r>
              <a:rPr lang="cs-CZ" sz="2400" baseline="-25000" smtClean="0">
                <a:latin typeface="Times New Roman"/>
                <a:ea typeface="Times New Roman"/>
              </a:rPr>
              <a:t>r</a:t>
            </a:r>
            <a:r>
              <a:rPr lang="cs-CZ" sz="2400" smtClean="0">
                <a:latin typeface="Times New Roman"/>
                <a:ea typeface="Times New Roman"/>
              </a:rPr>
              <a:t>). 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000757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16101" y="620688"/>
            <a:ext cx="812465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HYSTEREZNÍ KŘIVKA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06355" y="1268760"/>
            <a:ext cx="80648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Aby se tato indukce odstranila musí se změnit </a:t>
            </a:r>
            <a:r>
              <a:rPr lang="cs-CZ" sz="2400">
                <a:latin typeface="Times New Roman"/>
                <a:ea typeface="Times New Roman"/>
              </a:rPr>
              <a:t>směr proudu. Intenzita magnetického pole při níž je indukce rovna nule </a:t>
            </a:r>
            <a:r>
              <a:rPr lang="cs-CZ" sz="2400" smtClean="0">
                <a:latin typeface="Times New Roman"/>
                <a:ea typeface="Times New Roman"/>
              </a:rPr>
              <a:t>se nazývá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koercitivní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intenzita</a:t>
            </a:r>
            <a:r>
              <a:rPr lang="cs-CZ" sz="2400" smtClean="0">
                <a:latin typeface="Times New Roman"/>
                <a:ea typeface="Times New Roman"/>
              </a:rPr>
              <a:t>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9" name="Šipka doprava 18"/>
          <p:cNvSpPr/>
          <p:nvPr/>
        </p:nvSpPr>
        <p:spPr>
          <a:xfrm>
            <a:off x="3923928" y="2469089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2419" y="2636912"/>
            <a:ext cx="3364037" cy="3348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06355" y="2838420"/>
            <a:ext cx="439769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Při dalším zvyšování intenzity se opět dosáhne bodu nasycení (</a:t>
            </a:r>
            <a:r>
              <a:rPr lang="cs-CZ" sz="2400" smtClean="0">
                <a:latin typeface="Times New Roman"/>
                <a:ea typeface="Times New Roman"/>
              </a:rPr>
              <a:t>bod S</a:t>
            </a:r>
            <a:r>
              <a:rPr lang="cs-CZ" sz="2400" baseline="-25000" smtClean="0">
                <a:latin typeface="Times New Roman"/>
                <a:ea typeface="Times New Roman"/>
              </a:rPr>
              <a:t>2</a:t>
            </a:r>
            <a:r>
              <a:rPr lang="cs-CZ" sz="2400" smtClean="0">
                <a:latin typeface="Times New Roman"/>
                <a:ea typeface="Times New Roman"/>
              </a:rPr>
              <a:t>) </a:t>
            </a:r>
            <a:r>
              <a:rPr lang="cs-CZ" sz="2400">
                <a:latin typeface="Times New Roman"/>
                <a:ea typeface="Times New Roman"/>
              </a:rPr>
              <a:t>a při snižování intenzity magnetického pole opět remanentní </a:t>
            </a:r>
            <a:r>
              <a:rPr lang="cs-CZ" sz="2400" smtClean="0">
                <a:latin typeface="Times New Roman"/>
                <a:ea typeface="Times New Roman"/>
              </a:rPr>
              <a:t>indukce, ale </a:t>
            </a:r>
            <a:r>
              <a:rPr lang="cs-CZ" sz="2400">
                <a:latin typeface="Times New Roman"/>
                <a:ea typeface="Times New Roman"/>
              </a:rPr>
              <a:t>opačného </a:t>
            </a:r>
            <a:r>
              <a:rPr lang="cs-CZ" sz="2400" smtClean="0">
                <a:latin typeface="Times New Roman"/>
                <a:ea typeface="Times New Roman"/>
              </a:rPr>
              <a:t>znaménka.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06355" y="5229200"/>
            <a:ext cx="439769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Vzniká uzavřená křivka </a:t>
            </a:r>
            <a:r>
              <a:rPr lang="cs-CZ" sz="2400" smtClean="0">
                <a:latin typeface="Times New Roman"/>
                <a:ea typeface="Times New Roman"/>
              </a:rPr>
              <a:t>magnetování -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hysterezní smyčka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. 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010716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elektrických materiálů.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součástek a komponent pro elektrotechniku.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    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IŽO, TEKELY Elektrotechnické materiály pro SOU SNTL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1153</TotalTime>
  <Words>427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99</cp:revision>
  <dcterms:created xsi:type="dcterms:W3CDTF">2013-03-27T08:46:28Z</dcterms:created>
  <dcterms:modified xsi:type="dcterms:W3CDTF">2014-03-27T11:26:33Z</dcterms:modified>
</cp:coreProperties>
</file>