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9" r:id="rId3"/>
    <p:sldId id="260" r:id="rId4"/>
    <p:sldId id="273" r:id="rId5"/>
    <p:sldId id="281" r:id="rId6"/>
    <p:sldId id="285" r:id="rId7"/>
    <p:sldId id="286" r:id="rId8"/>
    <p:sldId id="282" r:id="rId9"/>
    <p:sldId id="287" r:id="rId10"/>
    <p:sldId id="288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41412" y="3458013"/>
            <a:ext cx="51845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ELEKTROTECHNICKÉ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MATERIÁLY 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III/2-15-07_ROZDĚLENÍ MATERIÁLŮ PODLE SMYČKY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Janyška Lubomír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Tématický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Elektrotechnologie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1.12.2013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55383" y="1628800"/>
            <a:ext cx="81158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 smtClean="0">
                <a:latin typeface="Times New Roman"/>
                <a:ea typeface="Times New Roman"/>
              </a:rPr>
              <a:t>Z</a:t>
            </a:r>
            <a:r>
              <a:rPr lang="cs-CZ" sz="2400">
                <a:latin typeface="Times New Roman"/>
                <a:ea typeface="Times New Roman"/>
              </a:rPr>
              <a:t> hlediska plochy hysterezní smyčky dělíme materiály na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magneticky</a:t>
            </a:r>
            <a:r>
              <a:rPr lang="cs-CZ" sz="2400">
                <a:latin typeface="Times New Roman"/>
                <a:ea typeface="Times New Roman"/>
              </a:rPr>
              <a:t>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měkké</a:t>
            </a:r>
            <a:r>
              <a:rPr lang="cs-CZ" sz="2400">
                <a:latin typeface="Times New Roman"/>
                <a:ea typeface="Times New Roman"/>
              </a:rPr>
              <a:t> a na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magneticky</a:t>
            </a:r>
            <a:r>
              <a:rPr lang="cs-CZ" sz="2400">
                <a:latin typeface="Times New Roman"/>
                <a:ea typeface="Times New Roman"/>
              </a:rPr>
              <a:t>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tvrdé</a:t>
            </a:r>
            <a:r>
              <a:rPr lang="cs-CZ" sz="2400">
                <a:latin typeface="Times New Roman"/>
                <a:ea typeface="Times New Roman"/>
              </a:rPr>
              <a:t>.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48750" y="2861155"/>
            <a:ext cx="81225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>
                <a:latin typeface="Times New Roman"/>
                <a:ea typeface="Times New Roman"/>
              </a:rPr>
              <a:t>Magneticky měkké materiály mají malou koercitivní intenzitu, snadno se magnetují, mají malé ztráty při magnetizaci </a:t>
            </a:r>
            <a:r>
              <a:rPr lang="cs-CZ" sz="2400">
                <a:latin typeface="Times New Roman"/>
                <a:ea typeface="Times New Roman"/>
              </a:rPr>
              <a:t>střídavým </a:t>
            </a:r>
            <a:r>
              <a:rPr lang="cs-CZ" sz="2400" smtClean="0">
                <a:latin typeface="Times New Roman"/>
                <a:ea typeface="Times New Roman"/>
              </a:rPr>
              <a:t>proudem.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3060" y="692696"/>
            <a:ext cx="809819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 smtClean="0">
                <a:latin typeface="Times New Roman"/>
                <a:ea typeface="Times New Roman"/>
              </a:rPr>
              <a:t>Plocha </a:t>
            </a:r>
            <a:r>
              <a:rPr lang="cs-CZ" sz="2400">
                <a:latin typeface="Times New Roman"/>
                <a:ea typeface="Times New Roman"/>
              </a:rPr>
              <a:t>hysterezní smyčky je úměrná energii, kterou musíme dodat pro jeden magnetovaní cyklus.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565638" y="4220795"/>
            <a:ext cx="811272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Magneticky tvrdé materiály se naopak těžko magnetizují a mají velkou koercitivní intenzitu a velkou remanentní </a:t>
            </a:r>
            <a:r>
              <a:rPr lang="cs-CZ" sz="2400">
                <a:latin typeface="Times New Roman"/>
                <a:ea typeface="Times New Roman"/>
              </a:rPr>
              <a:t>indukci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r>
              <a:rPr lang="cs-CZ" sz="240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51800" y="615008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MAGNETICKY MĚKKÉ MATERIÁLY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6355" y="1268760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 smtClean="0">
                <a:latin typeface="Times New Roman"/>
                <a:ea typeface="Times New Roman"/>
              </a:rPr>
              <a:t>Magneticky </a:t>
            </a:r>
            <a:r>
              <a:rPr lang="cs-CZ" sz="2400">
                <a:latin typeface="Times New Roman"/>
                <a:ea typeface="Times New Roman"/>
              </a:rPr>
              <a:t>měkký </a:t>
            </a:r>
            <a:r>
              <a:rPr lang="cs-CZ" sz="2400">
                <a:latin typeface="Times New Roman"/>
                <a:ea typeface="Times New Roman"/>
              </a:rPr>
              <a:t>materiál</a:t>
            </a:r>
            <a:r>
              <a:rPr lang="cs-CZ" sz="2400" smtClean="0">
                <a:latin typeface="Times New Roman"/>
                <a:ea typeface="Times New Roman"/>
              </a:rPr>
              <a:t>, který </a:t>
            </a:r>
            <a:r>
              <a:rPr lang="cs-CZ" sz="2400">
                <a:latin typeface="Times New Roman"/>
                <a:ea typeface="Times New Roman"/>
              </a:rPr>
              <a:t>má být stejnosměrně </a:t>
            </a:r>
            <a:r>
              <a:rPr lang="cs-CZ" sz="2400">
                <a:latin typeface="Times New Roman"/>
                <a:ea typeface="Times New Roman"/>
              </a:rPr>
              <a:t>magnetován</a:t>
            </a:r>
            <a:r>
              <a:rPr lang="cs-CZ" sz="2400" smtClean="0">
                <a:latin typeface="Times New Roman"/>
                <a:ea typeface="Times New Roman"/>
              </a:rPr>
              <a:t>, má </a:t>
            </a:r>
            <a:r>
              <a:rPr lang="cs-CZ" sz="2400">
                <a:latin typeface="Times New Roman"/>
                <a:ea typeface="Times New Roman"/>
              </a:rPr>
              <a:t>mít malou remanentní indukci </a:t>
            </a:r>
            <a:r>
              <a:rPr lang="cs-CZ" sz="2400">
                <a:latin typeface="Times New Roman"/>
                <a:ea typeface="Times New Roman"/>
              </a:rPr>
              <a:t>B</a:t>
            </a:r>
            <a:r>
              <a:rPr lang="cs-CZ" sz="2400" baseline="-25000">
                <a:latin typeface="Times New Roman"/>
                <a:ea typeface="Times New Roman"/>
              </a:rPr>
              <a:t>r</a:t>
            </a:r>
            <a:r>
              <a:rPr lang="cs-CZ" sz="2400" smtClean="0">
                <a:latin typeface="Times New Roman"/>
                <a:ea typeface="Times New Roman"/>
              </a:rPr>
              <a:t>, malou </a:t>
            </a:r>
            <a:r>
              <a:rPr lang="cs-CZ" sz="2400">
                <a:latin typeface="Times New Roman"/>
                <a:ea typeface="Times New Roman"/>
              </a:rPr>
              <a:t>koercitivitu H</a:t>
            </a:r>
            <a:r>
              <a:rPr lang="cs-CZ" sz="2400" baseline="-25000">
                <a:latin typeface="Times New Roman"/>
                <a:ea typeface="Times New Roman"/>
              </a:rPr>
              <a:t>c</a:t>
            </a:r>
            <a:r>
              <a:rPr lang="cs-CZ" sz="2400">
                <a:latin typeface="Times New Roman"/>
                <a:ea typeface="Times New Roman"/>
              </a:rPr>
              <a:t> a </a:t>
            </a:r>
            <a:r>
              <a:rPr lang="cs-CZ" sz="2400">
                <a:latin typeface="Times New Roman"/>
                <a:ea typeface="Times New Roman"/>
              </a:rPr>
              <a:t>velkou </a:t>
            </a:r>
            <a:r>
              <a:rPr lang="cs-CZ" sz="2400" smtClean="0">
                <a:latin typeface="Times New Roman"/>
                <a:ea typeface="Times New Roman"/>
              </a:rPr>
              <a:t>permeabilitu </a:t>
            </a:r>
            <a:r>
              <a:rPr lang="el-GR" sz="2400" smtClean="0">
                <a:latin typeface="Times New Roman"/>
                <a:ea typeface="Times New Roman"/>
              </a:rPr>
              <a:t>μ</a:t>
            </a:r>
            <a:r>
              <a:rPr lang="cs-CZ" sz="2400" baseline="-25000" smtClean="0">
                <a:latin typeface="Times New Roman"/>
                <a:ea typeface="Times New Roman"/>
              </a:rPr>
              <a:t>r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95946" y="2486667"/>
            <a:ext cx="807530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Nejpouživanejší magneticky měkký materiál je železo.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51800" y="3105835"/>
            <a:ext cx="81298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Na </a:t>
            </a:r>
            <a:r>
              <a:rPr lang="cs-CZ" sz="2400">
                <a:latin typeface="Times New Roman"/>
                <a:ea typeface="Times New Roman"/>
              </a:rPr>
              <a:t>magnetické </a:t>
            </a:r>
            <a:r>
              <a:rPr lang="cs-CZ" sz="2400">
                <a:latin typeface="Times New Roman"/>
                <a:ea typeface="Times New Roman"/>
              </a:rPr>
              <a:t>vlastnosti </a:t>
            </a:r>
            <a:r>
              <a:rPr lang="cs-CZ" sz="2400">
                <a:latin typeface="Times New Roman"/>
                <a:ea typeface="Times New Roman"/>
              </a:rPr>
              <a:t>železa má nejvetší </a:t>
            </a:r>
            <a:r>
              <a:rPr lang="cs-CZ" sz="2400">
                <a:latin typeface="Times New Roman"/>
                <a:ea typeface="Times New Roman"/>
              </a:rPr>
              <a:t>vliv </a:t>
            </a:r>
            <a:r>
              <a:rPr lang="cs-CZ" sz="2400">
                <a:latin typeface="Times New Roman"/>
                <a:ea typeface="Times New Roman"/>
              </a:rPr>
              <a:t>obsah </a:t>
            </a:r>
            <a:r>
              <a:rPr lang="cs-CZ" sz="2400">
                <a:latin typeface="Times New Roman"/>
                <a:ea typeface="Times New Roman"/>
              </a:rPr>
              <a:t>uhlíku</a:t>
            </a:r>
            <a:r>
              <a:rPr lang="cs-CZ" sz="2400">
                <a:latin typeface="Times New Roman"/>
                <a:ea typeface="Times New Roman"/>
              </a:rPr>
              <a:t>.</a:t>
            </a:r>
            <a:r>
              <a:rPr lang="cs-CZ" sz="240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Technicky </a:t>
            </a:r>
            <a:r>
              <a:rPr lang="cs-CZ" sz="2400" smtClean="0">
                <a:latin typeface="Times New Roman"/>
                <a:ea typeface="Times New Roman"/>
              </a:rPr>
              <a:t>čisté </a:t>
            </a:r>
            <a:r>
              <a:rPr lang="cs-CZ" sz="2400">
                <a:latin typeface="Times New Roman"/>
                <a:ea typeface="Times New Roman"/>
              </a:rPr>
              <a:t>železo může mít běžné permeabilitu od 3500 </a:t>
            </a:r>
            <a:r>
              <a:rPr lang="cs-CZ" sz="2400">
                <a:latin typeface="Times New Roman"/>
                <a:ea typeface="Times New Roman"/>
              </a:rPr>
              <a:t>do </a:t>
            </a:r>
            <a:r>
              <a:rPr lang="cs-CZ" sz="2400" smtClean="0">
                <a:latin typeface="Times New Roman"/>
                <a:ea typeface="Times New Roman"/>
              </a:rPr>
              <a:t>4500.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72500" y="4581128"/>
            <a:ext cx="810915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Čistota železa se ovšem projevuje i na jeho </a:t>
            </a:r>
            <a:r>
              <a:rPr lang="cs-CZ" sz="2400">
                <a:latin typeface="Times New Roman"/>
                <a:ea typeface="Times New Roman"/>
              </a:rPr>
              <a:t>ceně</a:t>
            </a:r>
            <a:r>
              <a:rPr lang="cs-CZ" sz="2400" smtClean="0">
                <a:latin typeface="Times New Roman"/>
                <a:ea typeface="Times New Roman"/>
              </a:rPr>
              <a:t>, proto </a:t>
            </a:r>
            <a:r>
              <a:rPr lang="cs-CZ" sz="2400">
                <a:latin typeface="Times New Roman"/>
                <a:ea typeface="Times New Roman"/>
              </a:rPr>
              <a:t>je velmi čisté železo určeno jen pro nejnáročnější účely.</a:t>
            </a:r>
          </a:p>
        </p:txBody>
      </p:sp>
    </p:spTree>
    <p:extLst>
      <p:ext uri="{BB962C8B-B14F-4D97-AF65-F5344CB8AC3E}">
        <p14:creationId xmlns:p14="http://schemas.microsoft.com/office/powerpoint/2010/main" val="728032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6355" y="620688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Nejčastěji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se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používají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tyto druhy magneticky měkkých materiálů: 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612506" y="1824405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87624" y="1552922"/>
            <a:ext cx="742907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Šedá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litina</a:t>
            </a:r>
            <a:r>
              <a:rPr lang="cs-CZ" sz="2400">
                <a:latin typeface="Times New Roman"/>
                <a:ea typeface="Times New Roman"/>
              </a:rPr>
              <a:t>. Je to materiál pro </a:t>
            </a:r>
            <a:r>
              <a:rPr lang="cs-CZ" sz="2400">
                <a:latin typeface="Times New Roman"/>
                <a:ea typeface="Times New Roman"/>
              </a:rPr>
              <a:t>méně </a:t>
            </a:r>
            <a:r>
              <a:rPr lang="cs-CZ" sz="2400" smtClean="0">
                <a:latin typeface="Times New Roman"/>
                <a:ea typeface="Times New Roman"/>
              </a:rPr>
              <a:t>náročné </a:t>
            </a:r>
            <a:r>
              <a:rPr lang="cs-CZ" sz="2400">
                <a:latin typeface="Times New Roman"/>
                <a:ea typeface="Times New Roman"/>
              </a:rPr>
              <a:t>magnetické </a:t>
            </a:r>
            <a:r>
              <a:rPr lang="cs-CZ" sz="2400">
                <a:latin typeface="Times New Roman"/>
                <a:ea typeface="Times New Roman"/>
              </a:rPr>
              <a:t>obvody</a:t>
            </a:r>
            <a:r>
              <a:rPr lang="cs-CZ" sz="2400" smtClean="0">
                <a:latin typeface="Times New Roman"/>
                <a:ea typeface="Times New Roman"/>
              </a:rPr>
              <a:t>. Obsahuje </a:t>
            </a:r>
            <a:r>
              <a:rPr lang="cs-CZ" sz="2400">
                <a:latin typeface="Times New Roman"/>
                <a:ea typeface="Times New Roman"/>
              </a:rPr>
              <a:t>mnoho (až 3,5%) nečistot</a:t>
            </a:r>
            <a:r>
              <a:rPr lang="cs-CZ" sz="2400"/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187625" y="2564903"/>
            <a:ext cx="74888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Oceli</a:t>
            </a:r>
            <a:r>
              <a:rPr lang="cs-CZ" sz="2400">
                <a:latin typeface="Times New Roman"/>
                <a:ea typeface="Times New Roman"/>
              </a:rPr>
              <a:t>. </a:t>
            </a:r>
            <a:r>
              <a:rPr lang="cs-CZ" sz="2400">
                <a:latin typeface="Times New Roman"/>
                <a:ea typeface="Times New Roman"/>
              </a:rPr>
              <a:t>Jsou to základní </a:t>
            </a:r>
            <a:r>
              <a:rPr lang="cs-CZ" sz="2400">
                <a:latin typeface="Times New Roman"/>
                <a:ea typeface="Times New Roman"/>
              </a:rPr>
              <a:t>magnetické </a:t>
            </a:r>
            <a:r>
              <a:rPr lang="cs-CZ" sz="2400">
                <a:latin typeface="Times New Roman"/>
                <a:ea typeface="Times New Roman"/>
              </a:rPr>
              <a:t>materiály.</a:t>
            </a:r>
            <a:r>
              <a:rPr lang="cs-CZ" sz="2400">
                <a:latin typeface="Times New Roman"/>
                <a:ea typeface="Times New Roman"/>
              </a:rPr>
              <a:t> Na jejich vlastnosti (i magnetické) má vliv </a:t>
            </a:r>
            <a:r>
              <a:rPr lang="cs-CZ" sz="2400">
                <a:latin typeface="Times New Roman"/>
                <a:ea typeface="Times New Roman"/>
              </a:rPr>
              <a:t>hlavně </a:t>
            </a:r>
            <a:r>
              <a:rPr lang="cs-CZ" sz="2400" smtClean="0">
                <a:latin typeface="Times New Roman"/>
                <a:ea typeface="Times New Roman"/>
              </a:rPr>
              <a:t>uhlik (</a:t>
            </a:r>
            <a:r>
              <a:rPr lang="cs-CZ" sz="2400">
                <a:latin typeface="Times New Roman"/>
                <a:ea typeface="Times New Roman"/>
              </a:rPr>
              <a:t>0,003 až 0,3%).</a:t>
            </a:r>
          </a:p>
        </p:txBody>
      </p:sp>
      <p:sp>
        <p:nvSpPr>
          <p:cNvPr id="21" name="Šipka doprava 20"/>
          <p:cNvSpPr/>
          <p:nvPr/>
        </p:nvSpPr>
        <p:spPr>
          <a:xfrm>
            <a:off x="612506" y="3021051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187626" y="3765232"/>
            <a:ext cx="748362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Technicky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čisté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železo</a:t>
            </a:r>
            <a:r>
              <a:rPr lang="cs-CZ" sz="2400" smtClean="0">
                <a:latin typeface="Times New Roman"/>
                <a:ea typeface="Times New Roman"/>
              </a:rPr>
              <a:t>. K </a:t>
            </a:r>
            <a:r>
              <a:rPr lang="cs-CZ" sz="2400">
                <a:latin typeface="Times New Roman"/>
                <a:ea typeface="Times New Roman"/>
              </a:rPr>
              <a:t>technicky čistému železu </a:t>
            </a:r>
            <a:r>
              <a:rPr lang="cs-CZ" sz="2400">
                <a:latin typeface="Times New Roman"/>
                <a:ea typeface="Times New Roman"/>
              </a:rPr>
              <a:t>patří </a:t>
            </a:r>
            <a:r>
              <a:rPr lang="cs-CZ" sz="2400">
                <a:latin typeface="Times New Roman"/>
                <a:ea typeface="Times New Roman"/>
              </a:rPr>
              <a:t>především:</a:t>
            </a:r>
            <a:r>
              <a:rPr lang="cs-CZ" sz="2400">
                <a:latin typeface="Times New Roman"/>
                <a:ea typeface="Times New Roman"/>
              </a:rPr>
              <a:t>	</a:t>
            </a:r>
            <a:endParaRPr lang="cs-CZ" sz="2400" smtClean="0">
              <a:latin typeface="Times New Roman"/>
              <a:ea typeface="Times New Roman"/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ocel </a:t>
            </a:r>
            <a:r>
              <a:rPr lang="cs-CZ" sz="2400">
                <a:latin typeface="Times New Roman"/>
                <a:ea typeface="Times New Roman"/>
              </a:rPr>
              <a:t>arema (obvody relé).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elektrolytické </a:t>
            </a:r>
            <a:r>
              <a:rPr lang="cs-CZ" sz="2400">
                <a:latin typeface="Times New Roman"/>
                <a:ea typeface="Times New Roman"/>
              </a:rPr>
              <a:t>železo výroba železových jader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karbonylové </a:t>
            </a:r>
            <a:r>
              <a:rPr lang="cs-CZ" sz="2400">
                <a:latin typeface="Times New Roman"/>
                <a:ea typeface="Times New Roman"/>
              </a:rPr>
              <a:t>železo výroba železových jader</a:t>
            </a:r>
            <a:r>
              <a:rPr lang="cs-CZ" sz="240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606355" y="477537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048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/>
      <p:bldP spid="20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51800" y="615008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MAGNETICKY TVRDÉ MATERIÁLY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6355" y="1268760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>
                <a:latin typeface="Times New Roman"/>
                <a:ea typeface="Times New Roman"/>
              </a:rPr>
              <a:t>Magneticky tvrdé materiály se používají k výrobě trvalých magnetů.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38394" y="2099757"/>
            <a:ext cx="81298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Výrobky </a:t>
            </a:r>
            <a:r>
              <a:rPr lang="cs-CZ" sz="2400">
                <a:latin typeface="Times New Roman"/>
                <a:ea typeface="Times New Roman"/>
              </a:rPr>
              <a:t>z nich se zmagnetují v magnetickém poli velké intenzity a magnetický tok jimi prochází i bez dalšího působení vnějšího magnetického </a:t>
            </a:r>
            <a:r>
              <a:rPr lang="cs-CZ" sz="2400">
                <a:latin typeface="Times New Roman"/>
                <a:ea typeface="Times New Roman"/>
              </a:rPr>
              <a:t>pole </a:t>
            </a:r>
            <a:r>
              <a:rPr lang="cs-CZ" sz="2400" smtClean="0">
                <a:latin typeface="Times New Roman"/>
                <a:ea typeface="Times New Roman"/>
              </a:rPr>
              <a:t>(zůstane </a:t>
            </a:r>
            <a:r>
              <a:rPr lang="cs-CZ" sz="2400">
                <a:latin typeface="Times New Roman"/>
                <a:ea typeface="Times New Roman"/>
              </a:rPr>
              <a:t>trvale zmagnetovaný).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864" y="3431245"/>
            <a:ext cx="3044560" cy="2914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431244"/>
            <a:ext cx="3558927" cy="2914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0220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51800" y="615008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MAGNETICKY TVRDÉ MATERIÁLY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6355" y="1268760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Magneticky tvrdé materiály mají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mít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velkou: 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328128" y="2099757"/>
            <a:ext cx="634012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-Koercivitu (</a:t>
            </a:r>
            <a:r>
              <a:rPr lang="cs-CZ" sz="2400">
                <a:latin typeface="Times New Roman"/>
                <a:ea typeface="Times New Roman"/>
              </a:rPr>
              <a:t>H</a:t>
            </a:r>
            <a:r>
              <a:rPr lang="cs-CZ" sz="2400" baseline="-25000">
                <a:latin typeface="Times New Roman"/>
                <a:ea typeface="Times New Roman"/>
              </a:rPr>
              <a:t>c</a:t>
            </a:r>
            <a:r>
              <a:rPr lang="cs-CZ" sz="2400">
                <a:latin typeface="Times New Roman"/>
                <a:ea typeface="Times New Roman"/>
              </a:rPr>
              <a:t> v </a:t>
            </a:r>
            <a:r>
              <a:rPr lang="cs-CZ" sz="2400">
                <a:latin typeface="Times New Roman"/>
                <a:ea typeface="Times New Roman"/>
              </a:rPr>
              <a:t>rozsahu </a:t>
            </a:r>
            <a:r>
              <a:rPr lang="cs-CZ" sz="2400" smtClean="0">
                <a:latin typeface="Times New Roman"/>
                <a:ea typeface="Times New Roman"/>
              </a:rPr>
              <a:t>10</a:t>
            </a:r>
            <a:r>
              <a:rPr lang="cs-CZ" sz="2400" baseline="30000" smtClean="0">
                <a:latin typeface="Times New Roman"/>
                <a:ea typeface="Times New Roman"/>
              </a:rPr>
              <a:t>3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až </a:t>
            </a:r>
            <a:r>
              <a:rPr lang="cs-CZ" sz="2400" smtClean="0">
                <a:latin typeface="Times New Roman"/>
                <a:ea typeface="Times New Roman"/>
              </a:rPr>
              <a:t>10</a:t>
            </a:r>
            <a:r>
              <a:rPr lang="cs-CZ" sz="2400" baseline="30000" smtClean="0">
                <a:latin typeface="Times New Roman"/>
                <a:ea typeface="Times New Roman"/>
              </a:rPr>
              <a:t>5</a:t>
            </a:r>
            <a:r>
              <a:rPr lang="cs-CZ" sz="2400" smtClean="0">
                <a:latin typeface="Times New Roman"/>
                <a:ea typeface="Times New Roman"/>
              </a:rPr>
              <a:t> A.m</a:t>
            </a:r>
            <a:r>
              <a:rPr lang="cs-CZ" sz="2400" baseline="30000" smtClean="0">
                <a:latin typeface="Times New Roman"/>
                <a:ea typeface="Times New Roman"/>
              </a:rPr>
              <a:t>-1</a:t>
            </a:r>
            <a:r>
              <a:rPr lang="cs-CZ" sz="2400" smtClean="0">
                <a:latin typeface="Times New Roman"/>
                <a:ea typeface="Times New Roman"/>
              </a:rPr>
              <a:t>)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Šipka doprava 1"/>
          <p:cNvSpPr/>
          <p:nvPr/>
        </p:nvSpPr>
        <p:spPr>
          <a:xfrm>
            <a:off x="755576" y="2330589"/>
            <a:ext cx="504056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755576" y="2996952"/>
            <a:ext cx="504056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755576" y="4057763"/>
            <a:ext cx="504056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28128" y="2789202"/>
            <a:ext cx="63483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-Remanentní </a:t>
            </a:r>
            <a:r>
              <a:rPr lang="cs-CZ" sz="2400">
                <a:latin typeface="Times New Roman"/>
                <a:ea typeface="Times New Roman"/>
              </a:rPr>
              <a:t>indukcí </a:t>
            </a:r>
            <a:r>
              <a:rPr lang="cs-CZ" sz="2400">
                <a:latin typeface="Times New Roman"/>
                <a:ea typeface="Times New Roman"/>
              </a:rPr>
              <a:t>(</a:t>
            </a:r>
            <a:r>
              <a:rPr lang="cs-CZ" sz="2400" smtClean="0">
                <a:latin typeface="Times New Roman"/>
                <a:ea typeface="Times New Roman"/>
              </a:rPr>
              <a:t>B</a:t>
            </a:r>
            <a:r>
              <a:rPr lang="cs-CZ" sz="2400" baseline="-25000" smtClean="0">
                <a:latin typeface="Times New Roman"/>
                <a:ea typeface="Times New Roman"/>
              </a:rPr>
              <a:t>r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v rozsahu 1 až 1,5 T) 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19926" y="3573016"/>
            <a:ext cx="63483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-Velkou </a:t>
            </a:r>
            <a:r>
              <a:rPr lang="cs-CZ" sz="2400">
                <a:latin typeface="Times New Roman"/>
                <a:ea typeface="Times New Roman"/>
              </a:rPr>
              <a:t>hustotou energie. Hustota </a:t>
            </a:r>
            <a:r>
              <a:rPr lang="cs-CZ" sz="2400">
                <a:latin typeface="Times New Roman"/>
                <a:ea typeface="Times New Roman"/>
              </a:rPr>
              <a:t>energie </a:t>
            </a:r>
            <a:r>
              <a:rPr lang="cs-CZ" sz="2400" smtClean="0">
                <a:latin typeface="Times New Roman"/>
                <a:ea typeface="Times New Roman"/>
              </a:rPr>
              <a:t>w</a:t>
            </a:r>
            <a:r>
              <a:rPr lang="cs-CZ" sz="2400" baseline="-25000" smtClean="0">
                <a:latin typeface="Times New Roman"/>
                <a:ea typeface="Times New Roman"/>
              </a:rPr>
              <a:t>m</a:t>
            </a:r>
            <a:r>
              <a:rPr lang="cs-CZ" sz="2400" smtClean="0">
                <a:latin typeface="Times New Roman"/>
                <a:ea typeface="Times New Roman"/>
              </a:rPr>
              <a:t> je </a:t>
            </a:r>
            <a:r>
              <a:rPr lang="cs-CZ" sz="2400">
                <a:latin typeface="Times New Roman"/>
                <a:ea typeface="Times New Roman"/>
              </a:rPr>
              <a:t>energie magnetického pole v pracovní mezeře trvalého magnetu, připadající na jednotku objemu.</a:t>
            </a:r>
          </a:p>
        </p:txBody>
      </p:sp>
    </p:spTree>
    <p:extLst>
      <p:ext uri="{BB962C8B-B14F-4D97-AF65-F5344CB8AC3E}">
        <p14:creationId xmlns:p14="http://schemas.microsoft.com/office/powerpoint/2010/main" val="3947196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2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11560" y="404664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Nejsilnějším typem magnetů v současnosti  s </a:t>
            </a:r>
            <a:r>
              <a:rPr lang="cs-CZ" sz="2400">
                <a:latin typeface="Times New Roman"/>
                <a:ea typeface="Times New Roman"/>
              </a:rPr>
              <a:t>jsou 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neodymové magnety</a:t>
            </a:r>
            <a:r>
              <a:rPr lang="cs-CZ" sz="2400" smtClean="0">
                <a:latin typeface="Times New Roman"/>
                <a:ea typeface="Times New Roman"/>
              </a:rPr>
              <a:t>.Vyznačují se vynikajícími </a:t>
            </a:r>
            <a:r>
              <a:rPr lang="cs-CZ" sz="2400">
                <a:latin typeface="Times New Roman"/>
                <a:ea typeface="Times New Roman"/>
              </a:rPr>
              <a:t>magnetickými vlastnostmi, jako je remanence a energetická hustota. </a:t>
            </a:r>
          </a:p>
        </p:txBody>
      </p:sp>
      <p:sp>
        <p:nvSpPr>
          <p:cNvPr id="19" name="Šipka doprava 18"/>
          <p:cNvSpPr/>
          <p:nvPr/>
        </p:nvSpPr>
        <p:spPr>
          <a:xfrm>
            <a:off x="683568" y="351876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88896" y="1772816"/>
            <a:ext cx="808755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Patří do skupiny magnetů založených na bázi </a:t>
            </a:r>
            <a:r>
              <a:rPr lang="cs-CZ" sz="2400">
                <a:latin typeface="Times New Roman"/>
                <a:ea typeface="Times New Roman"/>
              </a:rPr>
              <a:t>vzácných </a:t>
            </a:r>
            <a:r>
              <a:rPr lang="cs-CZ" sz="2400" smtClean="0">
                <a:latin typeface="Times New Roman"/>
                <a:ea typeface="Times New Roman"/>
              </a:rPr>
              <a:t>zemin. 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420888"/>
            <a:ext cx="3518695" cy="2483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588896" y="5085184"/>
            <a:ext cx="80875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Vyrábějí se lisováním v magnetickém poli a následným spékáním.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436097" y="2877950"/>
            <a:ext cx="324035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Při vysoké vlhkosti vzduchu oxidují a proto se v závěrečné fázi </a:t>
            </a:r>
            <a:r>
              <a:rPr lang="cs-CZ" sz="2400">
                <a:latin typeface="Times New Roman"/>
                <a:ea typeface="Times New Roman"/>
              </a:rPr>
              <a:t>výroby </a:t>
            </a:r>
            <a:r>
              <a:rPr lang="cs-CZ" sz="2400" smtClean="0">
                <a:latin typeface="Times New Roman"/>
                <a:ea typeface="Times New Roman"/>
              </a:rPr>
              <a:t>galvanizují. 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79861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11560" y="404664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Flexibilní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magnety: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19" name="Šipka doprava 18"/>
          <p:cNvSpPr/>
          <p:nvPr/>
        </p:nvSpPr>
        <p:spPr>
          <a:xfrm>
            <a:off x="5868144" y="279877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74032" y="840799"/>
            <a:ext cx="808755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Jedná se  o magnetické </a:t>
            </a:r>
            <a:r>
              <a:rPr lang="cs-CZ" sz="2400">
                <a:latin typeface="Times New Roman"/>
                <a:ea typeface="Times New Roman"/>
              </a:rPr>
              <a:t>materiály a produkty, které našly uplatnění zejména v reklamním průmyslu, skladovém hospodářství, při výrobě různých hraček, prezentačních předmětů a </a:t>
            </a:r>
            <a:r>
              <a:rPr lang="cs-CZ" sz="2400">
                <a:latin typeface="Times New Roman"/>
                <a:ea typeface="Times New Roman"/>
              </a:rPr>
              <a:t>podobně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0820" y="2510983"/>
            <a:ext cx="1678835" cy="23581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27541"/>
            <a:ext cx="4082600" cy="2341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prava 1"/>
          <p:cNvSpPr/>
          <p:nvPr/>
        </p:nvSpPr>
        <p:spPr>
          <a:xfrm rot="10800000">
            <a:off x="5868144" y="3573016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74032" y="4964975"/>
            <a:ext cx="81172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Jsou určeny pro rychlé </a:t>
            </a:r>
            <a:r>
              <a:rPr lang="cs-CZ" sz="2400">
                <a:latin typeface="Times New Roman"/>
                <a:ea typeface="Times New Roman"/>
              </a:rPr>
              <a:t>uchycení různých dokumentů na firemních nástěnkách, </a:t>
            </a:r>
            <a:r>
              <a:rPr lang="cs-CZ" sz="2400">
                <a:latin typeface="Times New Roman"/>
                <a:ea typeface="Times New Roman"/>
              </a:rPr>
              <a:t>kovových </a:t>
            </a:r>
            <a:r>
              <a:rPr lang="cs-CZ" sz="2400" smtClean="0">
                <a:latin typeface="Times New Roman"/>
                <a:ea typeface="Times New Roman"/>
              </a:rPr>
              <a:t>lištách, ale </a:t>
            </a:r>
            <a:r>
              <a:rPr lang="cs-CZ" sz="2400">
                <a:latin typeface="Times New Roman"/>
                <a:ea typeface="Times New Roman"/>
              </a:rPr>
              <a:t>i ve výrobních provozech na umístění plakátů, </a:t>
            </a:r>
            <a:r>
              <a:rPr lang="cs-CZ" sz="2400">
                <a:latin typeface="Times New Roman"/>
                <a:ea typeface="Times New Roman"/>
              </a:rPr>
              <a:t>rozpisů </a:t>
            </a:r>
            <a:r>
              <a:rPr lang="cs-CZ" sz="2400" smtClean="0">
                <a:latin typeface="Times New Roman"/>
                <a:ea typeface="Times New Roman"/>
              </a:rPr>
              <a:t>apod.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841355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11560" y="404664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Tvrdé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ferity: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5681" y="866329"/>
            <a:ext cx="808755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Jedná obsahují přibližně 80% oxidu železa a 20% oxidu baria (BaO•6Fe</a:t>
            </a:r>
            <a:r>
              <a:rPr lang="cs-CZ" sz="2400" baseline="-25000">
                <a:latin typeface="Times New Roman"/>
                <a:ea typeface="Times New Roman"/>
              </a:rPr>
              <a:t>2</a:t>
            </a:r>
            <a:r>
              <a:rPr lang="cs-CZ" sz="2400">
                <a:latin typeface="Times New Roman"/>
                <a:ea typeface="Times New Roman"/>
              </a:rPr>
              <a:t>O</a:t>
            </a:r>
            <a:r>
              <a:rPr lang="cs-CZ" sz="2400" baseline="-25000">
                <a:latin typeface="Times New Roman"/>
                <a:ea typeface="Times New Roman"/>
              </a:rPr>
              <a:t>3</a:t>
            </a:r>
            <a:r>
              <a:rPr lang="cs-CZ" sz="2400">
                <a:latin typeface="Times New Roman"/>
                <a:ea typeface="Times New Roman"/>
              </a:rPr>
              <a:t>) nebo stroncia (SrO•6Fe</a:t>
            </a:r>
            <a:r>
              <a:rPr lang="cs-CZ" sz="2400" baseline="-25000">
                <a:latin typeface="Times New Roman"/>
                <a:ea typeface="Times New Roman"/>
              </a:rPr>
              <a:t>2</a:t>
            </a:r>
            <a:r>
              <a:rPr lang="cs-CZ" sz="2400">
                <a:latin typeface="Times New Roman"/>
                <a:ea typeface="Times New Roman"/>
              </a:rPr>
              <a:t>O</a:t>
            </a:r>
            <a:r>
              <a:rPr lang="cs-CZ" sz="2400" baseline="-25000">
                <a:latin typeface="Times New Roman"/>
                <a:ea typeface="Times New Roman"/>
              </a:rPr>
              <a:t>3</a:t>
            </a:r>
            <a:r>
              <a:rPr lang="cs-CZ" sz="2400">
                <a:latin typeface="Times New Roman"/>
                <a:ea typeface="Times New Roman"/>
              </a:rPr>
              <a:t>). </a:t>
            </a:r>
          </a:p>
        </p:txBody>
      </p:sp>
      <p:sp>
        <p:nvSpPr>
          <p:cNvPr id="2" name="Šipka doprava 1"/>
          <p:cNvSpPr/>
          <p:nvPr/>
        </p:nvSpPr>
        <p:spPr>
          <a:xfrm rot="10800000">
            <a:off x="4391980" y="181288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93553" y="5318647"/>
            <a:ext cx="805968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Tyto magnety jsou </a:t>
            </a:r>
            <a:r>
              <a:rPr lang="cs-CZ" sz="2400">
                <a:latin typeface="Times New Roman"/>
                <a:ea typeface="Times New Roman"/>
              </a:rPr>
              <a:t>cenově příznivé. Tvarování se vykonává lisováním.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552" y="2204864"/>
            <a:ext cx="3906439" cy="2839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139714" y="1812880"/>
            <a:ext cx="351352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Feritové magnety jsou tvrdé, křehké a choulostivé </a:t>
            </a:r>
            <a:r>
              <a:rPr lang="cs-CZ" sz="2400">
                <a:latin typeface="Times New Roman"/>
                <a:ea typeface="Times New Roman"/>
              </a:rPr>
              <a:t>na </a:t>
            </a:r>
            <a:r>
              <a:rPr lang="cs-CZ" sz="2400" smtClean="0">
                <a:latin typeface="Times New Roman"/>
                <a:ea typeface="Times New Roman"/>
              </a:rPr>
              <a:t>rozbití. Jinak </a:t>
            </a:r>
            <a:r>
              <a:rPr lang="cs-CZ" sz="2400">
                <a:latin typeface="Times New Roman"/>
                <a:ea typeface="Times New Roman"/>
              </a:rPr>
              <a:t>jsou odolné vůči vlivům počasí a neoxidují. Nejsou citlivé na odmagnetizování a za normálních podmínek si udržují </a:t>
            </a:r>
            <a:r>
              <a:rPr lang="cs-CZ" sz="2400">
                <a:latin typeface="Times New Roman"/>
                <a:ea typeface="Times New Roman"/>
              </a:rPr>
              <a:t>permanentní </a:t>
            </a:r>
            <a:r>
              <a:rPr lang="cs-CZ" sz="2400" smtClean="0">
                <a:latin typeface="Times New Roman"/>
                <a:ea typeface="Times New Roman"/>
              </a:rPr>
              <a:t>magnetizmus. 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30098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elektrických materiálů.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součástek a komponent pro elektrotechniku.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   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IŽO, TEKELY Elektrotechnické materiály pro SOU SNTL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1244</TotalTime>
  <Words>526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110</cp:revision>
  <dcterms:created xsi:type="dcterms:W3CDTF">2013-03-27T08:46:28Z</dcterms:created>
  <dcterms:modified xsi:type="dcterms:W3CDTF">2014-03-18T12:46:56Z</dcterms:modified>
</cp:coreProperties>
</file>