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9" r:id="rId3"/>
    <p:sldId id="273" r:id="rId4"/>
    <p:sldId id="281" r:id="rId5"/>
    <p:sldId id="289" r:id="rId6"/>
    <p:sldId id="285" r:id="rId7"/>
    <p:sldId id="290" r:id="rId8"/>
    <p:sldId id="291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5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20.3.2014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20.3.2014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20.3.2014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20.3.2014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41412" y="3458013"/>
            <a:ext cx="51845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ELEKTROTECHNICKÉ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MATERIÁLY 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III/2-15-08_NÍZKOTAVITELNÉ KOVY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Janyška Lubomír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Tématický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Elektrotechnologie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1.12.2013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51800" y="404664"/>
            <a:ext cx="812465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TEPLOTA TÁNÍ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06355" y="1268760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Teplota </a:t>
            </a:r>
            <a:r>
              <a:rPr lang="cs-CZ" sz="2400" smtClean="0">
                <a:latin typeface="Times New Roman"/>
                <a:ea typeface="Times New Roman"/>
              </a:rPr>
              <a:t>tání </a:t>
            </a:r>
            <a:r>
              <a:rPr lang="cs-CZ" sz="2400">
                <a:latin typeface="Times New Roman"/>
                <a:ea typeface="Times New Roman"/>
              </a:rPr>
              <a:t>t</a:t>
            </a:r>
            <a:r>
              <a:rPr lang="cs-CZ" sz="2400" baseline="-25000">
                <a:latin typeface="Times New Roman"/>
                <a:ea typeface="Times New Roman"/>
              </a:rPr>
              <a:t>t</a:t>
            </a:r>
            <a:r>
              <a:rPr lang="cs-CZ" sz="2400">
                <a:latin typeface="Times New Roman"/>
                <a:ea typeface="Times New Roman"/>
              </a:rPr>
              <a:t> je </a:t>
            </a:r>
            <a:r>
              <a:rPr lang="cs-CZ" sz="2400" smtClean="0">
                <a:latin typeface="Times New Roman"/>
                <a:ea typeface="Times New Roman"/>
              </a:rPr>
              <a:t>určitá </a:t>
            </a:r>
            <a:r>
              <a:rPr lang="cs-CZ" sz="2400">
                <a:latin typeface="Times New Roman"/>
                <a:ea typeface="Times New Roman"/>
              </a:rPr>
              <a:t>teplota, při </a:t>
            </a:r>
            <a:r>
              <a:rPr lang="cs-CZ" sz="2400" smtClean="0">
                <a:latin typeface="Times New Roman"/>
                <a:ea typeface="Times New Roman"/>
              </a:rPr>
              <a:t>níž </a:t>
            </a:r>
            <a:r>
              <a:rPr lang="cs-CZ" sz="2400">
                <a:latin typeface="Times New Roman"/>
                <a:ea typeface="Times New Roman"/>
              </a:rPr>
              <a:t>za </a:t>
            </a:r>
            <a:r>
              <a:rPr lang="cs-CZ" sz="2400" smtClean="0">
                <a:latin typeface="Times New Roman"/>
                <a:ea typeface="Times New Roman"/>
              </a:rPr>
              <a:t>daného </a:t>
            </a:r>
            <a:r>
              <a:rPr lang="cs-CZ" sz="2400">
                <a:latin typeface="Times New Roman"/>
                <a:ea typeface="Times New Roman"/>
              </a:rPr>
              <a:t>tlaku </a:t>
            </a:r>
            <a:r>
              <a:rPr lang="cs-CZ" sz="2400" smtClean="0">
                <a:latin typeface="Times New Roman"/>
                <a:ea typeface="Times New Roman"/>
              </a:rPr>
              <a:t>přechází látka ze skupenství pevného </a:t>
            </a:r>
            <a:r>
              <a:rPr lang="cs-CZ" sz="2400">
                <a:latin typeface="Times New Roman"/>
                <a:ea typeface="Times New Roman"/>
              </a:rPr>
              <a:t>do </a:t>
            </a:r>
            <a:r>
              <a:rPr lang="cs-CZ" sz="2400" smtClean="0">
                <a:latin typeface="Times New Roman"/>
                <a:ea typeface="Times New Roman"/>
              </a:rPr>
              <a:t>kapalného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2" name="Obdélník 1"/>
          <p:cNvSpPr/>
          <p:nvPr/>
        </p:nvSpPr>
        <p:spPr>
          <a:xfrm>
            <a:off x="586169" y="2119269"/>
            <a:ext cx="809028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K</a:t>
            </a:r>
            <a:r>
              <a:rPr lang="pt-BR" sz="2400" smtClean="0">
                <a:solidFill>
                  <a:srgbClr val="FF0000"/>
                </a:solidFill>
                <a:latin typeface="Times New Roman"/>
                <a:ea typeface="Times New Roman"/>
              </a:rPr>
              <a:t>ovy </a:t>
            </a:r>
            <a:r>
              <a:rPr lang="pt-BR" sz="2400">
                <a:solidFill>
                  <a:srgbClr val="FF0000"/>
                </a:solidFill>
                <a:latin typeface="Times New Roman"/>
                <a:ea typeface="Times New Roman"/>
              </a:rPr>
              <a:t>s nízkou teplotou </a:t>
            </a:r>
            <a:r>
              <a:rPr lang="pt-BR" sz="2400" smtClean="0">
                <a:solidFill>
                  <a:srgbClr val="FF0000"/>
                </a:solidFill>
                <a:latin typeface="Times New Roman"/>
                <a:ea typeface="Times New Roman"/>
              </a:rPr>
              <a:t>tání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41391" y="2572633"/>
            <a:ext cx="3094505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Do </a:t>
            </a:r>
            <a:r>
              <a:rPr lang="cs-CZ" sz="2400">
                <a:latin typeface="Times New Roman"/>
                <a:ea typeface="Times New Roman"/>
              </a:rPr>
              <a:t>této skupiny </a:t>
            </a:r>
            <a:r>
              <a:rPr lang="cs-CZ" sz="2400" smtClean="0">
                <a:latin typeface="Times New Roman"/>
                <a:ea typeface="Times New Roman"/>
              </a:rPr>
              <a:t>patří: 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zinek </a:t>
            </a:r>
            <a:r>
              <a:rPr lang="cs-CZ" sz="2400">
                <a:latin typeface="Times New Roman"/>
                <a:ea typeface="Times New Roman"/>
              </a:rPr>
              <a:t>(Zn</a:t>
            </a:r>
            <a:r>
              <a:rPr lang="cs-CZ" sz="2400" smtClean="0">
                <a:latin typeface="Times New Roman"/>
                <a:ea typeface="Times New Roman"/>
              </a:rPr>
              <a:t>)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kadmium </a:t>
            </a:r>
            <a:r>
              <a:rPr lang="cs-CZ" sz="2400">
                <a:latin typeface="Times New Roman"/>
                <a:ea typeface="Times New Roman"/>
              </a:rPr>
              <a:t>(Cd</a:t>
            </a:r>
            <a:r>
              <a:rPr lang="cs-CZ" sz="2400" smtClean="0">
                <a:latin typeface="Times New Roman"/>
                <a:ea typeface="Times New Roman"/>
              </a:rPr>
              <a:t>)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rtuť </a:t>
            </a:r>
            <a:r>
              <a:rPr lang="cs-CZ" sz="2400">
                <a:latin typeface="Times New Roman"/>
                <a:ea typeface="Times New Roman"/>
              </a:rPr>
              <a:t>(Hg</a:t>
            </a:r>
            <a:r>
              <a:rPr lang="cs-CZ" sz="2400" smtClean="0">
                <a:latin typeface="Times New Roman"/>
                <a:ea typeface="Times New Roman"/>
              </a:rPr>
              <a:t>)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galium </a:t>
            </a:r>
            <a:r>
              <a:rPr lang="cs-CZ" sz="2400">
                <a:latin typeface="Times New Roman"/>
                <a:ea typeface="Times New Roman"/>
              </a:rPr>
              <a:t>(Ga</a:t>
            </a:r>
            <a:r>
              <a:rPr lang="cs-CZ" sz="2400" smtClean="0">
                <a:latin typeface="Times New Roman"/>
                <a:ea typeface="Times New Roman"/>
              </a:rPr>
              <a:t>)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indium </a:t>
            </a:r>
            <a:r>
              <a:rPr lang="cs-CZ" sz="2400">
                <a:latin typeface="Times New Roman"/>
                <a:ea typeface="Times New Roman"/>
              </a:rPr>
              <a:t>(In</a:t>
            </a:r>
            <a:r>
              <a:rPr lang="cs-CZ" sz="2400" smtClean="0">
                <a:latin typeface="Times New Roman"/>
                <a:ea typeface="Times New Roman"/>
              </a:rPr>
              <a:t>)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cín </a:t>
            </a:r>
            <a:r>
              <a:rPr lang="cs-CZ" sz="2400">
                <a:latin typeface="Times New Roman"/>
                <a:ea typeface="Times New Roman"/>
              </a:rPr>
              <a:t>(Sn</a:t>
            </a:r>
            <a:r>
              <a:rPr lang="cs-CZ" sz="2400" smtClean="0">
                <a:latin typeface="Times New Roman"/>
                <a:ea typeface="Times New Roman"/>
              </a:rPr>
              <a:t>)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olovo </a:t>
            </a:r>
            <a:r>
              <a:rPr lang="cs-CZ" sz="2400">
                <a:latin typeface="Times New Roman"/>
                <a:ea typeface="Times New Roman"/>
              </a:rPr>
              <a:t>(Pb</a:t>
            </a:r>
            <a:r>
              <a:rPr lang="cs-CZ" sz="2400" smtClean="0">
                <a:latin typeface="Times New Roman"/>
                <a:ea typeface="Times New Roman"/>
              </a:rPr>
              <a:t>)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bismut </a:t>
            </a:r>
            <a:r>
              <a:rPr lang="cs-CZ" sz="2400">
                <a:latin typeface="Times New Roman"/>
                <a:ea typeface="Times New Roman"/>
              </a:rPr>
              <a:t>(Bi</a:t>
            </a:r>
            <a:r>
              <a:rPr lang="cs-CZ" sz="2400" smtClean="0">
                <a:latin typeface="Times New Roman"/>
                <a:ea typeface="Times New Roman"/>
              </a:rPr>
              <a:t>)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antimon </a:t>
            </a:r>
            <a:r>
              <a:rPr lang="cs-CZ" sz="2400">
                <a:latin typeface="Times New Roman"/>
                <a:ea typeface="Times New Roman"/>
              </a:rPr>
              <a:t>(Sb</a:t>
            </a:r>
            <a:r>
              <a:rPr lang="cs-CZ" sz="2400" smtClean="0">
                <a:latin typeface="Times New Roman"/>
                <a:ea typeface="Times New Roman"/>
              </a:rPr>
              <a:t>)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509768" y="2996952"/>
            <a:ext cx="4161481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K trvalému vodivému </a:t>
            </a:r>
            <a:r>
              <a:rPr lang="cs-CZ" sz="2400" smtClean="0">
                <a:latin typeface="Times New Roman"/>
                <a:ea typeface="Times New Roman"/>
              </a:rPr>
              <a:t>spojení se používají kovové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pájky</a:t>
            </a:r>
            <a:r>
              <a:rPr lang="cs-CZ" sz="2400" smtClean="0">
                <a:latin typeface="Times New Roman"/>
                <a:ea typeface="Times New Roman"/>
              </a:rPr>
              <a:t>. </a:t>
            </a:r>
            <a:r>
              <a:rPr lang="cs-CZ" sz="2400">
                <a:latin typeface="Times New Roman"/>
                <a:ea typeface="Times New Roman"/>
              </a:rPr>
              <a:t>Pájky mají vždy nižší bod tavení </a:t>
            </a:r>
            <a:r>
              <a:rPr lang="cs-CZ" sz="2400" smtClean="0">
                <a:latin typeface="Times New Roman"/>
                <a:ea typeface="Times New Roman"/>
              </a:rPr>
              <a:t>než spojované </a:t>
            </a:r>
            <a:r>
              <a:rPr lang="cs-CZ" sz="2400">
                <a:latin typeface="Times New Roman"/>
                <a:ea typeface="Times New Roman"/>
              </a:rPr>
              <a:t>materiály a musí dobře smáčet povrch pájených dílů, snadno zatékat a vzlínat </a:t>
            </a:r>
            <a:r>
              <a:rPr lang="cs-CZ" sz="2400" smtClean="0">
                <a:latin typeface="Times New Roman"/>
                <a:ea typeface="Times New Roman"/>
              </a:rPr>
              <a:t>do mezer </a:t>
            </a:r>
            <a:r>
              <a:rPr lang="cs-CZ" sz="2400">
                <a:latin typeface="Times New Roman"/>
                <a:ea typeface="Times New Roman"/>
              </a:rPr>
              <a:t>spojů.</a:t>
            </a:r>
          </a:p>
        </p:txBody>
      </p:sp>
    </p:spTree>
    <p:extLst>
      <p:ext uri="{BB962C8B-B14F-4D97-AF65-F5344CB8AC3E}">
        <p14:creationId xmlns:p14="http://schemas.microsoft.com/office/powerpoint/2010/main" val="728032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06355" y="406694"/>
            <a:ext cx="806489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 hangingPunct="0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PÁJKY DĚLÍME PODLE BODU TÁNÍ NÁSLEDOVNĚ: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606355" y="126489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187623" y="1178073"/>
            <a:ext cx="742907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hangingPunct="0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Nízkotající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pájky: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187625" y="1639738"/>
            <a:ext cx="748883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Jsou to slitiny Pb a Sn, u kterých se další snížení bodu tavení vyvolá přidáním Bi, Cd nebo In</a:t>
            </a:r>
            <a:r>
              <a:rPr lang="cs-CZ" sz="2400" smtClean="0">
                <a:latin typeface="Times New Roman"/>
                <a:ea typeface="Times New Roman"/>
              </a:rPr>
              <a:t>. Používají </a:t>
            </a:r>
            <a:r>
              <a:rPr lang="cs-CZ" sz="2400">
                <a:latin typeface="Times New Roman"/>
                <a:ea typeface="Times New Roman"/>
              </a:rPr>
              <a:t>se hlavně na tepelné a tavné pojistky, kovové tmely a kontaktní hmoty. Slouží </a:t>
            </a:r>
            <a:r>
              <a:rPr lang="cs-CZ" sz="2400" smtClean="0">
                <a:latin typeface="Times New Roman"/>
                <a:ea typeface="Times New Roman"/>
              </a:rPr>
              <a:t>pro ochranu </a:t>
            </a:r>
            <a:r>
              <a:rPr lang="cs-CZ" sz="2400">
                <a:latin typeface="Times New Roman"/>
                <a:ea typeface="Times New Roman"/>
              </a:rPr>
              <a:t>el. zařízení a součástek. Jejich bod tavení je mezi 20 až 150ºC.</a:t>
            </a:r>
          </a:p>
        </p:txBody>
      </p:sp>
      <p:sp>
        <p:nvSpPr>
          <p:cNvPr id="21" name="Šipka doprava 20"/>
          <p:cNvSpPr/>
          <p:nvPr/>
        </p:nvSpPr>
        <p:spPr>
          <a:xfrm>
            <a:off x="606355" y="2465218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606355" y="3803848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187625" y="3717032"/>
            <a:ext cx="188384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Měkké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pájky: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87624" y="4226604"/>
            <a:ext cx="742907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Měkké pájky mají bod tavení mezi 150 až 500ºC. V elektrotechnice se nejvíce používá </a:t>
            </a:r>
            <a:r>
              <a:rPr lang="cs-CZ" sz="2400" smtClean="0">
                <a:latin typeface="Times New Roman"/>
                <a:ea typeface="Times New Roman"/>
              </a:rPr>
              <a:t>pájka 28</a:t>
            </a:r>
            <a:r>
              <a:rPr lang="cs-CZ" sz="2400">
                <a:latin typeface="Times New Roman"/>
                <a:ea typeface="Times New Roman"/>
              </a:rPr>
              <a:t>% PbSn, která taje i tuhne při jediné teplotě (183ºC).</a:t>
            </a:r>
          </a:p>
        </p:txBody>
      </p:sp>
      <p:sp>
        <p:nvSpPr>
          <p:cNvPr id="13" name="Šipka doprava 12"/>
          <p:cNvSpPr/>
          <p:nvPr/>
        </p:nvSpPr>
        <p:spPr>
          <a:xfrm>
            <a:off x="573379" y="4682752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048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0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06355" y="406694"/>
            <a:ext cx="806489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 hangingPunct="0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PÁJKY DĚLÍME PODLE BODU TÁNÍ NÁSLEDOVNĚ: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606355" y="126489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187623" y="1178073"/>
            <a:ext cx="742907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hangingPunct="0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Tvrdé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pájky: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187625" y="1639738"/>
            <a:ext cx="748883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pt-BR" sz="2400">
                <a:latin typeface="Times New Roman"/>
                <a:ea typeface="Times New Roman"/>
              </a:rPr>
              <a:t>Jedná se o slitiny s teplotou tavení vyšší než 500ºC</a:t>
            </a:r>
            <a:r>
              <a:rPr lang="pt-BR" sz="2400" smtClean="0">
                <a:latin typeface="Times New Roman"/>
                <a:ea typeface="Times New Roman"/>
              </a:rPr>
              <a:t>.</a:t>
            </a:r>
            <a:r>
              <a:rPr lang="cs-CZ" sz="2400"/>
              <a:t> </a:t>
            </a:r>
            <a:r>
              <a:rPr lang="cs-CZ" sz="2400">
                <a:latin typeface="Times New Roman"/>
                <a:ea typeface="Times New Roman"/>
              </a:rPr>
              <a:t>Používají se pro spojování </a:t>
            </a:r>
            <a:r>
              <a:rPr lang="cs-CZ" sz="2400" smtClean="0">
                <a:latin typeface="Times New Roman"/>
                <a:ea typeface="Times New Roman"/>
              </a:rPr>
              <a:t>vodičů vystavených mechanickému </a:t>
            </a:r>
            <a:r>
              <a:rPr lang="cs-CZ" sz="2400">
                <a:latin typeface="Times New Roman"/>
                <a:ea typeface="Times New Roman"/>
              </a:rPr>
              <a:t>namáhání. Nejčastěji je to měď a její slitiny se Zn (Ms) a Sn</a:t>
            </a:r>
            <a:r>
              <a:rPr lang="cs-CZ" sz="2400" smtClean="0">
                <a:latin typeface="Times New Roman"/>
                <a:ea typeface="Times New Roman"/>
              </a:rPr>
              <a:t>, kterými </a:t>
            </a:r>
            <a:r>
              <a:rPr lang="cs-CZ" sz="2400">
                <a:latin typeface="Times New Roman"/>
                <a:ea typeface="Times New Roman"/>
              </a:rPr>
              <a:t>se kromě vodičů měděných nebo ze slitin mědi mohou spojovat také oceli a litiny.</a:t>
            </a:r>
          </a:p>
        </p:txBody>
      </p:sp>
      <p:sp>
        <p:nvSpPr>
          <p:cNvPr id="21" name="Šipka doprava 20"/>
          <p:cNvSpPr/>
          <p:nvPr/>
        </p:nvSpPr>
        <p:spPr>
          <a:xfrm>
            <a:off x="606355" y="2465218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606355" y="3803848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187625" y="3717032"/>
            <a:ext cx="340349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Pájky pro ušlechtilé kovy: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87624" y="4226604"/>
            <a:ext cx="7429073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Velmi rozšířené jsou pájky stříbrné, do kterých patří stříbro a jeho slitiny s Cu, Zn a Sn. </a:t>
            </a:r>
            <a:r>
              <a:rPr lang="cs-CZ" sz="2400" smtClean="0">
                <a:latin typeface="Times New Roman"/>
                <a:ea typeface="Times New Roman"/>
              </a:rPr>
              <a:t>Pro pájení </a:t>
            </a:r>
            <a:r>
              <a:rPr lang="cs-CZ" sz="2400">
                <a:latin typeface="Times New Roman"/>
                <a:ea typeface="Times New Roman"/>
              </a:rPr>
              <a:t>ušlechtilých kovů je nutno použít pájek zlatých, jejichž základ tvoří Au, </a:t>
            </a:r>
            <a:r>
              <a:rPr lang="cs-CZ" sz="2400" smtClean="0">
                <a:latin typeface="Times New Roman"/>
                <a:ea typeface="Times New Roman"/>
              </a:rPr>
              <a:t>přísadami jsou Ag</a:t>
            </a:r>
            <a:r>
              <a:rPr lang="cs-CZ" sz="2400">
                <a:latin typeface="Times New Roman"/>
                <a:ea typeface="Times New Roman"/>
              </a:rPr>
              <a:t>, Cu, Cd, </a:t>
            </a:r>
            <a:r>
              <a:rPr lang="cs-CZ" sz="2400" smtClean="0">
                <a:latin typeface="Times New Roman"/>
                <a:ea typeface="Times New Roman"/>
              </a:rPr>
              <a:t>Zn.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3" name="Šipka doprava 12"/>
          <p:cNvSpPr/>
          <p:nvPr/>
        </p:nvSpPr>
        <p:spPr>
          <a:xfrm>
            <a:off x="573379" y="4682752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7961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0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51800" y="615008"/>
            <a:ext cx="812465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DALŠÍ KOVY S NÍZKÝM BODEM TÁNÍ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06355" y="1268760"/>
            <a:ext cx="806489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 hangingPunct="0">
              <a:buFont typeface="Arial" pitchFamily="34" charset="0"/>
              <a:buChar char="•"/>
            </a:pP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Zinek</a:t>
            </a:r>
            <a:r>
              <a:rPr lang="cs-CZ" sz="2400">
                <a:latin typeface="Times New Roman"/>
                <a:ea typeface="Times New Roman"/>
              </a:rPr>
              <a:t> je bílý</a:t>
            </a:r>
            <a:r>
              <a:rPr lang="cs-CZ" sz="2400" smtClean="0">
                <a:latin typeface="Times New Roman"/>
                <a:ea typeface="Times New Roman"/>
              </a:rPr>
              <a:t>, stříbřitě </a:t>
            </a:r>
            <a:r>
              <a:rPr lang="cs-CZ" sz="2400">
                <a:latin typeface="Times New Roman"/>
                <a:ea typeface="Times New Roman"/>
              </a:rPr>
              <a:t>lesklý kov</a:t>
            </a:r>
            <a:r>
              <a:rPr lang="cs-CZ" sz="2400" smtClean="0">
                <a:latin typeface="Times New Roman"/>
                <a:ea typeface="Times New Roman"/>
              </a:rPr>
              <a:t>, na </a:t>
            </a:r>
            <a:r>
              <a:rPr lang="cs-CZ" sz="2400">
                <a:latin typeface="Times New Roman"/>
                <a:ea typeface="Times New Roman"/>
              </a:rPr>
              <a:t>vzduchu se pokrývá šedivou vrstvou uhličitanu zinečnatého ZnCO3, která ho chrání před další oxidací. Používá se </a:t>
            </a:r>
            <a:r>
              <a:rPr lang="cs-CZ" sz="2400" smtClean="0">
                <a:latin typeface="Times New Roman"/>
                <a:ea typeface="Times New Roman"/>
              </a:rPr>
              <a:t>jako ochrana </a:t>
            </a:r>
            <a:r>
              <a:rPr lang="cs-CZ" sz="2400">
                <a:latin typeface="Times New Roman"/>
                <a:ea typeface="Times New Roman"/>
              </a:rPr>
              <a:t>proti </a:t>
            </a:r>
            <a:r>
              <a:rPr lang="cs-CZ" sz="2400" smtClean="0">
                <a:latin typeface="Times New Roman"/>
                <a:ea typeface="Times New Roman"/>
              </a:rPr>
              <a:t>korozi.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51800" y="2807269"/>
            <a:ext cx="81298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Kadmium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cs-CZ" sz="2400">
                <a:latin typeface="Times New Roman"/>
                <a:ea typeface="Times New Roman"/>
              </a:rPr>
              <a:t>je lesklý</a:t>
            </a:r>
            <a:r>
              <a:rPr lang="cs-CZ" sz="2400" smtClean="0">
                <a:latin typeface="Times New Roman"/>
                <a:ea typeface="Times New Roman"/>
              </a:rPr>
              <a:t>, bílý </a:t>
            </a:r>
            <a:r>
              <a:rPr lang="cs-CZ" sz="2400">
                <a:latin typeface="Times New Roman"/>
                <a:ea typeface="Times New Roman"/>
              </a:rPr>
              <a:t>a měkký kov</a:t>
            </a:r>
            <a:r>
              <a:rPr lang="cs-CZ" sz="2400" smtClean="0">
                <a:latin typeface="Times New Roman"/>
                <a:ea typeface="Times New Roman"/>
              </a:rPr>
              <a:t>. Používá </a:t>
            </a:r>
            <a:r>
              <a:rPr lang="cs-CZ" sz="2400">
                <a:latin typeface="Times New Roman"/>
                <a:ea typeface="Times New Roman"/>
              </a:rPr>
              <a:t>se k elektrolytickému kadmiování součástek</a:t>
            </a:r>
            <a:r>
              <a:rPr lang="cs-CZ" sz="2400" smtClean="0">
                <a:latin typeface="Times New Roman"/>
                <a:ea typeface="Times New Roman"/>
              </a:rPr>
              <a:t>, zejména </a:t>
            </a:r>
            <a:r>
              <a:rPr lang="cs-CZ" sz="2400">
                <a:latin typeface="Times New Roman"/>
                <a:ea typeface="Times New Roman"/>
              </a:rPr>
              <a:t>ocelových </a:t>
            </a:r>
            <a:r>
              <a:rPr lang="cs-CZ" sz="2400" smtClean="0">
                <a:latin typeface="Times New Roman"/>
                <a:ea typeface="Times New Roman"/>
              </a:rPr>
              <a:t>a na </a:t>
            </a:r>
            <a:r>
              <a:rPr lang="cs-CZ" sz="2400">
                <a:latin typeface="Times New Roman"/>
                <a:ea typeface="Times New Roman"/>
              </a:rPr>
              <a:t>výrobu </a:t>
            </a:r>
            <a:r>
              <a:rPr lang="cs-CZ" sz="2400" smtClean="0">
                <a:latin typeface="Times New Roman"/>
                <a:ea typeface="Times New Roman"/>
              </a:rPr>
              <a:t>pájek.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51800" y="4077072"/>
            <a:ext cx="812986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Rtuť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cs-CZ" sz="2400">
                <a:latin typeface="Times New Roman"/>
                <a:ea typeface="Times New Roman"/>
              </a:rPr>
              <a:t>je jediný kov</a:t>
            </a:r>
            <a:r>
              <a:rPr lang="cs-CZ" sz="2400" smtClean="0">
                <a:latin typeface="Times New Roman"/>
                <a:ea typeface="Times New Roman"/>
              </a:rPr>
              <a:t>, který </a:t>
            </a:r>
            <a:r>
              <a:rPr lang="cs-CZ" sz="2400">
                <a:latin typeface="Times New Roman"/>
                <a:ea typeface="Times New Roman"/>
              </a:rPr>
              <a:t>je při pokojové teplotě v kapalném skupenství (bod tuhnutí </a:t>
            </a:r>
            <a:r>
              <a:rPr lang="cs-CZ" sz="2400" smtClean="0">
                <a:latin typeface="Times New Roman"/>
                <a:ea typeface="Times New Roman"/>
              </a:rPr>
              <a:t>je-38,8</a:t>
            </a:r>
            <a:r>
              <a:rPr lang="cs-CZ" sz="2400" baseline="30000" smtClean="0">
                <a:latin typeface="Times New Roman"/>
                <a:ea typeface="Times New Roman"/>
              </a:rPr>
              <a:t>o</a:t>
            </a:r>
            <a:r>
              <a:rPr lang="cs-CZ" sz="2400" smtClean="0">
                <a:latin typeface="Times New Roman"/>
                <a:ea typeface="Times New Roman"/>
              </a:rPr>
              <a:t>C). Rtuť </a:t>
            </a:r>
            <a:r>
              <a:rPr lang="cs-CZ" sz="2400">
                <a:latin typeface="Times New Roman"/>
                <a:ea typeface="Times New Roman"/>
              </a:rPr>
              <a:t>rozpouští kovy </a:t>
            </a:r>
            <a:r>
              <a:rPr lang="cs-CZ" sz="2400" smtClean="0">
                <a:latin typeface="Times New Roman"/>
                <a:ea typeface="Times New Roman"/>
              </a:rPr>
              <a:t>(Zn, Sn, Pb, Cd, Ag, Au, Mg, Cu, Al) </a:t>
            </a:r>
            <a:r>
              <a:rPr lang="cs-CZ" sz="2400">
                <a:latin typeface="Times New Roman"/>
                <a:ea typeface="Times New Roman"/>
              </a:rPr>
              <a:t>a vytváří s nimi </a:t>
            </a:r>
            <a:r>
              <a:rPr lang="cs-CZ" sz="2400" smtClean="0">
                <a:latin typeface="Times New Roman"/>
                <a:ea typeface="Times New Roman"/>
              </a:rPr>
              <a:t>slitiny-amalgány.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60220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51800" y="615008"/>
            <a:ext cx="812465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DALŠÍ KOVY S NÍZKÝM BODEM TÁNÍ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06355" y="1268760"/>
            <a:ext cx="806489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Cín</a:t>
            </a:r>
            <a:r>
              <a:rPr lang="cs-CZ" sz="2400">
                <a:latin typeface="Times New Roman"/>
                <a:ea typeface="Times New Roman"/>
              </a:rPr>
              <a:t> je stříbřitě lesklý kov</a:t>
            </a:r>
            <a:r>
              <a:rPr lang="cs-CZ" sz="2400" smtClean="0">
                <a:latin typeface="Times New Roman"/>
                <a:ea typeface="Times New Roman"/>
              </a:rPr>
              <a:t>. Je </a:t>
            </a:r>
            <a:r>
              <a:rPr lang="cs-CZ" sz="2400">
                <a:latin typeface="Times New Roman"/>
                <a:ea typeface="Times New Roman"/>
              </a:rPr>
              <a:t>stálý vzhledem </a:t>
            </a:r>
            <a:r>
              <a:rPr lang="cs-CZ" sz="2400" smtClean="0">
                <a:latin typeface="Times New Roman"/>
                <a:ea typeface="Times New Roman"/>
              </a:rPr>
              <a:t>ke kyslíku, vlhkosti </a:t>
            </a:r>
            <a:r>
              <a:rPr lang="cs-CZ" sz="2400">
                <a:latin typeface="Times New Roman"/>
                <a:ea typeface="Times New Roman"/>
              </a:rPr>
              <a:t>a kyselinám</a:t>
            </a:r>
            <a:r>
              <a:rPr lang="cs-CZ" sz="2400" smtClean="0">
                <a:latin typeface="Times New Roman"/>
                <a:ea typeface="Times New Roman"/>
              </a:rPr>
              <a:t>, proto </a:t>
            </a:r>
            <a:r>
              <a:rPr lang="cs-CZ" sz="2400">
                <a:latin typeface="Times New Roman"/>
                <a:ea typeface="Times New Roman"/>
              </a:rPr>
              <a:t>se využívá k ochraně ocelových a měděných výrobků proti korozi</a:t>
            </a:r>
            <a:r>
              <a:rPr lang="cs-CZ" sz="2400" smtClean="0">
                <a:latin typeface="Times New Roman"/>
                <a:ea typeface="Times New Roman"/>
              </a:rPr>
              <a:t>. Často </a:t>
            </a:r>
            <a:r>
              <a:rPr lang="cs-CZ" sz="2400">
                <a:latin typeface="Times New Roman"/>
                <a:ea typeface="Times New Roman"/>
              </a:rPr>
              <a:t>bývá přísadou ve slitinách a tvoří základní složku měkkých pájek.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41391" y="4509120"/>
            <a:ext cx="812986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Olovo</a:t>
            </a:r>
            <a:r>
              <a:rPr lang="cs-CZ" sz="2400">
                <a:latin typeface="Times New Roman"/>
                <a:ea typeface="Times New Roman"/>
              </a:rPr>
              <a:t> je velmi měkký šedý kov</a:t>
            </a:r>
            <a:r>
              <a:rPr lang="cs-CZ" sz="2400" smtClean="0">
                <a:latin typeface="Times New Roman"/>
                <a:ea typeface="Times New Roman"/>
              </a:rPr>
              <a:t>, dobře </a:t>
            </a:r>
            <a:r>
              <a:rPr lang="cs-CZ" sz="2400">
                <a:latin typeface="Times New Roman"/>
                <a:ea typeface="Times New Roman"/>
              </a:rPr>
              <a:t>tvárný za tepla i za studena</a:t>
            </a:r>
            <a:r>
              <a:rPr lang="cs-CZ" sz="2400" smtClean="0">
                <a:latin typeface="Times New Roman"/>
                <a:ea typeface="Times New Roman"/>
              </a:rPr>
              <a:t>. Používá </a:t>
            </a:r>
            <a:r>
              <a:rPr lang="cs-CZ" sz="2400">
                <a:latin typeface="Times New Roman"/>
                <a:ea typeface="Times New Roman"/>
              </a:rPr>
              <a:t>se k výrobě plášťů kabelů jako ochrana před vlhkostí</a:t>
            </a:r>
            <a:r>
              <a:rPr lang="cs-CZ" sz="2400" smtClean="0">
                <a:latin typeface="Times New Roman"/>
                <a:ea typeface="Times New Roman"/>
              </a:rPr>
              <a:t>. Tvoří </a:t>
            </a:r>
            <a:r>
              <a:rPr lang="cs-CZ" sz="2400">
                <a:latin typeface="Times New Roman"/>
                <a:ea typeface="Times New Roman"/>
              </a:rPr>
              <a:t>složku slitin s nízkým bodem tání a měkkých </a:t>
            </a:r>
            <a:r>
              <a:rPr lang="cs-CZ" sz="2400" smtClean="0">
                <a:latin typeface="Times New Roman"/>
                <a:ea typeface="Times New Roman"/>
              </a:rPr>
              <a:t>pájek</a:t>
            </a:r>
            <a:r>
              <a:rPr lang="cs-CZ" sz="2400">
                <a:latin typeface="Times New Roman"/>
                <a:ea typeface="Times New Roman"/>
              </a:rPr>
              <a:t>. Pohlcuje rentgenové a radioaktivní </a:t>
            </a:r>
            <a:r>
              <a:rPr lang="cs-CZ" sz="2400" smtClean="0">
                <a:latin typeface="Times New Roman"/>
                <a:ea typeface="Times New Roman"/>
              </a:rPr>
              <a:t>záření.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769928"/>
            <a:ext cx="2323452" cy="1739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8000" y="2769928"/>
            <a:ext cx="2723252" cy="1739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lů 1"/>
          <p:cNvSpPr/>
          <p:nvPr/>
        </p:nvSpPr>
        <p:spPr>
          <a:xfrm rot="20215290">
            <a:off x="1218398" y="1604286"/>
            <a:ext cx="216024" cy="16707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ů 4"/>
          <p:cNvSpPr/>
          <p:nvPr/>
        </p:nvSpPr>
        <p:spPr>
          <a:xfrm rot="15376459">
            <a:off x="4028298" y="1870130"/>
            <a:ext cx="216024" cy="45945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05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51800" y="615008"/>
            <a:ext cx="812465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DALŠÍ KOVY S NÍZKÝM BODEM TÁNÍ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06355" y="1268760"/>
            <a:ext cx="806489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Gallium</a:t>
            </a:r>
            <a:r>
              <a:rPr lang="cs-CZ" sz="2400" smtClean="0">
                <a:latin typeface="Times New Roman"/>
                <a:ea typeface="Times New Roman"/>
              </a:rPr>
              <a:t> - vlastnosti</a:t>
            </a:r>
            <a:r>
              <a:rPr lang="cs-CZ" sz="2400">
                <a:latin typeface="Times New Roman"/>
                <a:ea typeface="Times New Roman"/>
              </a:rPr>
              <a:t>: bílý kov, modrošedý nádech, měkký, tažný, lehce </a:t>
            </a:r>
            <a:r>
              <a:rPr lang="cs-CZ" sz="2400" smtClean="0">
                <a:latin typeface="Times New Roman"/>
                <a:ea typeface="Times New Roman"/>
              </a:rPr>
              <a:t>tavitelný. Výskyt - </a:t>
            </a:r>
            <a:r>
              <a:rPr lang="cs-CZ" sz="2400">
                <a:latin typeface="Times New Roman"/>
                <a:ea typeface="Times New Roman"/>
              </a:rPr>
              <a:t>pouze ve sloučeninách, zejména se zinkem, hliníkem, olovem a </a:t>
            </a:r>
            <a:r>
              <a:rPr lang="cs-CZ" sz="2400" smtClean="0">
                <a:latin typeface="Times New Roman"/>
                <a:ea typeface="Times New Roman"/>
              </a:rPr>
              <a:t>germaniem. Využití</a:t>
            </a:r>
            <a:r>
              <a:rPr lang="cs-CZ" sz="2400">
                <a:latin typeface="Times New Roman"/>
                <a:ea typeface="Times New Roman"/>
              </a:rPr>
              <a:t>: tranzistory, LED diody, lasery, </a:t>
            </a:r>
            <a:r>
              <a:rPr lang="cs-CZ" sz="2400" smtClean="0">
                <a:latin typeface="Times New Roman"/>
                <a:ea typeface="Times New Roman"/>
              </a:rPr>
              <a:t>plomby.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6355" y="2945591"/>
            <a:ext cx="812986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Indium</a:t>
            </a:r>
            <a:r>
              <a:rPr lang="cs-CZ" sz="2400" smtClean="0">
                <a:latin typeface="Times New Roman"/>
                <a:ea typeface="Times New Roman"/>
              </a:rPr>
              <a:t> - vlastnosti</a:t>
            </a:r>
            <a:r>
              <a:rPr lang="cs-CZ" sz="2400">
                <a:latin typeface="Times New Roman"/>
                <a:ea typeface="Times New Roman"/>
              </a:rPr>
              <a:t>: bílý, měkký, tažný a snadno tavitelný </a:t>
            </a:r>
            <a:r>
              <a:rPr lang="cs-CZ" sz="2400" smtClean="0">
                <a:latin typeface="Times New Roman"/>
                <a:ea typeface="Times New Roman"/>
              </a:rPr>
              <a:t>kov. Výskyt - příměs </a:t>
            </a:r>
            <a:r>
              <a:rPr lang="cs-CZ" sz="2400">
                <a:latin typeface="Times New Roman"/>
                <a:ea typeface="Times New Roman"/>
              </a:rPr>
              <a:t>v hliníku a </a:t>
            </a:r>
            <a:r>
              <a:rPr lang="cs-CZ" sz="2400" smtClean="0">
                <a:latin typeface="Times New Roman"/>
                <a:ea typeface="Times New Roman"/>
              </a:rPr>
              <a:t>zinku. Využití</a:t>
            </a:r>
            <a:r>
              <a:rPr lang="cs-CZ" sz="2400">
                <a:latin typeface="Times New Roman"/>
                <a:ea typeface="Times New Roman"/>
              </a:rPr>
              <a:t> </a:t>
            </a:r>
            <a:r>
              <a:rPr lang="cs-CZ" sz="2400" smtClean="0">
                <a:latin typeface="Times New Roman"/>
                <a:ea typeface="Times New Roman"/>
              </a:rPr>
              <a:t>- </a:t>
            </a:r>
            <a:r>
              <a:rPr lang="cs-CZ" sz="2400">
                <a:latin typeface="Times New Roman"/>
                <a:ea typeface="Times New Roman"/>
              </a:rPr>
              <a:t>ochrana ložisek leteckých motorů, zrcadla, tranzistory, LED, </a:t>
            </a:r>
            <a:r>
              <a:rPr lang="cs-CZ" sz="2400" smtClean="0">
                <a:latin typeface="Times New Roman"/>
                <a:ea typeface="Times New Roman"/>
              </a:rPr>
              <a:t>LCD - </a:t>
            </a:r>
            <a:r>
              <a:rPr lang="cs-CZ" sz="2400">
                <a:latin typeface="Times New Roman"/>
                <a:ea typeface="Times New Roman"/>
              </a:rPr>
              <a:t>kapalné krystaly, termistory, </a:t>
            </a:r>
            <a:r>
              <a:rPr lang="cs-CZ" sz="2400" smtClean="0">
                <a:latin typeface="Times New Roman"/>
                <a:ea typeface="Times New Roman"/>
              </a:rPr>
              <a:t>pájení.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447520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elektrických materiálů.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součástek a komponent pro elektrotechniku.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    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IŽO, TEKELY Elektrotechnické materiály pro SOU SNTL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1371</TotalTime>
  <Words>580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119</cp:revision>
  <dcterms:created xsi:type="dcterms:W3CDTF">2013-03-27T08:46:28Z</dcterms:created>
  <dcterms:modified xsi:type="dcterms:W3CDTF">2014-03-20T12:15:38Z</dcterms:modified>
</cp:coreProperties>
</file>