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73" r:id="rId4"/>
    <p:sldId id="281" r:id="rId5"/>
    <p:sldId id="292" r:id="rId6"/>
    <p:sldId id="293" r:id="rId7"/>
    <p:sldId id="285" r:id="rId8"/>
    <p:sldId id="29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III/2-15-09_VYSOKOTAVITELNÉ KOVY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TEPLOTA 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Teplota </a:t>
            </a:r>
            <a:r>
              <a:rPr lang="cs-CZ" sz="2400" smtClean="0">
                <a:latin typeface="Times New Roman"/>
                <a:ea typeface="Times New Roman"/>
              </a:rPr>
              <a:t>tání </a:t>
            </a:r>
            <a:r>
              <a:rPr lang="cs-CZ" sz="2400">
                <a:latin typeface="Times New Roman"/>
                <a:ea typeface="Times New Roman"/>
              </a:rPr>
              <a:t>t</a:t>
            </a:r>
            <a:r>
              <a:rPr lang="cs-CZ" sz="2400" baseline="-25000">
                <a:latin typeface="Times New Roman"/>
                <a:ea typeface="Times New Roman"/>
              </a:rPr>
              <a:t>t</a:t>
            </a:r>
            <a:r>
              <a:rPr lang="cs-CZ" sz="2400">
                <a:latin typeface="Times New Roman"/>
                <a:ea typeface="Times New Roman"/>
              </a:rPr>
              <a:t> je </a:t>
            </a:r>
            <a:r>
              <a:rPr lang="cs-CZ" sz="2400" smtClean="0">
                <a:latin typeface="Times New Roman"/>
                <a:ea typeface="Times New Roman"/>
              </a:rPr>
              <a:t>určitá </a:t>
            </a:r>
            <a:r>
              <a:rPr lang="cs-CZ" sz="2400">
                <a:latin typeface="Times New Roman"/>
                <a:ea typeface="Times New Roman"/>
              </a:rPr>
              <a:t>teplota, při </a:t>
            </a:r>
            <a:r>
              <a:rPr lang="cs-CZ" sz="2400" smtClean="0">
                <a:latin typeface="Times New Roman"/>
                <a:ea typeface="Times New Roman"/>
              </a:rPr>
              <a:t>níž </a:t>
            </a:r>
            <a:r>
              <a:rPr lang="cs-CZ" sz="2400">
                <a:latin typeface="Times New Roman"/>
                <a:ea typeface="Times New Roman"/>
              </a:rPr>
              <a:t>za </a:t>
            </a:r>
            <a:r>
              <a:rPr lang="cs-CZ" sz="2400" smtClean="0">
                <a:latin typeface="Times New Roman"/>
                <a:ea typeface="Times New Roman"/>
              </a:rPr>
              <a:t>daného </a:t>
            </a:r>
            <a:r>
              <a:rPr lang="cs-CZ" sz="2400">
                <a:latin typeface="Times New Roman"/>
                <a:ea typeface="Times New Roman"/>
              </a:rPr>
              <a:t>tlaku </a:t>
            </a:r>
            <a:r>
              <a:rPr lang="cs-CZ" sz="2400" smtClean="0">
                <a:latin typeface="Times New Roman"/>
                <a:ea typeface="Times New Roman"/>
              </a:rPr>
              <a:t>přechází látka ze skupenství pevného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 smtClean="0">
                <a:latin typeface="Times New Roman"/>
                <a:ea typeface="Times New Roman"/>
              </a:rPr>
              <a:t>kapalného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86169" y="2119269"/>
            <a:ext cx="80902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ovy </a:t>
            </a:r>
            <a:r>
              <a:rPr lang="pt-BR" sz="2400">
                <a:solidFill>
                  <a:srgbClr val="FF0000"/>
                </a:solidFill>
                <a:latin typeface="Times New Roman"/>
                <a:ea typeface="Times New Roman"/>
              </a:rPr>
              <a:t>s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vysokou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pt-BR" sz="2400">
                <a:solidFill>
                  <a:srgbClr val="FF0000"/>
                </a:solidFill>
                <a:latin typeface="Times New Roman"/>
                <a:ea typeface="Times New Roman"/>
              </a:rPr>
              <a:t>teplotou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tání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1391" y="2572633"/>
            <a:ext cx="812986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Tuto skupinu tvoří: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wolfram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molybden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t</a:t>
            </a:r>
            <a:r>
              <a:rPr lang="cs-CZ" sz="2400" smtClean="0">
                <a:latin typeface="Times New Roman"/>
                <a:ea typeface="Times New Roman"/>
              </a:rPr>
              <a:t>antal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niob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t</a:t>
            </a:r>
            <a:r>
              <a:rPr lang="cs-CZ" sz="2400" smtClean="0">
                <a:latin typeface="Times New Roman"/>
                <a:ea typeface="Times New Roman"/>
              </a:rPr>
              <a:t>itan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zirkonium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07904" y="2941965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Hlavní uplatnění </a:t>
            </a:r>
            <a:r>
              <a:rPr lang="cs-CZ" sz="2400" smtClean="0">
                <a:latin typeface="Times New Roman"/>
                <a:ea typeface="Times New Roman"/>
              </a:rPr>
              <a:t>v elektrotechnice nalézá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wolfram</a:t>
            </a:r>
            <a:r>
              <a:rPr lang="cs-CZ" sz="2400" smtClean="0">
                <a:latin typeface="Times New Roman"/>
                <a:ea typeface="Times New Roman"/>
              </a:rPr>
              <a:t> jako složka </a:t>
            </a:r>
            <a:r>
              <a:rPr lang="cs-CZ" sz="2400">
                <a:latin typeface="Times New Roman"/>
                <a:ea typeface="Times New Roman"/>
              </a:rPr>
              <a:t>různých slitin, v čisté formě se s ním běžně </a:t>
            </a:r>
            <a:r>
              <a:rPr lang="cs-CZ" sz="2400" smtClean="0">
                <a:latin typeface="Times New Roman"/>
                <a:ea typeface="Times New Roman"/>
              </a:rPr>
              <a:t>setkáme v provedení žhavících drátů (žárovky aj.)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7203" y="548680"/>
            <a:ext cx="80103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Wolfram: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77202" y="1010345"/>
            <a:ext cx="80992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Wolfram má ze všech kovů nejvyšší bod tání (téměř </a:t>
            </a:r>
            <a:r>
              <a:rPr lang="cs-CZ" sz="2400" smtClean="0">
                <a:latin typeface="Times New Roman"/>
                <a:ea typeface="Times New Roman"/>
              </a:rPr>
              <a:t>3400</a:t>
            </a:r>
            <a:r>
              <a:rPr lang="cs-CZ" sz="2400" baseline="30000" smtClean="0">
                <a:latin typeface="Times New Roman"/>
                <a:ea typeface="Times New Roman"/>
              </a:rPr>
              <a:t>o</a:t>
            </a:r>
            <a:r>
              <a:rPr lang="cs-CZ" sz="2400" smtClean="0">
                <a:latin typeface="Times New Roman"/>
                <a:ea typeface="Times New Roman"/>
              </a:rPr>
              <a:t>C). </a:t>
            </a:r>
            <a:r>
              <a:rPr lang="cs-CZ" sz="2400">
                <a:latin typeface="Times New Roman"/>
                <a:ea typeface="Times New Roman"/>
              </a:rPr>
              <a:t>Z rud se získává práškový wolfram, který se slisuje a </a:t>
            </a:r>
            <a:r>
              <a:rPr lang="cs-CZ" sz="2400" smtClean="0">
                <a:latin typeface="Times New Roman"/>
                <a:ea typeface="Times New Roman"/>
              </a:rPr>
              <a:t>spéká.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13554" y="2132856"/>
            <a:ext cx="415782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Kováním </a:t>
            </a:r>
            <a:r>
              <a:rPr lang="cs-CZ" sz="2400">
                <a:latin typeface="Times New Roman"/>
                <a:ea typeface="Times New Roman"/>
              </a:rPr>
              <a:t>za tepla se jeho hrubozrnná struktura změní ve vláknitou</a:t>
            </a:r>
            <a:r>
              <a:rPr lang="cs-CZ" sz="2400" smtClean="0">
                <a:latin typeface="Times New Roman"/>
                <a:ea typeface="Times New Roman"/>
              </a:rPr>
              <a:t>, což </a:t>
            </a:r>
            <a:r>
              <a:rPr lang="cs-CZ" sz="2400">
                <a:latin typeface="Times New Roman"/>
                <a:ea typeface="Times New Roman"/>
              </a:rPr>
              <a:t>umožňuje táhnout dráty (rovněž za tepla) diamantovými průvlaky průměru až 0,1 mm.</a:t>
            </a:r>
          </a:p>
        </p:txBody>
      </p:sp>
      <p:sp>
        <p:nvSpPr>
          <p:cNvPr id="2" name="Obdélník 1"/>
          <p:cNvSpPr/>
          <p:nvPr/>
        </p:nvSpPr>
        <p:spPr>
          <a:xfrm>
            <a:off x="486560" y="4869160"/>
            <a:ext cx="80992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 vzduchu se při teplotě nad 400 C tvoří povrchu tenká vrstva oxidů, při teplotě nad 700 C se wolfram pokrývá žlutým oxidem wolframovým WO3, který při teplotách nad 1000 C sublimuje.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03" y="1890586"/>
            <a:ext cx="3706765" cy="2921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0481" y="548680"/>
            <a:ext cx="809925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Wolfram </a:t>
            </a:r>
            <a:r>
              <a:rPr lang="cs-CZ" sz="2400" smtClean="0">
                <a:latin typeface="Times New Roman"/>
                <a:ea typeface="Times New Roman"/>
              </a:rPr>
              <a:t>tedy </a:t>
            </a:r>
            <a:r>
              <a:rPr lang="cs-CZ" sz="2400">
                <a:latin typeface="Times New Roman"/>
                <a:ea typeface="Times New Roman"/>
              </a:rPr>
              <a:t>při vyšších teplotách potřebuje ochranou atmosféru. Wolfram je velmi používaný kov ve </a:t>
            </a:r>
            <a:r>
              <a:rPr lang="cs-CZ" sz="2400" smtClean="0">
                <a:latin typeface="Times New Roman"/>
                <a:ea typeface="Times New Roman"/>
              </a:rPr>
              <a:t>vakuové </a:t>
            </a:r>
            <a:r>
              <a:rPr lang="cs-CZ" sz="2400">
                <a:latin typeface="Times New Roman"/>
                <a:ea typeface="Times New Roman"/>
              </a:rPr>
              <a:t>technice. Vyrábějí se z </a:t>
            </a:r>
            <a:r>
              <a:rPr lang="cs-CZ" sz="2400" smtClean="0">
                <a:latin typeface="Times New Roman"/>
                <a:ea typeface="Times New Roman"/>
              </a:rPr>
              <a:t>něj </a:t>
            </a:r>
            <a:r>
              <a:rPr lang="cs-CZ" sz="2400">
                <a:latin typeface="Times New Roman"/>
                <a:ea typeface="Times New Roman"/>
              </a:rPr>
              <a:t>přímo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žhavené katody </a:t>
            </a:r>
            <a:r>
              <a:rPr lang="cs-CZ" sz="2400">
                <a:latin typeface="Times New Roman"/>
                <a:ea typeface="Times New Roman"/>
              </a:rPr>
              <a:t>elektronek,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vlákna žárovek</a:t>
            </a:r>
            <a:r>
              <a:rPr lang="cs-CZ" sz="2400">
                <a:latin typeface="Times New Roman"/>
                <a:ea typeface="Times New Roman"/>
              </a:rPr>
              <a:t>, elektrody zářivek, mřížky vysílacích elektronek apod.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81" y="2624109"/>
            <a:ext cx="5310635" cy="2834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2610442"/>
            <a:ext cx="2657575" cy="2834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1835696" y="2060848"/>
            <a:ext cx="288032" cy="13753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19426873">
            <a:off x="6444208" y="1700808"/>
            <a:ext cx="288032" cy="17281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0480" y="5467365"/>
            <a:ext cx="752991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Dále </a:t>
            </a:r>
            <a:r>
              <a:rPr lang="cs-CZ" sz="2400">
                <a:latin typeface="Times New Roman"/>
                <a:ea typeface="Times New Roman"/>
              </a:rPr>
              <a:t>se z wolframu vyrábějí topná tělesa elektrických odporových pecí s vakuovým nebo vodíkovým </a:t>
            </a:r>
            <a:r>
              <a:rPr lang="cs-CZ" sz="2400" smtClean="0">
                <a:latin typeface="Times New Roman"/>
                <a:ea typeface="Times New Roman"/>
              </a:rPr>
              <a:t>prostředím.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2961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0481" y="548680"/>
            <a:ext cx="80992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Používá se rovněž jako jeden z vodičů v termoelektrických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článcích</a:t>
            </a:r>
            <a:r>
              <a:rPr lang="cs-CZ" sz="2400">
                <a:latin typeface="Times New Roman"/>
                <a:ea typeface="Times New Roman"/>
              </a:rPr>
              <a:t> pro měření teplot nad 2000 </a:t>
            </a:r>
            <a:r>
              <a:rPr lang="cs-CZ" sz="2400" baseline="30000" smtClean="0">
                <a:latin typeface="Times New Roman"/>
                <a:ea typeface="Times New Roman"/>
              </a:rPr>
              <a:t>o</a:t>
            </a:r>
            <a:r>
              <a:rPr lang="cs-CZ" sz="2400" smtClean="0">
                <a:latin typeface="Times New Roman"/>
                <a:ea typeface="Times New Roman"/>
              </a:rPr>
              <a:t>C.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799"/>
            <a:ext cx="3240360" cy="4542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1043608" y="1379677"/>
            <a:ext cx="288032" cy="89719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97735" y="1612587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Impregnováním </a:t>
            </a:r>
            <a:r>
              <a:rPr lang="cs-CZ" sz="2400" smtClean="0">
                <a:latin typeface="Times New Roman"/>
                <a:ea typeface="Times New Roman"/>
              </a:rPr>
              <a:t>pórovitého </a:t>
            </a:r>
            <a:r>
              <a:rPr lang="cs-CZ" sz="2400">
                <a:latin typeface="Times New Roman"/>
                <a:ea typeface="Times New Roman"/>
              </a:rPr>
              <a:t>wolframu roztavenou </a:t>
            </a:r>
            <a:r>
              <a:rPr lang="cs-CZ" sz="2400" smtClean="0">
                <a:latin typeface="Times New Roman"/>
                <a:ea typeface="Times New Roman"/>
              </a:rPr>
              <a:t>mědí vznikne </a:t>
            </a:r>
            <a:r>
              <a:rPr lang="cs-CZ" sz="2400">
                <a:latin typeface="Times New Roman"/>
                <a:ea typeface="Times New Roman"/>
              </a:rPr>
              <a:t>nepravá  slitina. Měď jí dává velkou elektrickou a tepelnou vodivost, wolfram zase velkou </a:t>
            </a:r>
            <a:r>
              <a:rPr lang="cs-CZ" sz="2400" smtClean="0">
                <a:latin typeface="Times New Roman"/>
                <a:ea typeface="Times New Roman"/>
              </a:rPr>
              <a:t>tvrdost, </a:t>
            </a:r>
            <a:r>
              <a:rPr lang="cs-CZ" sz="2400">
                <a:latin typeface="Times New Roman"/>
                <a:ea typeface="Times New Roman"/>
              </a:rPr>
              <a:t>odolnost proti elektrickému oblouku, opotřebení  a </a:t>
            </a:r>
            <a:r>
              <a:rPr lang="cs-CZ" sz="2400" smtClean="0">
                <a:latin typeface="Times New Roman"/>
                <a:ea typeface="Times New Roman"/>
              </a:rPr>
              <a:t>spečení, </a:t>
            </a:r>
            <a:r>
              <a:rPr lang="cs-CZ" sz="2400">
                <a:latin typeface="Times New Roman"/>
                <a:ea typeface="Times New Roman"/>
              </a:rPr>
              <a:t>proto je výborným materiálem k výrobě tepelně velmi namáhaných elektrických kontaktů</a:t>
            </a:r>
            <a:r>
              <a:rPr lang="cs-CZ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7976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KOVY S 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VYSOKÝM BODEM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 hangingPunct="0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Molybden</a:t>
            </a:r>
            <a:r>
              <a:rPr lang="cs-CZ" sz="2400">
                <a:latin typeface="Times New Roman"/>
                <a:ea typeface="Times New Roman"/>
              </a:rPr>
              <a:t> má bod </a:t>
            </a:r>
            <a:r>
              <a:rPr lang="cs-CZ" sz="2400">
                <a:latin typeface="Times New Roman"/>
                <a:ea typeface="Times New Roman"/>
              </a:rPr>
              <a:t>tání </a:t>
            </a:r>
            <a:r>
              <a:rPr lang="cs-CZ" sz="2400" smtClean="0">
                <a:latin typeface="Times New Roman"/>
                <a:ea typeface="Times New Roman"/>
              </a:rPr>
              <a:t>2660</a:t>
            </a:r>
            <a:r>
              <a:rPr lang="cs-CZ" sz="2400" baseline="30000" smtClean="0">
                <a:latin typeface="Times New Roman"/>
                <a:ea typeface="Times New Roman"/>
              </a:rPr>
              <a:t>o</a:t>
            </a:r>
            <a:r>
              <a:rPr lang="cs-CZ" sz="2400" smtClean="0">
                <a:latin typeface="Times New Roman"/>
                <a:ea typeface="Times New Roman"/>
              </a:rPr>
              <a:t>C. </a:t>
            </a:r>
            <a:r>
              <a:rPr lang="cs-CZ" sz="2400">
                <a:latin typeface="Times New Roman"/>
                <a:ea typeface="Times New Roman"/>
              </a:rPr>
              <a:t>Vyrábí se práškovou metalurgií, podobně jako wolfram. Vyznačuje se větší tažností než wolfram, proto se z něho vyrábějí </a:t>
            </a:r>
            <a:r>
              <a:rPr lang="cs-CZ" sz="2400">
                <a:latin typeface="Times New Roman"/>
                <a:ea typeface="Times New Roman"/>
              </a:rPr>
              <a:t>nejen </a:t>
            </a:r>
            <a:r>
              <a:rPr lang="cs-CZ" sz="2400" smtClean="0">
                <a:latin typeface="Times New Roman"/>
                <a:ea typeface="Times New Roman"/>
              </a:rPr>
              <a:t>dráty, </a:t>
            </a:r>
            <a:r>
              <a:rPr lang="cs-CZ" sz="2400">
                <a:latin typeface="Times New Roman"/>
                <a:ea typeface="Times New Roman"/>
              </a:rPr>
              <a:t>ale i pásy, fólie, trubičky </a:t>
            </a:r>
            <a:r>
              <a:rPr lang="cs-CZ" sz="2400">
                <a:latin typeface="Times New Roman"/>
                <a:ea typeface="Times New Roman"/>
              </a:rPr>
              <a:t>apod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Molybden se používá jako konstrukční materiál ve vakuové </a:t>
            </a:r>
            <a:r>
              <a:rPr lang="cs-CZ" sz="2400">
                <a:latin typeface="Times New Roman"/>
                <a:ea typeface="Times New Roman"/>
              </a:rPr>
              <a:t>technice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08668" y="3217285"/>
            <a:ext cx="81298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Tantal</a:t>
            </a:r>
            <a:r>
              <a:rPr lang="cs-CZ" sz="2400">
                <a:latin typeface="Times New Roman"/>
                <a:ea typeface="Times New Roman"/>
              </a:rPr>
              <a:t> se zpracovává podobným způsobem jako wolfram a molybden</a:t>
            </a:r>
            <a:r>
              <a:rPr lang="cs-CZ" sz="2400">
                <a:latin typeface="Times New Roman"/>
                <a:ea typeface="Times New Roman"/>
              </a:rPr>
              <a:t>. Jeho </a:t>
            </a:r>
            <a:r>
              <a:rPr lang="cs-CZ" sz="2400">
                <a:latin typeface="Times New Roman"/>
                <a:ea typeface="Times New Roman"/>
              </a:rPr>
              <a:t>bod tání je přibližně 3 </a:t>
            </a:r>
            <a:r>
              <a:rPr lang="cs-CZ" sz="2400">
                <a:latin typeface="Times New Roman"/>
                <a:ea typeface="Times New Roman"/>
              </a:rPr>
              <a:t>000</a:t>
            </a:r>
            <a:r>
              <a:rPr lang="cs-CZ" sz="2400" baseline="30000">
                <a:latin typeface="Times New Roman"/>
                <a:ea typeface="Times New Roman"/>
              </a:rPr>
              <a:t>o</a:t>
            </a:r>
            <a:r>
              <a:rPr lang="cs-CZ" sz="2400">
                <a:latin typeface="Times New Roman"/>
                <a:ea typeface="Times New Roman"/>
              </a:rPr>
              <a:t>C</a:t>
            </a:r>
            <a:r>
              <a:rPr lang="cs-CZ" sz="2400">
                <a:latin typeface="Times New Roman"/>
                <a:ea typeface="Times New Roman"/>
              </a:rPr>
              <a:t>. Má dobré </a:t>
            </a:r>
            <a:r>
              <a:rPr lang="cs-CZ" sz="2400">
                <a:latin typeface="Times New Roman"/>
                <a:ea typeface="Times New Roman"/>
              </a:rPr>
              <a:t>mechanické </a:t>
            </a:r>
            <a:r>
              <a:rPr lang="cs-CZ" sz="2400" smtClean="0">
                <a:latin typeface="Times New Roman"/>
                <a:ea typeface="Times New Roman"/>
              </a:rPr>
              <a:t>vlastnosti-lze </a:t>
            </a:r>
            <a:r>
              <a:rPr lang="cs-CZ" sz="2400">
                <a:latin typeface="Times New Roman"/>
                <a:ea typeface="Times New Roman"/>
              </a:rPr>
              <a:t>ho dobře tvářet. Chemickou odolností se blíží ušlechtilým kovům.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8668" y="4802154"/>
            <a:ext cx="81677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teplotách </a:t>
            </a:r>
            <a:r>
              <a:rPr lang="cs-CZ" sz="2400">
                <a:latin typeface="Times New Roman"/>
                <a:ea typeface="Times New Roman"/>
              </a:rPr>
              <a:t>nad </a:t>
            </a:r>
            <a:r>
              <a:rPr lang="cs-CZ" sz="2400" smtClean="0">
                <a:latin typeface="Times New Roman"/>
                <a:ea typeface="Times New Roman"/>
              </a:rPr>
              <a:t>600</a:t>
            </a:r>
            <a:r>
              <a:rPr lang="cs-CZ" sz="2400" baseline="30000" smtClean="0">
                <a:latin typeface="Times New Roman"/>
                <a:ea typeface="Times New Roman"/>
              </a:rPr>
              <a:t>o</a:t>
            </a:r>
            <a:r>
              <a:rPr lang="cs-CZ" sz="2400" smtClean="0">
                <a:latin typeface="Times New Roman"/>
                <a:ea typeface="Times New Roman"/>
              </a:rPr>
              <a:t>C </a:t>
            </a:r>
            <a:r>
              <a:rPr lang="cs-CZ" sz="2400">
                <a:latin typeface="Times New Roman"/>
                <a:ea typeface="Times New Roman"/>
              </a:rPr>
              <a:t>se na povrchu vytváří nevodivá vrstva </a:t>
            </a:r>
            <a:r>
              <a:rPr lang="cs-CZ" sz="2400">
                <a:latin typeface="Times New Roman"/>
                <a:ea typeface="Times New Roman"/>
              </a:rPr>
              <a:t>oxidu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r>
              <a:rPr lang="cs-CZ" sz="2400">
                <a:latin typeface="Times New Roman"/>
                <a:ea typeface="Times New Roman"/>
              </a:rPr>
              <a:t>Ta se využívá jako dielektrikum v </a:t>
            </a:r>
            <a:r>
              <a:rPr lang="cs-CZ" sz="2400">
                <a:latin typeface="Times New Roman"/>
                <a:ea typeface="Times New Roman"/>
              </a:rPr>
              <a:t>elektrolytických </a:t>
            </a:r>
            <a:r>
              <a:rPr lang="cs-CZ" sz="2400" smtClean="0">
                <a:latin typeface="Times New Roman"/>
                <a:ea typeface="Times New Roman"/>
              </a:rPr>
              <a:t>tzv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 smtClean="0">
                <a:latin typeface="Times New Roman"/>
                <a:ea typeface="Times New Roman"/>
              </a:rPr>
              <a:t>tantalových kondenzátorech.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22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KOVY S 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VYSOKÝM BODEM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 hangingPunct="0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Niob</a:t>
            </a:r>
            <a:r>
              <a:rPr lang="cs-CZ" sz="2400">
                <a:latin typeface="Times New Roman"/>
                <a:ea typeface="Times New Roman"/>
              </a:rPr>
              <a:t> je kov bílé barvy. Má podobné vlastnosti jako tantal. V současné době nachází použití při výrobě </a:t>
            </a:r>
            <a:r>
              <a:rPr lang="cs-CZ" sz="2400">
                <a:latin typeface="Times New Roman"/>
                <a:ea typeface="Times New Roman"/>
              </a:rPr>
              <a:t>supravodivých </a:t>
            </a:r>
            <a:r>
              <a:rPr lang="cs-CZ" sz="2400">
                <a:latin typeface="Times New Roman"/>
                <a:ea typeface="Times New Roman"/>
              </a:rPr>
              <a:t>materiálů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Dále se používá jako přísada do slitin. Niob a tantal jsou kovy velmi drahé, proto se používají jen v nezbytných případech.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508668" y="3217285"/>
            <a:ext cx="81298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Titan</a:t>
            </a:r>
            <a:r>
              <a:rPr lang="cs-CZ" sz="2400">
                <a:latin typeface="Times New Roman"/>
                <a:ea typeface="Times New Roman"/>
              </a:rPr>
              <a:t> je bílý kov, oproti předcházejícím kovům je velmi lehký. Používá se ve vakuové technice a jako složka velmi lehkých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pevných </a:t>
            </a:r>
            <a:r>
              <a:rPr lang="cs-CZ" sz="2400">
                <a:latin typeface="Times New Roman"/>
                <a:ea typeface="Times New Roman"/>
              </a:rPr>
              <a:t>konstrukčních </a:t>
            </a:r>
            <a:r>
              <a:rPr lang="cs-CZ" sz="2400" smtClean="0">
                <a:latin typeface="Times New Roman"/>
                <a:ea typeface="Times New Roman"/>
              </a:rPr>
              <a:t>slitin. Za </a:t>
            </a:r>
            <a:r>
              <a:rPr lang="cs-CZ" sz="2400">
                <a:latin typeface="Times New Roman"/>
                <a:ea typeface="Times New Roman"/>
              </a:rPr>
              <a:t>studena ho lze dobře kovat i válcovat. Je </a:t>
            </a:r>
            <a:r>
              <a:rPr lang="cs-CZ" sz="2400">
                <a:latin typeface="Times New Roman"/>
                <a:ea typeface="Times New Roman"/>
              </a:rPr>
              <a:t>velmi </a:t>
            </a:r>
            <a:r>
              <a:rPr lang="cs-CZ" sz="2400" smtClean="0">
                <a:latin typeface="Times New Roman"/>
                <a:ea typeface="Times New Roman"/>
              </a:rPr>
              <a:t>odolný </a:t>
            </a:r>
            <a:r>
              <a:rPr lang="cs-CZ" sz="2400">
                <a:latin typeface="Times New Roman"/>
                <a:ea typeface="Times New Roman"/>
              </a:rPr>
              <a:t>proti </a:t>
            </a:r>
            <a:r>
              <a:rPr lang="cs-CZ" sz="2400">
                <a:latin typeface="Times New Roman"/>
                <a:ea typeface="Times New Roman"/>
              </a:rPr>
              <a:t>korozi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4792625"/>
            <a:ext cx="6115141" cy="1660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630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1463</TotalTime>
  <Words>433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127</cp:revision>
  <dcterms:created xsi:type="dcterms:W3CDTF">2013-03-27T08:46:28Z</dcterms:created>
  <dcterms:modified xsi:type="dcterms:W3CDTF">2014-03-20T12:33:29Z</dcterms:modified>
</cp:coreProperties>
</file>