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73" r:id="rId4"/>
    <p:sldId id="281" r:id="rId5"/>
    <p:sldId id="292" r:id="rId6"/>
    <p:sldId id="293" r:id="rId7"/>
    <p:sldId id="285" r:id="rId8"/>
    <p:sldId id="29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41412" y="3458013"/>
            <a:ext cx="51845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ELEKTROTECHNICKÉ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MATERIÁLY 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III/2-15-10_EKTROTECHNICKÝ UHLÍK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Janyška Lubomír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Tématický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Elektrotechnologie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404664"/>
            <a:ext cx="812465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ELEKTROTECHNICKÝ UHLÍK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1800" y="1052736"/>
            <a:ext cx="81246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Pod pojmem uhlík rozumíme v tomto článku </a:t>
            </a:r>
            <a:r>
              <a:rPr lang="cs-CZ" sz="2400" smtClean="0">
                <a:latin typeface="Times New Roman"/>
                <a:ea typeface="Times New Roman"/>
              </a:rPr>
              <a:t>materiál </a:t>
            </a:r>
            <a:r>
              <a:rPr lang="cs-CZ" sz="2400">
                <a:latin typeface="Times New Roman"/>
                <a:ea typeface="Times New Roman"/>
              </a:rPr>
              <a:t>vyrobený zvláštními technologickými postupy z uhlíkatých a jiných surovin.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9077" y="2229478"/>
            <a:ext cx="807010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Materiál </a:t>
            </a:r>
            <a:r>
              <a:rPr lang="cs-CZ" sz="2400">
                <a:latin typeface="Times New Roman"/>
                <a:ea typeface="Times New Roman"/>
              </a:rPr>
              <a:t>vyráběný pro potřeby elektrotechnického průmyslu nazýváme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elektrotechnický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uhlík.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1800" y="3284984"/>
            <a:ext cx="809737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K výrobě elektrotechnického </a:t>
            </a:r>
            <a:r>
              <a:rPr lang="cs-CZ" sz="2400">
                <a:latin typeface="Times New Roman"/>
                <a:ea typeface="Times New Roman"/>
              </a:rPr>
              <a:t>uhlíku se používají tyto suroviny: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uhlíkaté </a:t>
            </a:r>
            <a:r>
              <a:rPr lang="cs-CZ" sz="2400">
                <a:latin typeface="Times New Roman"/>
                <a:ea typeface="Times New Roman"/>
              </a:rPr>
              <a:t>látky</a:t>
            </a:r>
            <a:r>
              <a:rPr lang="cs-CZ" sz="2400" smtClean="0">
                <a:latin typeface="Times New Roman"/>
                <a:ea typeface="Times New Roman"/>
              </a:rPr>
              <a:t>:	koks, přírodní grafit, saze, antracit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pojiva:		dehet, přírodní </a:t>
            </a:r>
            <a:r>
              <a:rPr lang="cs-CZ" sz="2400">
                <a:latin typeface="Times New Roman"/>
                <a:ea typeface="Times New Roman"/>
              </a:rPr>
              <a:t>pryskyřice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kovové </a:t>
            </a:r>
            <a:r>
              <a:rPr lang="cs-CZ" sz="2400">
                <a:latin typeface="Times New Roman"/>
                <a:ea typeface="Times New Roman"/>
              </a:rPr>
              <a:t>prášky</a:t>
            </a:r>
            <a:r>
              <a:rPr lang="cs-CZ" sz="2400" smtClean="0">
                <a:latin typeface="Times New Roman"/>
                <a:ea typeface="Times New Roman"/>
              </a:rPr>
              <a:t>:	Cu, Ag, Zn, Sn, Pb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přísady</a:t>
            </a:r>
            <a:r>
              <a:rPr lang="cs-CZ" sz="2400" smtClean="0">
                <a:latin typeface="Times New Roman"/>
                <a:ea typeface="Times New Roman"/>
              </a:rPr>
              <a:t>:		parafín, draselné </a:t>
            </a:r>
            <a:r>
              <a:rPr lang="cs-CZ" sz="2400">
                <a:latin typeface="Times New Roman"/>
                <a:ea typeface="Times New Roman"/>
              </a:rPr>
              <a:t>vodní sklo </a:t>
            </a:r>
          </a:p>
        </p:txBody>
      </p:sp>
    </p:spTree>
    <p:extLst>
      <p:ext uri="{BB962C8B-B14F-4D97-AF65-F5344CB8AC3E}">
        <p14:creationId xmlns:p14="http://schemas.microsoft.com/office/powerpoint/2010/main" val="72803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2748" y="548680"/>
            <a:ext cx="80547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Výroba: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2748" y="1010345"/>
            <a:ext cx="81437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Suroviny </a:t>
            </a:r>
            <a:r>
              <a:rPr lang="cs-CZ" sz="2400">
                <a:latin typeface="Times New Roman"/>
                <a:ea typeface="Times New Roman"/>
              </a:rPr>
              <a:t>se rozemelou na jemné prášky</a:t>
            </a:r>
            <a:r>
              <a:rPr lang="cs-CZ" sz="2400" smtClean="0">
                <a:latin typeface="Times New Roman"/>
                <a:ea typeface="Times New Roman"/>
              </a:rPr>
              <a:t>, dokonale </a:t>
            </a:r>
            <a:r>
              <a:rPr lang="cs-CZ" sz="2400">
                <a:latin typeface="Times New Roman"/>
                <a:ea typeface="Times New Roman"/>
              </a:rPr>
              <a:t>smíchají a lisují na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požadovaný tvar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2747" y="4625385"/>
            <a:ext cx="814370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Výlisky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vypalují </a:t>
            </a:r>
            <a:r>
              <a:rPr lang="cs-CZ" sz="2400">
                <a:latin typeface="Times New Roman"/>
                <a:ea typeface="Times New Roman"/>
              </a:rPr>
              <a:t>při teplotách 1 200°C až 1 400°C</a:t>
            </a:r>
            <a:r>
              <a:rPr lang="cs-CZ" sz="2400" smtClean="0">
                <a:latin typeface="Times New Roman"/>
                <a:ea typeface="Times New Roman"/>
              </a:rPr>
              <a:t>; přitom </a:t>
            </a:r>
            <a:r>
              <a:rPr lang="cs-CZ" sz="2400">
                <a:latin typeface="Times New Roman"/>
                <a:ea typeface="Times New Roman"/>
              </a:rPr>
              <a:t>dochází k určitým fyzikálním a chemickým změnám</a:t>
            </a:r>
            <a:r>
              <a:rPr lang="cs-CZ" sz="2400" smtClean="0">
                <a:latin typeface="Times New Roman"/>
                <a:ea typeface="Times New Roman"/>
              </a:rPr>
              <a:t>, jejichž </a:t>
            </a:r>
            <a:r>
              <a:rPr lang="cs-CZ" sz="2400">
                <a:latin typeface="Times New Roman"/>
                <a:ea typeface="Times New Roman"/>
              </a:rPr>
              <a:t>výsledkem je tvrdý pórovitý materiál s velkou rezistivitou-elektrotechnický </a:t>
            </a:r>
            <a:r>
              <a:rPr lang="cs-CZ" sz="2400" smtClean="0">
                <a:latin typeface="Times New Roman"/>
                <a:ea typeface="Times New Roman"/>
              </a:rPr>
              <a:t>uhlík. 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48" y="1895935"/>
            <a:ext cx="4470692" cy="2685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700" y="1895935"/>
            <a:ext cx="3600756" cy="2685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 rot="1107405">
            <a:off x="3754294" y="1988085"/>
            <a:ext cx="2304256" cy="2125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4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0481" y="548680"/>
            <a:ext cx="80992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 elektrotechnické praxi se využívá pro svoje specifické vlastnosti: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0479" y="3820397"/>
            <a:ext cx="80992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Elektrografit </a:t>
            </a:r>
            <a:r>
              <a:rPr lang="cs-CZ" sz="2400">
                <a:latin typeface="Times New Roman"/>
                <a:ea typeface="Times New Roman"/>
              </a:rPr>
              <a:t>se získává s elektrotechnického uhlíku dalším vypálením při teplotě vyšší </a:t>
            </a:r>
            <a:r>
              <a:rPr lang="cs-CZ" sz="2400">
                <a:latin typeface="Times New Roman"/>
                <a:ea typeface="Times New Roman"/>
              </a:rPr>
              <a:t>než </a:t>
            </a:r>
            <a:r>
              <a:rPr lang="cs-CZ" sz="2400" smtClean="0">
                <a:latin typeface="Times New Roman"/>
                <a:ea typeface="Times New Roman"/>
              </a:rPr>
              <a:t>2700</a:t>
            </a:r>
            <a:r>
              <a:rPr lang="cs-CZ" sz="2400" baseline="30000" smtClean="0">
                <a:latin typeface="Times New Roman"/>
                <a:ea typeface="Times New Roman"/>
              </a:rPr>
              <a:t>o</a:t>
            </a:r>
            <a:r>
              <a:rPr lang="cs-CZ" sz="2400" smtClean="0">
                <a:latin typeface="Times New Roman"/>
                <a:ea typeface="Times New Roman"/>
              </a:rPr>
              <a:t>C - elektrografitací</a:t>
            </a:r>
            <a:r>
              <a:rPr lang="cs-CZ" sz="2400">
                <a:latin typeface="Times New Roman"/>
                <a:ea typeface="Times New Roman"/>
              </a:rPr>
              <a:t>. Při tak vysoké teplotě </a:t>
            </a:r>
            <a:r>
              <a:rPr lang="cs-CZ" sz="2400">
                <a:latin typeface="Times New Roman"/>
                <a:ea typeface="Times New Roman"/>
              </a:rPr>
              <a:t>shoří </a:t>
            </a:r>
            <a:r>
              <a:rPr lang="cs-CZ" sz="2400" smtClean="0">
                <a:latin typeface="Times New Roman"/>
                <a:ea typeface="Times New Roman"/>
              </a:rPr>
              <a:t>nečistoty </a:t>
            </a:r>
            <a:r>
              <a:rPr lang="cs-CZ" sz="2400">
                <a:latin typeface="Times New Roman"/>
                <a:ea typeface="Times New Roman"/>
              </a:rPr>
              <a:t>a získá se velmi </a:t>
            </a:r>
            <a:r>
              <a:rPr lang="cs-CZ" sz="2400">
                <a:latin typeface="Times New Roman"/>
                <a:ea typeface="Times New Roman"/>
              </a:rPr>
              <a:t>čistý </a:t>
            </a:r>
            <a:r>
              <a:rPr lang="cs-CZ" sz="2400" smtClean="0">
                <a:latin typeface="Times New Roman"/>
                <a:ea typeface="Times New Roman"/>
              </a:rPr>
              <a:t>uhlík.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996333" y="1628800"/>
            <a:ext cx="26693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chemickou odolnost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96333" y="2204864"/>
            <a:ext cx="19271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žáruvzdornost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96333" y="2769789"/>
            <a:ext cx="32672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odolnost </a:t>
            </a:r>
            <a:r>
              <a:rPr lang="cs-CZ" sz="2400">
                <a:latin typeface="Times New Roman"/>
                <a:ea typeface="Times New Roman"/>
              </a:rPr>
              <a:t>proti </a:t>
            </a:r>
            <a:r>
              <a:rPr lang="cs-CZ" sz="2400" smtClean="0">
                <a:latin typeface="Times New Roman"/>
                <a:ea typeface="Times New Roman"/>
              </a:rPr>
              <a:t>opalování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96333" y="3358732"/>
            <a:ext cx="22525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dobrou </a:t>
            </a:r>
            <a:r>
              <a:rPr lang="cs-CZ" sz="2400" smtClean="0">
                <a:latin typeface="Times New Roman"/>
                <a:ea typeface="Times New Roman"/>
              </a:rPr>
              <a:t>kluznost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899592" y="1735941"/>
            <a:ext cx="432048" cy="2473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899592" y="2312005"/>
            <a:ext cx="432048" cy="2473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899592" y="2876931"/>
            <a:ext cx="432048" cy="2473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899592" y="3465874"/>
            <a:ext cx="432048" cy="2473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70479" y="5020726"/>
            <a:ext cx="80992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Tím se zlepší elektrická a tepelná vodivost, zlepší se kluznost a chemická stálost. </a:t>
            </a:r>
          </a:p>
        </p:txBody>
      </p:sp>
    </p:spTree>
    <p:extLst>
      <p:ext uri="{BB962C8B-B14F-4D97-AF65-F5344CB8AC3E}">
        <p14:creationId xmlns:p14="http://schemas.microsoft.com/office/powerpoint/2010/main" val="182961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70481" y="548680"/>
            <a:ext cx="809925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Přidáním </a:t>
            </a:r>
            <a:r>
              <a:rPr lang="cs-CZ" sz="2400">
                <a:latin typeface="Times New Roman"/>
                <a:ea typeface="Times New Roman"/>
              </a:rPr>
              <a:t>kovových </a:t>
            </a:r>
            <a:r>
              <a:rPr lang="cs-CZ" sz="2400">
                <a:latin typeface="Times New Roman"/>
                <a:ea typeface="Times New Roman"/>
              </a:rPr>
              <a:t>prášků </a:t>
            </a:r>
            <a:r>
              <a:rPr lang="cs-CZ" sz="2400" smtClean="0">
                <a:latin typeface="Times New Roman"/>
                <a:ea typeface="Times New Roman"/>
              </a:rPr>
              <a:t>Cu, Ag se </a:t>
            </a:r>
            <a:r>
              <a:rPr lang="cs-CZ" sz="2400">
                <a:latin typeface="Times New Roman"/>
                <a:ea typeface="Times New Roman"/>
              </a:rPr>
              <a:t>zlepší elektrická a tepelná vodivost </a:t>
            </a:r>
            <a:r>
              <a:rPr lang="cs-CZ" sz="2400">
                <a:latin typeface="Times New Roman"/>
                <a:ea typeface="Times New Roman"/>
              </a:rPr>
              <a:t>uhlíkových </a:t>
            </a:r>
            <a:r>
              <a:rPr lang="cs-CZ" sz="2400" smtClean="0">
                <a:latin typeface="Times New Roman"/>
                <a:ea typeface="Times New Roman"/>
              </a:rPr>
              <a:t>výrobků a povrchová kluznost.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20108" y="1484784"/>
            <a:ext cx="404962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Vhodnou kombinací uhlíkatých látek, pojiv, kovových prášků a dalších přísad lze získat široký sortiment materiálů s nejrůznějších uplatněním v </a:t>
            </a:r>
            <a:r>
              <a:rPr lang="cs-CZ" sz="2400">
                <a:latin typeface="Times New Roman"/>
                <a:ea typeface="Times New Roman"/>
              </a:rPr>
              <a:t>technické </a:t>
            </a:r>
            <a:r>
              <a:rPr lang="cs-CZ" sz="2400" smtClean="0">
                <a:latin typeface="Times New Roman"/>
                <a:ea typeface="Times New Roman"/>
              </a:rPr>
              <a:t>praxi.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81" y="3933056"/>
            <a:ext cx="3943350" cy="2217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108" y="3933056"/>
            <a:ext cx="398434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81" y="1484784"/>
            <a:ext cx="3943350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9760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217641" y="1124744"/>
            <a:ext cx="74400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Obloukové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uhlíky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pro </a:t>
            </a:r>
            <a:r>
              <a:rPr lang="cs-CZ" sz="2400">
                <a:latin typeface="Times New Roman"/>
                <a:ea typeface="Times New Roman"/>
              </a:rPr>
              <a:t>obloukové </a:t>
            </a:r>
            <a:r>
              <a:rPr lang="cs-CZ" sz="2400" smtClean="0">
                <a:latin typeface="Times New Roman"/>
                <a:ea typeface="Times New Roman"/>
              </a:rPr>
              <a:t>lampy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9892" y="476672"/>
            <a:ext cx="81677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Podle použití v elektrotechnické </a:t>
            </a:r>
            <a:r>
              <a:rPr lang="cs-CZ" sz="2400">
                <a:latin typeface="Times New Roman"/>
                <a:ea typeface="Times New Roman"/>
              </a:rPr>
              <a:t>praxi </a:t>
            </a:r>
            <a:r>
              <a:rPr lang="cs-CZ" sz="2400" smtClean="0">
                <a:latin typeface="Times New Roman"/>
                <a:ea typeface="Times New Roman"/>
              </a:rPr>
              <a:t>rozlišujeme: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2348880"/>
            <a:ext cx="75000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Sběrací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uhlíky </a:t>
            </a:r>
            <a:r>
              <a:rPr lang="cs-CZ" sz="2400" smtClean="0">
                <a:latin typeface="Times New Roman"/>
                <a:ea typeface="Times New Roman"/>
              </a:rPr>
              <a:t>- </a:t>
            </a:r>
            <a:r>
              <a:rPr lang="cs-CZ" sz="2400">
                <a:latin typeface="Times New Roman"/>
                <a:ea typeface="Times New Roman"/>
              </a:rPr>
              <a:t>pro odběr proudu z trolejového vedení.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87625" y="2714812"/>
            <a:ext cx="75000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Svařovací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uhlíky </a:t>
            </a:r>
            <a:r>
              <a:rPr lang="cs-CZ" sz="2400" smtClean="0">
                <a:latin typeface="Times New Roman"/>
                <a:ea typeface="Times New Roman"/>
              </a:rPr>
              <a:t>- jako </a:t>
            </a:r>
            <a:r>
              <a:rPr lang="cs-CZ" sz="2400">
                <a:latin typeface="Times New Roman"/>
                <a:ea typeface="Times New Roman"/>
              </a:rPr>
              <a:t>elektroda při </a:t>
            </a:r>
            <a:r>
              <a:rPr lang="cs-CZ" sz="2400">
                <a:latin typeface="Times New Roman"/>
                <a:ea typeface="Times New Roman"/>
              </a:rPr>
              <a:t>obloukovém </a:t>
            </a:r>
            <a:r>
              <a:rPr lang="cs-CZ" sz="2400" smtClean="0">
                <a:latin typeface="Times New Roman"/>
                <a:ea typeface="Times New Roman"/>
              </a:rPr>
              <a:t>svařování - válcové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>
                <a:latin typeface="Times New Roman"/>
                <a:ea typeface="Times New Roman"/>
              </a:rPr>
              <a:t>ploché</a:t>
            </a:r>
            <a:r>
              <a:rPr lang="cs-CZ" sz="2400" smtClean="0">
                <a:latin typeface="Times New Roman"/>
                <a:ea typeface="Times New Roman"/>
              </a:rPr>
              <a:t>, drážkovací, řezací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201606" y="3522639"/>
            <a:ext cx="74919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Odporové uhlíky </a:t>
            </a:r>
            <a:r>
              <a:rPr lang="cs-CZ" sz="2400" smtClean="0">
                <a:latin typeface="Times New Roman"/>
                <a:ea typeface="Times New Roman"/>
              </a:rPr>
              <a:t>- do </a:t>
            </a:r>
            <a:r>
              <a:rPr lang="cs-CZ" sz="2400">
                <a:latin typeface="Times New Roman"/>
                <a:ea typeface="Times New Roman"/>
              </a:rPr>
              <a:t>regulátorů napětí, </a:t>
            </a:r>
            <a:r>
              <a:rPr lang="cs-CZ" sz="2400">
                <a:latin typeface="Times New Roman"/>
                <a:ea typeface="Times New Roman"/>
              </a:rPr>
              <a:t>do </a:t>
            </a:r>
            <a:r>
              <a:rPr lang="cs-CZ" sz="2400" smtClean="0">
                <a:latin typeface="Times New Roman"/>
                <a:ea typeface="Times New Roman"/>
              </a:rPr>
              <a:t>bleskojistek,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>
                <a:latin typeface="Times New Roman"/>
                <a:ea typeface="Times New Roman"/>
              </a:rPr>
              <a:t>vrstvové </a:t>
            </a:r>
            <a:r>
              <a:rPr lang="cs-CZ" sz="2400" smtClean="0">
                <a:latin typeface="Times New Roman"/>
                <a:ea typeface="Times New Roman"/>
              </a:rPr>
              <a:t>rezistory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4341027"/>
            <a:ext cx="73260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Uhlíky pro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sdělovací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techniku </a:t>
            </a:r>
            <a:r>
              <a:rPr lang="cs-CZ" sz="2400" smtClean="0">
                <a:latin typeface="Times New Roman"/>
                <a:ea typeface="Times New Roman"/>
              </a:rPr>
              <a:t>- kontakty, membrány</a:t>
            </a:r>
            <a:r>
              <a:rPr lang="cs-CZ" sz="2400">
                <a:latin typeface="Times New Roman"/>
                <a:ea typeface="Times New Roman"/>
              </a:rPr>
              <a:t>, </a:t>
            </a:r>
            <a:r>
              <a:rPr lang="cs-CZ" sz="2400">
                <a:latin typeface="Times New Roman"/>
                <a:ea typeface="Times New Roman"/>
              </a:rPr>
              <a:t>telefonní </a:t>
            </a:r>
            <a:r>
              <a:rPr lang="cs-CZ" sz="2400" smtClean="0">
                <a:latin typeface="Times New Roman"/>
                <a:ea typeface="Times New Roman"/>
              </a:rPr>
              <a:t>bleskojistky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7624" y="5172024"/>
            <a:ext cx="50564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Uhlíky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baterií </a:t>
            </a:r>
            <a:r>
              <a:rPr lang="cs-CZ" sz="2400" smtClean="0">
                <a:latin typeface="Times New Roman"/>
                <a:ea typeface="Times New Roman"/>
              </a:rPr>
              <a:t>- válcové, ploché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01607" y="5624886"/>
            <a:ext cx="74861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Uhlíky pro techniku </a:t>
            </a:r>
            <a:r>
              <a:rPr lang="cs-CZ" sz="2400">
                <a:latin typeface="Times New Roman"/>
                <a:ea typeface="Times New Roman"/>
              </a:rPr>
              <a:t>vysokých  </a:t>
            </a:r>
            <a:r>
              <a:rPr lang="cs-CZ" sz="2400" smtClean="0">
                <a:latin typeface="Times New Roman"/>
                <a:ea typeface="Times New Roman"/>
              </a:rPr>
              <a:t>teplot žáruvzdorné tyče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trubky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17640" y="1586409"/>
            <a:ext cx="74100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Uhlíky pro jadernou a raketovou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techniku </a:t>
            </a:r>
            <a:r>
              <a:rPr lang="cs-CZ" sz="2400">
                <a:latin typeface="Times New Roman"/>
                <a:ea typeface="Times New Roman"/>
              </a:rPr>
              <a:t>-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části reaktorů a raketových motorů. 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611560" y="1240159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11560" y="1700808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11560" y="2456082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611560" y="3014893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611560" y="5287439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611560" y="3707304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611560" y="4525692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611560" y="5809551"/>
            <a:ext cx="360040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2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800" y="615008"/>
            <a:ext cx="812465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CENA UHLÍKOVÝCH VÝROBKŮ JE CELKOVĚ NÍZKÁ OPROTI CENĚ VÝROBKŮ Z KOVOVÝCH MATERIÁLŮ.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08668" y="1772816"/>
            <a:ext cx="81298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Sortiment </a:t>
            </a:r>
            <a:r>
              <a:rPr lang="cs-CZ" sz="2400">
                <a:latin typeface="Times New Roman"/>
                <a:ea typeface="Times New Roman"/>
              </a:rPr>
              <a:t>uhlíkových výrobků je </a:t>
            </a:r>
            <a:r>
              <a:rPr lang="cs-CZ" sz="2400">
                <a:latin typeface="Times New Roman"/>
                <a:ea typeface="Times New Roman"/>
              </a:rPr>
              <a:t>velmi </a:t>
            </a:r>
            <a:r>
              <a:rPr lang="cs-CZ" sz="2400" smtClean="0">
                <a:latin typeface="Times New Roman"/>
                <a:ea typeface="Times New Roman"/>
              </a:rPr>
              <a:t>rozsáhlý.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87" y="2348881"/>
            <a:ext cx="3256125" cy="2584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1" y="2348880"/>
            <a:ext cx="4786608" cy="2584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68" y="5140190"/>
            <a:ext cx="1707273" cy="1205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630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elektrických materiálů.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součástek a komponent pro elektrotechniku.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   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IŽO, TEKELY Elektrotechnické materiály pro SOU SNTL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1536</TotalTime>
  <Words>331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136</cp:revision>
  <dcterms:created xsi:type="dcterms:W3CDTF">2013-03-27T08:46:28Z</dcterms:created>
  <dcterms:modified xsi:type="dcterms:W3CDTF">2014-03-26T12:58:56Z</dcterms:modified>
</cp:coreProperties>
</file>