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73" r:id="rId4"/>
    <p:sldId id="281" r:id="rId5"/>
    <p:sldId id="295" r:id="rId6"/>
    <p:sldId id="297" r:id="rId7"/>
    <p:sldId id="298" r:id="rId8"/>
    <p:sldId id="296" r:id="rId9"/>
    <p:sldId id="29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III/2-15-11_POLOVODIČE A POLOVODIČOVÉ MATERIÁLY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OLOVODIČE A POLOVODIČOVÉ MATERIÁLY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1800" y="1052736"/>
            <a:ext cx="81246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Polovodiče jsou látky, které mají měrný odpor mnohem větší než kovové vodiče, ale menší než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izolanty.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1800" y="1878969"/>
            <a:ext cx="81246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Vodivost polovodičů silně závisí na teplotě a na osvětlení.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1799" y="2453987"/>
            <a:ext cx="553236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Nejvýznamnějším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polovodičem je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křemík.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Dále </a:t>
            </a:r>
            <a:r>
              <a:rPr lang="cs-CZ" sz="2400">
                <a:latin typeface="Times New Roman"/>
                <a:ea typeface="Times New Roman"/>
              </a:rPr>
              <a:t>pak germanium, selen, </a:t>
            </a:r>
            <a:r>
              <a:rPr lang="cs-CZ" sz="2400" smtClean="0">
                <a:latin typeface="Times New Roman"/>
                <a:ea typeface="Times New Roman"/>
              </a:rPr>
              <a:t>fosfor a arzen.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303" y="3054151"/>
            <a:ext cx="2501153" cy="1735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6804248" y="2453987"/>
            <a:ext cx="216024" cy="39894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6790" y="3501008"/>
            <a:ext cx="553237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Uplatňují se jako základní materiály pro konstrukci polovodičových součástek (křemík), nebo jako složky a příměsi polovodičových sloučenin.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1800" y="5241974"/>
            <a:ext cx="81246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Čisté polovodivé materiály mají atomy uspořádané do pravidelné krysta­lické mřížky (tvoří monokrystal).</a:t>
            </a: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980728"/>
            <a:ext cx="80547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latin typeface="Times New Roman"/>
                <a:ea typeface="Times New Roman"/>
              </a:rPr>
              <a:t>Ve valenční sféře mají čtyři elektrony a jejich atomy jsou </a:t>
            </a:r>
            <a:r>
              <a:rPr lang="cs-CZ" sz="2400" smtClean="0">
                <a:latin typeface="Times New Roman"/>
                <a:ea typeface="Times New Roman"/>
              </a:rPr>
              <a:t>vázány </a:t>
            </a:r>
            <a:r>
              <a:rPr lang="cs-CZ" sz="2400">
                <a:latin typeface="Times New Roman"/>
                <a:ea typeface="Times New Roman"/>
              </a:rPr>
              <a:t>kovalentní vazbou tvořenou čtyřmi dvojicemi elektronů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r>
              <a:rPr lang="cs-CZ" sz="2400">
                <a:latin typeface="Times New Roman"/>
                <a:ea typeface="Times New Roman"/>
              </a:rPr>
              <a:t>Vlastní vodivost polovodiče je dána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přestupem</a:t>
            </a:r>
            <a:r>
              <a:rPr lang="cs-CZ" sz="2400">
                <a:latin typeface="Times New Roman"/>
                <a:ea typeface="Times New Roman"/>
              </a:rPr>
              <a:t> elektronů z valenční sféry do </a:t>
            </a:r>
            <a:r>
              <a:rPr lang="cs-CZ" sz="2400" smtClean="0">
                <a:latin typeface="Times New Roman"/>
                <a:ea typeface="Times New Roman"/>
              </a:rPr>
              <a:t>vodivostní, pomocí </a:t>
            </a:r>
            <a:r>
              <a:rPr lang="cs-CZ" sz="2400">
                <a:latin typeface="Times New Roman"/>
                <a:ea typeface="Times New Roman"/>
              </a:rPr>
              <a:t>určitého </a:t>
            </a:r>
            <a:r>
              <a:rPr lang="cs-CZ" sz="2400" smtClean="0">
                <a:latin typeface="Times New Roman"/>
                <a:ea typeface="Times New Roman"/>
              </a:rPr>
              <a:t>množství energie </a:t>
            </a:r>
            <a:r>
              <a:rPr lang="cs-CZ" sz="2400">
                <a:latin typeface="Times New Roman"/>
                <a:ea typeface="Times New Roman"/>
              </a:rPr>
              <a:t>ve formě tepla nebo </a:t>
            </a:r>
            <a:r>
              <a:rPr lang="cs-CZ" sz="2400" smtClean="0">
                <a:latin typeface="Times New Roman"/>
                <a:ea typeface="Times New Roman"/>
              </a:rPr>
              <a:t>záření.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2747" y="2970109"/>
            <a:ext cx="80271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tedy zřejmé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že vlastní vodivost polovodiče při zvyšování teploty roste.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VLASTNÍ VODIVOST POLOVODIČE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2050" name="Picture 2" descr="Polovodič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00" y="3971965"/>
            <a:ext cx="2469262" cy="2373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ů 4"/>
          <p:cNvSpPr/>
          <p:nvPr/>
        </p:nvSpPr>
        <p:spPr>
          <a:xfrm rot="3554180">
            <a:off x="3869587" y="934686"/>
            <a:ext cx="216024" cy="49018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5143" y="3971965"/>
            <a:ext cx="53285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Připojíme-li k tomuto polovodiči zdroj napětí, začnou se záporné elektrony přesouvat ke kladnému pólu, kladné díry k pólu zápornému a nastane usměrněný pohyb </a:t>
            </a:r>
            <a:r>
              <a:rPr lang="cs-CZ" sz="2400" smtClean="0">
                <a:latin typeface="Times New Roman"/>
                <a:ea typeface="Times New Roman"/>
              </a:rPr>
              <a:t>nábojů.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980728"/>
            <a:ext cx="805479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Pokud se nahradí </a:t>
            </a:r>
            <a:r>
              <a:rPr lang="cs-CZ" sz="2400">
                <a:latin typeface="Times New Roman"/>
                <a:ea typeface="Times New Roman"/>
              </a:rPr>
              <a:t>v krystalové mřížce čtyřmocného prvku </a:t>
            </a:r>
            <a:r>
              <a:rPr lang="cs-CZ" sz="2400" smtClean="0">
                <a:latin typeface="Times New Roman"/>
                <a:ea typeface="Times New Roman"/>
              </a:rPr>
              <a:t>(Si</a:t>
            </a:r>
            <a:r>
              <a:rPr lang="cs-CZ" sz="2400">
                <a:latin typeface="Times New Roman"/>
                <a:ea typeface="Times New Roman"/>
              </a:rPr>
              <a:t>) některé jeho atomy pětimocným prvkem, např. As, </a:t>
            </a:r>
            <a:r>
              <a:rPr lang="cs-CZ" sz="2400" smtClean="0">
                <a:latin typeface="Times New Roman"/>
                <a:ea typeface="Times New Roman"/>
              </a:rPr>
              <a:t>využijí </a:t>
            </a:r>
            <a:r>
              <a:rPr lang="cs-CZ" sz="2400">
                <a:latin typeface="Times New Roman"/>
                <a:ea typeface="Times New Roman"/>
              </a:rPr>
              <a:t>se do čtyř dvojic </a:t>
            </a:r>
            <a:r>
              <a:rPr lang="cs-CZ" sz="2400" smtClean="0">
                <a:latin typeface="Times New Roman"/>
                <a:ea typeface="Times New Roman"/>
              </a:rPr>
              <a:t>elektronů </a:t>
            </a:r>
            <a:r>
              <a:rPr lang="cs-CZ" sz="2400">
                <a:latin typeface="Times New Roman"/>
                <a:ea typeface="Times New Roman"/>
              </a:rPr>
              <a:t>pouze čtyři z pěti valenčních elektronů příměsi.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NEVLASTNÍ VODIVOST POLOVODIČE-N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42273" y="2550388"/>
            <a:ext cx="80357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Pátý elektron, který se vazby neúčastní, je poután k jádru velmi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volně.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57" y="3429000"/>
            <a:ext cx="532795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lů 10"/>
          <p:cNvSpPr/>
          <p:nvPr/>
        </p:nvSpPr>
        <p:spPr>
          <a:xfrm rot="4391554">
            <a:off x="4919384" y="1734506"/>
            <a:ext cx="216024" cy="40454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996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NEVLASTNÍ VODIVOST POLOVODIČE-N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0930" y="1196752"/>
            <a:ext cx="80357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Uvolněné elektrony pětimocných </a:t>
            </a:r>
            <a:r>
              <a:rPr lang="cs-CZ" sz="2400" smtClean="0">
                <a:latin typeface="Times New Roman"/>
                <a:ea typeface="Times New Roman"/>
              </a:rPr>
              <a:t>příměsí -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donorů</a:t>
            </a:r>
            <a:r>
              <a:rPr lang="cs-CZ" sz="2400" smtClean="0">
                <a:latin typeface="Times New Roman"/>
                <a:ea typeface="Times New Roman"/>
              </a:rPr>
              <a:t> se </a:t>
            </a:r>
            <a:r>
              <a:rPr lang="cs-CZ" sz="2400">
                <a:latin typeface="Times New Roman"/>
                <a:ea typeface="Times New Roman"/>
              </a:rPr>
              <a:t>pohybují prostorem krystalové mřížky.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1800" y="2348880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Vytvářejí vodivost zprostředkovanou pohybem záporných (negativních) nábojů, kterou nazýváme nevlastní vodivost typu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 (elektronová vodivost). </a:t>
            </a:r>
          </a:p>
        </p:txBody>
      </p:sp>
    </p:spTree>
    <p:extLst>
      <p:ext uri="{BB962C8B-B14F-4D97-AF65-F5344CB8AC3E}">
        <p14:creationId xmlns:p14="http://schemas.microsoft.com/office/powerpoint/2010/main" val="407292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980728"/>
            <a:ext cx="80547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Nahradíme-li </a:t>
            </a:r>
            <a:r>
              <a:rPr lang="cs-CZ" sz="2400">
                <a:latin typeface="Times New Roman"/>
                <a:ea typeface="Times New Roman"/>
              </a:rPr>
              <a:t>v krystalové mřížce čistého čtyřmocného polovodiče ně­které atomy základního materiálu atomy trojmocného prvku, např. </a:t>
            </a:r>
            <a:r>
              <a:rPr lang="cs-CZ" sz="2400" smtClean="0">
                <a:latin typeface="Times New Roman"/>
                <a:ea typeface="Times New Roman"/>
              </a:rPr>
              <a:t>Al</a:t>
            </a:r>
            <a:r>
              <a:rPr lang="cs-CZ" sz="2400">
                <a:latin typeface="Times New Roman"/>
                <a:ea typeface="Times New Roman"/>
              </a:rPr>
              <a:t>, Ga, In, chybí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jeden elektron </a:t>
            </a:r>
            <a:r>
              <a:rPr lang="cs-CZ" sz="2400">
                <a:latin typeface="Times New Roman"/>
                <a:ea typeface="Times New Roman"/>
              </a:rPr>
              <a:t>k tomu, aby se mohla vytvořit na­sycená kovalentní vazba vytvořená ze čtyř dvojic elektronů.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NEVLASTNÍ VODIVOST POLOVODIČE-P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3284984"/>
            <a:ext cx="545139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3782215">
            <a:off x="4598893" y="909026"/>
            <a:ext cx="216024" cy="44513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01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NEVLASTNÍ VODIVOST POLOVODIČE-P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5494" y="1196752"/>
            <a:ext cx="81437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</a:t>
            </a:r>
            <a:r>
              <a:rPr lang="cs-CZ" sz="2400" smtClean="0">
                <a:latin typeface="Times New Roman"/>
                <a:ea typeface="Times New Roman"/>
              </a:rPr>
              <a:t>olné místo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chová ve </a:t>
            </a:r>
            <a:r>
              <a:rPr lang="cs-CZ" sz="2400">
                <a:latin typeface="Times New Roman"/>
                <a:ea typeface="Times New Roman"/>
              </a:rPr>
              <a:t>vazbě zvané </a:t>
            </a:r>
            <a:r>
              <a:rPr lang="cs-CZ" sz="2400" smtClean="0">
                <a:latin typeface="Times New Roman"/>
                <a:ea typeface="Times New Roman"/>
              </a:rPr>
              <a:t>„díra“ </a:t>
            </a:r>
            <a:r>
              <a:rPr lang="cs-CZ" sz="2400">
                <a:latin typeface="Times New Roman"/>
                <a:ea typeface="Times New Roman"/>
              </a:rPr>
              <a:t>jako pohyblivý kladný náboj, který umožňuje vedení proudu </a:t>
            </a:r>
            <a:r>
              <a:rPr lang="cs-CZ" sz="2400" smtClean="0">
                <a:latin typeface="Times New Roman"/>
                <a:ea typeface="Times New Roman"/>
              </a:rPr>
              <a:t>látkou.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Tuto </a:t>
            </a:r>
            <a:r>
              <a:rPr lang="cs-CZ" sz="2400">
                <a:latin typeface="Times New Roman"/>
                <a:ea typeface="Times New Roman"/>
              </a:rPr>
              <a:t>"díru" může zaplnit elektron z některé jiné vazby a "díra" se v krystalu </a:t>
            </a:r>
            <a:r>
              <a:rPr lang="cs-CZ" sz="2400" smtClean="0">
                <a:latin typeface="Times New Roman"/>
                <a:ea typeface="Times New Roman"/>
              </a:rPr>
              <a:t>přesune na </a:t>
            </a:r>
            <a:r>
              <a:rPr lang="cs-CZ" sz="2400">
                <a:latin typeface="Times New Roman"/>
                <a:ea typeface="Times New Roman"/>
              </a:rPr>
              <a:t>jeho místo</a:t>
            </a:r>
            <a:r>
              <a:rPr lang="cs-CZ" sz="2400" b="1" smtClean="0"/>
              <a:t>.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1800" y="2852936"/>
            <a:ext cx="816096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Příměs trojmocného prvku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akceptor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vytváří v krystalu křemíku nadbytek kladných "děr", které po připojení ke zdroji způsobují </a:t>
            </a:r>
            <a:r>
              <a:rPr lang="cs-CZ" sz="2400" smtClean="0">
                <a:latin typeface="Times New Roman"/>
                <a:ea typeface="Times New Roman"/>
              </a:rPr>
              <a:t>jeho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(děrovou vodivost)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typu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1800" y="4365104"/>
            <a:ext cx="81246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Příměsové polovodiče se používají v polovodičových součástkách, především v </a:t>
            </a:r>
            <a:r>
              <a:rPr lang="cs-CZ" sz="2400" smtClean="0">
                <a:latin typeface="Times New Roman"/>
                <a:ea typeface="Times New Roman"/>
              </a:rPr>
              <a:t>polovodičových diodách a tranzistorech, </a:t>
            </a:r>
            <a:r>
              <a:rPr lang="cs-CZ" sz="2400">
                <a:latin typeface="Times New Roman"/>
                <a:ea typeface="Times New Roman"/>
              </a:rPr>
              <a:t>kde zásadní úlohu hraje </a:t>
            </a:r>
            <a:r>
              <a:rPr lang="cs-CZ" sz="2400" smtClean="0">
                <a:latin typeface="Times New Roman"/>
                <a:ea typeface="Times New Roman"/>
              </a:rPr>
              <a:t>přechod PN.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3338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0481" y="548680"/>
            <a:ext cx="80992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Vliv </a:t>
            </a:r>
            <a:r>
              <a:rPr lang="cs-CZ" sz="2400">
                <a:latin typeface="Times New Roman"/>
                <a:ea typeface="Times New Roman"/>
              </a:rPr>
              <a:t>příměsí na vodivost polovodičů je obrovský. Nepatrnými koncen­tracemi </a:t>
            </a:r>
            <a:r>
              <a:rPr lang="cs-CZ" sz="2400" smtClean="0">
                <a:latin typeface="Times New Roman"/>
                <a:ea typeface="Times New Roman"/>
              </a:rPr>
              <a:t>příměsí lze </a:t>
            </a:r>
            <a:r>
              <a:rPr lang="cs-CZ" sz="2400">
                <a:latin typeface="Times New Roman"/>
                <a:ea typeface="Times New Roman"/>
              </a:rPr>
              <a:t>dosáhnout zvětšení vodivosti polovodiče až o deset řádů podle </a:t>
            </a:r>
            <a:r>
              <a:rPr lang="cs-CZ" sz="2400" smtClean="0">
                <a:latin typeface="Times New Roman"/>
                <a:ea typeface="Times New Roman"/>
              </a:rPr>
              <a:t>koncentrace.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1940" y="1988840"/>
            <a:ext cx="80992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látkách </a:t>
            </a:r>
            <a:r>
              <a:rPr lang="cs-CZ" sz="2400">
                <a:latin typeface="Times New Roman"/>
                <a:ea typeface="Times New Roman"/>
              </a:rPr>
              <a:t>obsahujících příměsi působí vždy současně vlastní i nevlastní vodivost. Vlastní vodivost polovodiče je způsobena uvolňováním nosičů </a:t>
            </a:r>
            <a:r>
              <a:rPr lang="cs-CZ" sz="2400" smtClean="0">
                <a:latin typeface="Times New Roman"/>
                <a:ea typeface="Times New Roman"/>
              </a:rPr>
              <a:t>vlivem teploty.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1940" y="3298488"/>
            <a:ext cx="80992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</a:t>
            </a:r>
            <a:r>
              <a:rPr lang="cs-CZ" sz="2400">
                <a:latin typeface="Times New Roman"/>
                <a:ea typeface="Times New Roman"/>
              </a:rPr>
              <a:t>získání nevlastní vodivosti typu P se užívají </a:t>
            </a:r>
            <a:r>
              <a:rPr lang="cs-CZ" sz="2400" smtClean="0">
                <a:latin typeface="Times New Roman"/>
                <a:ea typeface="Times New Roman"/>
              </a:rPr>
              <a:t>i příměsi </a:t>
            </a:r>
            <a:r>
              <a:rPr lang="cs-CZ" sz="2400">
                <a:latin typeface="Times New Roman"/>
                <a:ea typeface="Times New Roman"/>
              </a:rPr>
              <a:t>dvojmocné (Zn), </a:t>
            </a:r>
            <a:r>
              <a:rPr lang="cs-CZ" sz="2400" smtClean="0">
                <a:latin typeface="Times New Roman"/>
                <a:ea typeface="Times New Roman"/>
              </a:rPr>
              <a:t>a pro </a:t>
            </a:r>
            <a:r>
              <a:rPr lang="cs-CZ" sz="2400">
                <a:latin typeface="Times New Roman"/>
                <a:ea typeface="Times New Roman"/>
              </a:rPr>
              <a:t>typ N šestimocné (Te). Proti křemíku </a:t>
            </a:r>
            <a:r>
              <a:rPr lang="cs-CZ" sz="2400" smtClean="0">
                <a:latin typeface="Times New Roman"/>
                <a:ea typeface="Times New Roman"/>
              </a:rPr>
              <a:t>vynikají </a:t>
            </a:r>
            <a:r>
              <a:rPr lang="cs-CZ" sz="2400">
                <a:latin typeface="Times New Roman"/>
                <a:ea typeface="Times New Roman"/>
              </a:rPr>
              <a:t>tyto materiály, nazývané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intermetalické polovodiče</a:t>
            </a:r>
            <a:r>
              <a:rPr lang="cs-CZ" sz="2400">
                <a:latin typeface="Times New Roman"/>
                <a:ea typeface="Times New Roman"/>
              </a:rPr>
              <a:t>, neobyčejně velkou pohyblivostí elektronů </a:t>
            </a:r>
            <a:r>
              <a:rPr lang="cs-CZ" sz="2400" smtClean="0">
                <a:latin typeface="Times New Roman"/>
                <a:ea typeface="Times New Roman"/>
              </a:rPr>
              <a:t>(pětkrát </a:t>
            </a:r>
            <a:r>
              <a:rPr lang="cs-CZ" sz="2400">
                <a:latin typeface="Times New Roman"/>
                <a:ea typeface="Times New Roman"/>
              </a:rPr>
              <a:t>větší než v křemíku). Této vlastnosti se využívá při výrobě některých součástek, určených pro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velmi vysoké kmitočty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2961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1670</TotalTime>
  <Words>589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147</cp:revision>
  <dcterms:created xsi:type="dcterms:W3CDTF">2013-03-27T08:46:28Z</dcterms:created>
  <dcterms:modified xsi:type="dcterms:W3CDTF">2014-03-27T11:23:59Z</dcterms:modified>
</cp:coreProperties>
</file>