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9" r:id="rId3"/>
    <p:sldId id="273" r:id="rId4"/>
    <p:sldId id="281" r:id="rId5"/>
    <p:sldId id="295" r:id="rId6"/>
    <p:sldId id="297" r:id="rId7"/>
    <p:sldId id="298" r:id="rId8"/>
    <p:sldId id="299" r:id="rId9"/>
    <p:sldId id="296" r:id="rId10"/>
    <p:sldId id="300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41412" y="3458013"/>
            <a:ext cx="51845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ELEKTROTECHNICKÉ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MATERIÁLY 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III/2-15-12_ELEKTROLYTY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Janyška Lubomír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Tématický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Elektrotechnologie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1.12.2013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51800" y="404664"/>
            <a:ext cx="812465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ELEKTROLYT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51800" y="1052736"/>
            <a:ext cx="812465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Elektrolyty jsou roztoky nebo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taveniny,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které vedou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elektrický proud.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1800" y="1878969"/>
            <a:ext cx="812465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Vznikají obvykle rozpuštěním iontových sloučenin </a:t>
            </a:r>
            <a:r>
              <a:rPr lang="cs-CZ" sz="2400" smtClean="0">
                <a:latin typeface="Times New Roman"/>
                <a:ea typeface="Times New Roman"/>
              </a:rPr>
              <a:t>v polárních rozpouštědlech.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56790" y="2709966"/>
            <a:ext cx="811966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Podstata jejich vodivosti je jiná než u </a:t>
            </a:r>
            <a:r>
              <a:rPr lang="cs-CZ" sz="2400" smtClean="0">
                <a:latin typeface="Times New Roman"/>
                <a:ea typeface="Times New Roman"/>
              </a:rPr>
              <a:t>kovů.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6790" y="3284984"/>
            <a:ext cx="812465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Kovové </a:t>
            </a:r>
            <a:r>
              <a:rPr lang="cs-CZ" sz="2400">
                <a:latin typeface="Times New Roman"/>
                <a:ea typeface="Times New Roman"/>
              </a:rPr>
              <a:t>vodiče se průchodem elektrického proudu nemění a nazývají se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vodiče první třídy</a:t>
            </a:r>
            <a:r>
              <a:rPr lang="cs-CZ" sz="2400" smtClean="0">
                <a:latin typeface="Times New Roman"/>
                <a:ea typeface="Times New Roman"/>
              </a:rPr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1800" y="4259997"/>
            <a:ext cx="812465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Elektrolyty se průchodem elektrického proudu rozkládají a nazývají se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vodiče druhé třídy</a:t>
            </a:r>
            <a:r>
              <a:rPr lang="cs-CZ" sz="2400">
                <a:latin typeface="Times New Roman"/>
                <a:ea typeface="Times New Roman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728032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5137" y="404664"/>
            <a:ext cx="805479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hangingPunct="0"/>
            <a:r>
              <a:rPr lang="cs-CZ" sz="2400" smtClean="0">
                <a:latin typeface="Times New Roman"/>
                <a:ea typeface="Times New Roman"/>
              </a:rPr>
              <a:t>Mezi </a:t>
            </a:r>
            <a:r>
              <a:rPr lang="cs-CZ" sz="2400">
                <a:latin typeface="Times New Roman"/>
                <a:ea typeface="Times New Roman"/>
              </a:rPr>
              <a:t>elektrolyty řadíme kyseliny, zásady a </a:t>
            </a:r>
            <a:r>
              <a:rPr lang="cs-CZ" sz="2400" smtClean="0">
                <a:latin typeface="Times New Roman"/>
                <a:ea typeface="Times New Roman"/>
              </a:rPr>
              <a:t>soli.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16033" y="908720"/>
            <a:ext cx="802718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hangingPunct="0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V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elektrolytech nepřenášejí proud elektrony jako u kovů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, ale ionty.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5137" y="1844824"/>
            <a:ext cx="815770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Ionty jsou proti </a:t>
            </a:r>
            <a:r>
              <a:rPr lang="cs-CZ" sz="2400" smtClean="0">
                <a:latin typeface="Times New Roman"/>
                <a:ea typeface="Times New Roman"/>
              </a:rPr>
              <a:t>elektronům </a:t>
            </a:r>
            <a:r>
              <a:rPr lang="cs-CZ" sz="2400">
                <a:latin typeface="Times New Roman"/>
                <a:ea typeface="Times New Roman"/>
              </a:rPr>
              <a:t>větší, jejich pohyblivost je menší, takže vodivost je u elektrolytů nižší než u </a:t>
            </a:r>
            <a:r>
              <a:rPr lang="cs-CZ" sz="2400" smtClean="0">
                <a:latin typeface="Times New Roman"/>
                <a:ea typeface="Times New Roman"/>
              </a:rPr>
              <a:t>kovů.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16033" y="2967335"/>
            <a:ext cx="816042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V kapalinách jsou nosičem náboje pohyblivé kladné a záporné ionty (kationty a anionty).</a:t>
            </a:r>
          </a:p>
        </p:txBody>
      </p:sp>
      <p:sp>
        <p:nvSpPr>
          <p:cNvPr id="3" name="Obdélník 2"/>
          <p:cNvSpPr/>
          <p:nvPr/>
        </p:nvSpPr>
        <p:spPr>
          <a:xfrm>
            <a:off x="516032" y="3933056"/>
            <a:ext cx="816042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Volné ionty vznikají elektrolytickou disociací - jedná se o rozpad </a:t>
            </a:r>
            <a:r>
              <a:rPr lang="cs-CZ" sz="2400">
                <a:latin typeface="Times New Roman"/>
                <a:ea typeface="Times New Roman"/>
              </a:rPr>
              <a:t>rozpouštěné látky v </a:t>
            </a:r>
            <a:r>
              <a:rPr lang="cs-CZ" sz="2400" smtClean="0">
                <a:latin typeface="Times New Roman"/>
                <a:ea typeface="Times New Roman"/>
              </a:rPr>
              <a:t>rozpouštědle.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5136" y="5013176"/>
            <a:ext cx="817131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Elektrolyty jsou tedy vodivé roztoky </a:t>
            </a:r>
            <a:r>
              <a:rPr lang="cs-CZ" sz="2400" smtClean="0">
                <a:latin typeface="Times New Roman"/>
                <a:ea typeface="Times New Roman"/>
              </a:rPr>
              <a:t>- (</a:t>
            </a:r>
            <a:r>
              <a:rPr lang="cs-CZ" sz="2400">
                <a:latin typeface="Times New Roman"/>
                <a:ea typeface="Times New Roman"/>
              </a:rPr>
              <a:t>vodné roztoky solí, </a:t>
            </a:r>
            <a:r>
              <a:rPr lang="cs-CZ" sz="2400" smtClean="0">
                <a:latin typeface="Times New Roman"/>
                <a:ea typeface="Times New Roman"/>
              </a:rPr>
              <a:t>kyselin a </a:t>
            </a:r>
            <a:r>
              <a:rPr lang="cs-CZ" sz="2400">
                <a:latin typeface="Times New Roman"/>
                <a:ea typeface="Times New Roman"/>
              </a:rPr>
              <a:t>zásad</a:t>
            </a:r>
            <a:r>
              <a:rPr lang="cs-CZ" sz="2400" smtClean="0">
                <a:latin typeface="Times New Roman"/>
                <a:ea typeface="Times New Roman"/>
              </a:rPr>
              <a:t>).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612048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2748" y="980728"/>
            <a:ext cx="805479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Vložíme-li do elektrolytu elektrody připojené </a:t>
            </a:r>
            <a:r>
              <a:rPr lang="cs-CZ" sz="2400" smtClean="0">
                <a:latin typeface="Times New Roman"/>
                <a:ea typeface="Times New Roman"/>
              </a:rPr>
              <a:t>ke stejnosměrnému </a:t>
            </a:r>
            <a:r>
              <a:rPr lang="cs-CZ" sz="2400">
                <a:latin typeface="Times New Roman"/>
                <a:ea typeface="Times New Roman"/>
              </a:rPr>
              <a:t>zdroji napětí </a:t>
            </a:r>
            <a:r>
              <a:rPr lang="cs-CZ" sz="2400" smtClean="0">
                <a:latin typeface="Times New Roman"/>
                <a:ea typeface="Times New Roman"/>
              </a:rPr>
              <a:t>- mezi elektrodami </a:t>
            </a:r>
            <a:r>
              <a:rPr lang="cs-CZ" sz="2400">
                <a:latin typeface="Times New Roman"/>
                <a:ea typeface="Times New Roman"/>
              </a:rPr>
              <a:t>vznikne el. </a:t>
            </a:r>
            <a:r>
              <a:rPr lang="cs-CZ" sz="2400" smtClean="0">
                <a:latin typeface="Times New Roman"/>
                <a:ea typeface="Times New Roman"/>
              </a:rPr>
              <a:t>pole.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1800" y="404664"/>
            <a:ext cx="812465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 hangingPunct="0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ELEKTRICKÝ PROUD V ELEKTROLYTECH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56721" y="2195279"/>
            <a:ext cx="803574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Usměrněný </a:t>
            </a:r>
            <a:r>
              <a:rPr lang="cs-CZ" sz="2400">
                <a:latin typeface="Times New Roman"/>
                <a:ea typeface="Times New Roman"/>
              </a:rPr>
              <a:t>pohyb iontů </a:t>
            </a:r>
            <a:r>
              <a:rPr lang="cs-CZ" sz="2400" smtClean="0">
                <a:latin typeface="Times New Roman"/>
                <a:ea typeface="Times New Roman"/>
              </a:rPr>
              <a:t>- </a:t>
            </a:r>
            <a:r>
              <a:rPr lang="cs-CZ" sz="2400">
                <a:latin typeface="Times New Roman"/>
                <a:ea typeface="Times New Roman"/>
              </a:rPr>
              <a:t>kationty ke katodě ( </a:t>
            </a:r>
            <a:r>
              <a:rPr lang="cs-CZ" sz="2400" smtClean="0">
                <a:latin typeface="Times New Roman"/>
                <a:ea typeface="Times New Roman"/>
              </a:rPr>
              <a:t>- elektroda</a:t>
            </a:r>
            <a:r>
              <a:rPr lang="cs-CZ" sz="2400">
                <a:latin typeface="Times New Roman"/>
                <a:ea typeface="Times New Roman"/>
              </a:rPr>
              <a:t>), anionty k </a:t>
            </a:r>
            <a:r>
              <a:rPr lang="cs-CZ" sz="2400" smtClean="0">
                <a:latin typeface="Times New Roman"/>
                <a:ea typeface="Times New Roman"/>
              </a:rPr>
              <a:t>anodě (+ </a:t>
            </a:r>
            <a:r>
              <a:rPr lang="cs-CZ" sz="2400">
                <a:latin typeface="Times New Roman"/>
                <a:ea typeface="Times New Roman"/>
              </a:rPr>
              <a:t>elektroda</a:t>
            </a:r>
            <a:r>
              <a:rPr lang="cs-CZ" sz="2400" smtClean="0">
                <a:latin typeface="Times New Roman"/>
                <a:ea typeface="Times New Roman"/>
              </a:rPr>
              <a:t>).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56721" y="3105835"/>
            <a:ext cx="811973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Platí všeobecná dohoda: směr proudu = směr pohybu </a:t>
            </a:r>
            <a:r>
              <a:rPr lang="cs-CZ" sz="2400" smtClean="0">
                <a:latin typeface="Times New Roman"/>
                <a:ea typeface="Times New Roman"/>
              </a:rPr>
              <a:t>+ iontů.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51800" y="3774231"/>
            <a:ext cx="8119735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pl-PL" sz="2400" smtClean="0">
                <a:solidFill>
                  <a:schemeClr val="bg1"/>
                </a:solidFill>
                <a:latin typeface="Times New Roman"/>
                <a:ea typeface="Times New Roman"/>
              </a:rPr>
              <a:t>ZÁVISLOST PROUDU V ELEKTROLYTU NA NAPĚTÍ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6721" y="4581128"/>
            <a:ext cx="537839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sz="2400">
                <a:latin typeface="Times New Roman"/>
                <a:ea typeface="Times New Roman"/>
              </a:rPr>
              <a:t>Do roztoku </a:t>
            </a:r>
            <a:r>
              <a:rPr lang="pl-PL" sz="2400" smtClean="0">
                <a:latin typeface="Times New Roman"/>
                <a:ea typeface="Times New Roman"/>
              </a:rPr>
              <a:t>H</a:t>
            </a:r>
            <a:r>
              <a:rPr lang="pl-PL" sz="2400" baseline="-25000" smtClean="0">
                <a:latin typeface="Times New Roman"/>
                <a:ea typeface="Times New Roman"/>
              </a:rPr>
              <a:t>2</a:t>
            </a:r>
            <a:r>
              <a:rPr lang="pl-PL" sz="2400" smtClean="0">
                <a:latin typeface="Times New Roman"/>
                <a:ea typeface="Times New Roman"/>
              </a:rPr>
              <a:t>SO</a:t>
            </a:r>
            <a:r>
              <a:rPr lang="pl-PL" sz="2400" baseline="-25000" smtClean="0">
                <a:latin typeface="Times New Roman"/>
                <a:ea typeface="Times New Roman"/>
              </a:rPr>
              <a:t>4</a:t>
            </a:r>
            <a:r>
              <a:rPr lang="pl-PL" sz="2400" smtClean="0">
                <a:latin typeface="Times New Roman"/>
                <a:ea typeface="Times New Roman"/>
              </a:rPr>
              <a:t> </a:t>
            </a:r>
            <a:r>
              <a:rPr lang="pl-PL" sz="2400">
                <a:latin typeface="Times New Roman"/>
                <a:ea typeface="Times New Roman"/>
              </a:rPr>
              <a:t>vložíme Pt elektrody: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2748" y="5042793"/>
            <a:ext cx="81437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Trvalý </a:t>
            </a:r>
            <a:r>
              <a:rPr lang="cs-CZ" sz="2400">
                <a:latin typeface="Times New Roman"/>
                <a:ea typeface="Times New Roman"/>
              </a:rPr>
              <a:t>proud vzniká až při určité hodnotě napětí </a:t>
            </a:r>
            <a:r>
              <a:rPr lang="cs-CZ" sz="2400" smtClean="0">
                <a:latin typeface="Times New Roman"/>
                <a:ea typeface="Times New Roman"/>
              </a:rPr>
              <a:t>-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rozkladné napětí.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418996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4664"/>
            <a:ext cx="2924175" cy="3571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635896" y="404664"/>
            <a:ext cx="50405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G</a:t>
            </a:r>
            <a:r>
              <a:rPr lang="cs-CZ" sz="2400" smtClean="0">
                <a:latin typeface="Times New Roman"/>
                <a:ea typeface="Times New Roman"/>
              </a:rPr>
              <a:t>raf </a:t>
            </a:r>
            <a:r>
              <a:rPr lang="cs-CZ" sz="2400">
                <a:latin typeface="Times New Roman"/>
                <a:ea typeface="Times New Roman"/>
              </a:rPr>
              <a:t>závislosti el. proudu na el. napětí u elektrolytu: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310" y="1314613"/>
            <a:ext cx="3288957" cy="2661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lů 3"/>
          <p:cNvSpPr/>
          <p:nvPr/>
        </p:nvSpPr>
        <p:spPr>
          <a:xfrm rot="19219353">
            <a:off x="4853194" y="1166886"/>
            <a:ext cx="216024" cy="140991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3820" y="414908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U =</a:t>
            </a:r>
            <a:r>
              <a:rPr lang="cs-CZ" sz="2400" smtClean="0">
                <a:latin typeface="Times New Roman"/>
                <a:ea typeface="Times New Roman"/>
              </a:rPr>
              <a:t>U</a:t>
            </a:r>
            <a:r>
              <a:rPr lang="cs-CZ" sz="2400" baseline="-25000" smtClean="0">
                <a:latin typeface="Times New Roman"/>
                <a:ea typeface="Times New Roman"/>
              </a:rPr>
              <a:t>r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+ RI</a:t>
            </a:r>
          </a:p>
          <a:p>
            <a:r>
              <a:rPr lang="cs-CZ" sz="2400">
                <a:latin typeface="Times New Roman"/>
                <a:ea typeface="Times New Roman"/>
              </a:rPr>
              <a:t>R … odpor elektrolytu</a:t>
            </a:r>
          </a:p>
          <a:p>
            <a:r>
              <a:rPr lang="cs-CZ" sz="2400">
                <a:latin typeface="Times New Roman"/>
                <a:ea typeface="Times New Roman"/>
              </a:rPr>
              <a:t>(za stálé teploty konstanta)</a:t>
            </a:r>
          </a:p>
        </p:txBody>
      </p:sp>
    </p:spTree>
    <p:extLst>
      <p:ext uri="{BB962C8B-B14F-4D97-AF65-F5344CB8AC3E}">
        <p14:creationId xmlns:p14="http://schemas.microsoft.com/office/powerpoint/2010/main" val="4072922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2748" y="1916832"/>
            <a:ext cx="805479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hangingPunct="0"/>
            <a:r>
              <a:rPr lang="cs-CZ" sz="2400">
                <a:latin typeface="Times New Roman"/>
                <a:ea typeface="Times New Roman"/>
              </a:rPr>
              <a:t>Na elektrodách odevzdávají ionty svůj náboj a mění se v elektricky neutrální atomy nebo molekuly, které se vylučují na povrchu elektrod nebo chemicky reagují s materiálem elektrody </a:t>
            </a:r>
            <a:r>
              <a:rPr lang="cs-CZ" sz="2400">
                <a:latin typeface="Times New Roman"/>
                <a:ea typeface="Times New Roman"/>
              </a:rPr>
              <a:t>nebo </a:t>
            </a:r>
            <a:r>
              <a:rPr lang="cs-CZ" sz="2400" smtClean="0">
                <a:latin typeface="Times New Roman"/>
                <a:ea typeface="Times New Roman"/>
              </a:rPr>
              <a:t>elektrolytem.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2748" y="404664"/>
            <a:ext cx="814370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ELEKTROLÝZA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2748" y="993502"/>
            <a:ext cx="81437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Látkové změny vyvolané průchodem proudu elektrolytem na elektrodách se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nazývají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elektrolýza.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509927" y="4221088"/>
            <a:ext cx="8077617" cy="1587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6348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>
                <a:latin typeface="Times New Roman"/>
                <a:ea typeface="Times New Roman"/>
              </a:rPr>
              <a:t>Elektrolyt</a:t>
            </a:r>
            <a:r>
              <a:rPr lang="cs-CZ" sz="2400">
                <a:latin typeface="Times New Roman"/>
                <a:ea typeface="Times New Roman"/>
              </a:rPr>
              <a:t>: </a:t>
            </a:r>
            <a:r>
              <a:rPr lang="cs-CZ" sz="2400" smtClean="0">
                <a:latin typeface="Times New Roman"/>
                <a:ea typeface="Times New Roman"/>
              </a:rPr>
              <a:t>	roztok CuSO</a:t>
            </a:r>
            <a:r>
              <a:rPr lang="cs-CZ" sz="2400" baseline="-25000" smtClean="0">
                <a:latin typeface="Times New Roman"/>
                <a:ea typeface="Times New Roman"/>
              </a:rPr>
              <a:t>4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</a:p>
          <a:p>
            <a:pPr marL="0" marR="0" lvl="0" indent="0" algn="just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>
                <a:latin typeface="Times New Roman"/>
                <a:ea typeface="Times New Roman"/>
              </a:rPr>
              <a:t>E</a:t>
            </a:r>
            <a:r>
              <a:rPr lang="cs-CZ" sz="2400" smtClean="0">
                <a:latin typeface="Times New Roman"/>
                <a:ea typeface="Times New Roman"/>
              </a:rPr>
              <a:t>lektrody</a:t>
            </a:r>
            <a:r>
              <a:rPr lang="cs-CZ" sz="2400">
                <a:latin typeface="Times New Roman"/>
                <a:ea typeface="Times New Roman"/>
              </a:rPr>
              <a:t>: </a:t>
            </a:r>
            <a:r>
              <a:rPr lang="cs-CZ" sz="2400" smtClean="0">
                <a:latin typeface="Times New Roman"/>
                <a:ea typeface="Times New Roman"/>
              </a:rPr>
              <a:t>	Cu </a:t>
            </a:r>
            <a:r>
              <a:rPr lang="cs-CZ" sz="2400">
                <a:latin typeface="Times New Roman"/>
                <a:ea typeface="Times New Roman"/>
              </a:rPr>
              <a:t>(</a:t>
            </a:r>
            <a:r>
              <a:rPr lang="cs-CZ" sz="2400">
                <a:latin typeface="Times New Roman"/>
                <a:ea typeface="Times New Roman"/>
              </a:rPr>
              <a:t>anoda</a:t>
            </a:r>
            <a:r>
              <a:rPr lang="cs-CZ" sz="2400" smtClean="0">
                <a:latin typeface="Times New Roman"/>
                <a:ea typeface="Times New Roman"/>
              </a:rPr>
              <a:t>),  </a:t>
            </a:r>
            <a:r>
              <a:rPr lang="cs-CZ" sz="2400">
                <a:latin typeface="Times New Roman"/>
                <a:ea typeface="Times New Roman"/>
              </a:rPr>
              <a:t>C (</a:t>
            </a:r>
            <a:r>
              <a:rPr lang="cs-CZ" sz="2400">
                <a:latin typeface="Times New Roman"/>
                <a:ea typeface="Times New Roman"/>
              </a:rPr>
              <a:t>katoda</a:t>
            </a:r>
            <a:r>
              <a:rPr lang="cs-CZ" sz="2400" smtClean="0">
                <a:latin typeface="Times New Roman"/>
                <a:ea typeface="Times New Roman"/>
              </a:rPr>
              <a:t>)</a:t>
            </a:r>
          </a:p>
          <a:p>
            <a:pPr marL="0" marR="0" lvl="0" indent="0" algn="just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>
                <a:latin typeface="Times New Roman"/>
                <a:ea typeface="Times New Roman"/>
              </a:rPr>
              <a:t>	</a:t>
            </a:r>
            <a:r>
              <a:rPr lang="cs-CZ" sz="2400" smtClean="0">
                <a:latin typeface="Times New Roman"/>
                <a:ea typeface="Times New Roman"/>
              </a:rPr>
              <a:t>	kationty Cu</a:t>
            </a:r>
            <a:r>
              <a:rPr lang="cs-CZ" sz="2400" baseline="30000" smtClean="0">
                <a:latin typeface="Times New Roman"/>
                <a:ea typeface="Times New Roman"/>
              </a:rPr>
              <a:t>2+    </a:t>
            </a:r>
            <a:r>
              <a:rPr lang="cs-CZ" sz="2400">
                <a:latin typeface="Times New Roman"/>
                <a:ea typeface="Times New Roman"/>
              </a:rPr>
              <a:t>přijímají </a:t>
            </a:r>
            <a:r>
              <a:rPr lang="cs-CZ" sz="2400" smtClean="0">
                <a:latin typeface="Times New Roman"/>
                <a:ea typeface="Times New Roman"/>
              </a:rPr>
              <a:t>na </a:t>
            </a:r>
            <a:r>
              <a:rPr lang="cs-CZ" sz="2400">
                <a:latin typeface="Times New Roman"/>
                <a:ea typeface="Times New Roman"/>
              </a:rPr>
              <a:t>katodě </a:t>
            </a:r>
            <a:r>
              <a:rPr lang="cs-CZ" sz="2400" smtClean="0">
                <a:latin typeface="Times New Roman"/>
                <a:ea typeface="Times New Roman"/>
              </a:rPr>
              <a:t>dva </a:t>
            </a:r>
            <a:r>
              <a:rPr lang="cs-CZ" sz="2400">
                <a:latin typeface="Times New Roman"/>
                <a:ea typeface="Times New Roman"/>
              </a:rPr>
              <a:t>elektrony </a:t>
            </a:r>
            <a:r>
              <a:rPr lang="cs-CZ" sz="2400" smtClean="0">
                <a:latin typeface="Times New Roman"/>
                <a:ea typeface="Times New Roman"/>
              </a:rPr>
              <a:t>		a</a:t>
            </a:r>
            <a:r>
              <a:rPr lang="cs-CZ" sz="2400">
                <a:latin typeface="Times New Roman"/>
                <a:ea typeface="Times New Roman"/>
              </a:rPr>
              <a:t> vylučují se </a:t>
            </a:r>
            <a:r>
              <a:rPr lang="cs-CZ" sz="2400">
                <a:latin typeface="Times New Roman"/>
                <a:ea typeface="Times New Roman"/>
              </a:rPr>
              <a:t>jako </a:t>
            </a:r>
            <a:r>
              <a:rPr lang="cs-CZ" sz="2400" smtClean="0">
                <a:latin typeface="Times New Roman"/>
                <a:ea typeface="Times New Roman"/>
              </a:rPr>
              <a:t>neutrální </a:t>
            </a:r>
            <a:r>
              <a:rPr lang="cs-CZ" sz="2400">
                <a:latin typeface="Times New Roman"/>
                <a:ea typeface="Times New Roman"/>
              </a:rPr>
              <a:t>atomy </a:t>
            </a:r>
            <a:r>
              <a:rPr lang="cs-CZ" sz="2400" smtClean="0">
                <a:latin typeface="Times New Roman"/>
                <a:ea typeface="Times New Roman"/>
              </a:rPr>
              <a:t>mědi. 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09928" y="3558199"/>
            <a:ext cx="261642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Příklad elektrolýzy: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073015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2748" y="1052736"/>
            <a:ext cx="805479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Elektrolýza </a:t>
            </a:r>
            <a:r>
              <a:rPr lang="cs-CZ" sz="2400">
                <a:latin typeface="Times New Roman"/>
                <a:ea typeface="Times New Roman"/>
              </a:rPr>
              <a:t>má rozsáhlé využití v praxi - galvanické pokovování, galvanické leptání, využívá se v elektrometalurgii (výroba hliníku </a:t>
            </a:r>
            <a:r>
              <a:rPr lang="cs-CZ" sz="2400">
                <a:latin typeface="Times New Roman"/>
                <a:ea typeface="Times New Roman"/>
              </a:rPr>
              <a:t>elektrolýzou </a:t>
            </a:r>
            <a:r>
              <a:rPr lang="cs-CZ" sz="2400" smtClean="0">
                <a:latin typeface="Times New Roman"/>
                <a:ea typeface="Times New Roman"/>
              </a:rPr>
              <a:t>taveniny Al</a:t>
            </a:r>
            <a:r>
              <a:rPr lang="cs-CZ" sz="2400" baseline="-25000" smtClean="0">
                <a:latin typeface="Times New Roman"/>
                <a:ea typeface="Times New Roman"/>
              </a:rPr>
              <a:t>2</a:t>
            </a:r>
            <a:r>
              <a:rPr lang="cs-CZ" sz="2400" smtClean="0">
                <a:latin typeface="Times New Roman"/>
                <a:ea typeface="Times New Roman"/>
              </a:rPr>
              <a:t>O</a:t>
            </a:r>
            <a:r>
              <a:rPr lang="cs-CZ" sz="2400" baseline="-25000" smtClean="0">
                <a:latin typeface="Times New Roman"/>
                <a:ea typeface="Times New Roman"/>
              </a:rPr>
              <a:t>3</a:t>
            </a:r>
            <a:r>
              <a:rPr lang="cs-CZ" sz="2400" smtClean="0">
                <a:latin typeface="Times New Roman"/>
                <a:ea typeface="Times New Roman"/>
              </a:rPr>
              <a:t>, výroba </a:t>
            </a:r>
            <a:r>
              <a:rPr lang="cs-CZ" sz="2400">
                <a:latin typeface="Times New Roman"/>
                <a:ea typeface="Times New Roman"/>
              </a:rPr>
              <a:t>sodíku elektrolýzou taveniny NaCl</a:t>
            </a:r>
            <a:r>
              <a:rPr lang="cs-CZ" sz="2400">
                <a:latin typeface="Times New Roman"/>
                <a:ea typeface="Times New Roman"/>
              </a:rPr>
              <a:t>, </a:t>
            </a:r>
            <a:r>
              <a:rPr lang="cs-CZ" sz="2400" smtClean="0">
                <a:latin typeface="Times New Roman"/>
                <a:ea typeface="Times New Roman"/>
              </a:rPr>
              <a:t>…).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2748" y="404664"/>
            <a:ext cx="814370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ELEKTROLÝZA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pic>
        <p:nvPicPr>
          <p:cNvPr id="1026" name="Picture 2" descr="http://fyzika.jreichl.com/data/E_kapaliny_plyny_soubory/image007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8800" y="-128588"/>
            <a:ext cx="40957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339752" y="2757110"/>
            <a:ext cx="253261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Vylučování stříbra: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420889"/>
            <a:ext cx="2736304" cy="20098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prava 1"/>
          <p:cNvSpPr/>
          <p:nvPr/>
        </p:nvSpPr>
        <p:spPr>
          <a:xfrm>
            <a:off x="5024917" y="2839421"/>
            <a:ext cx="648072" cy="2970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748" y="3573016"/>
            <a:ext cx="2933700" cy="2657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604602" y="4901753"/>
            <a:ext cx="407185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Elektrolýza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vody- rozklad na kyslík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a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vodík: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10" name="Šipka doprava 9"/>
          <p:cNvSpPr/>
          <p:nvPr/>
        </p:nvSpPr>
        <p:spPr>
          <a:xfrm rot="10800000">
            <a:off x="3779912" y="5157192"/>
            <a:ext cx="648072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023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51800" y="404664"/>
            <a:ext cx="812465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 hangingPunct="0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ELEKTROLYTY-ELEKTROLYTICKÉ KONDENZÁTORY</a:t>
            </a:r>
          </a:p>
        </p:txBody>
      </p:sp>
      <p:sp>
        <p:nvSpPr>
          <p:cNvPr id="3" name="Obdélník 2"/>
          <p:cNvSpPr/>
          <p:nvPr/>
        </p:nvSpPr>
        <p:spPr>
          <a:xfrm>
            <a:off x="515494" y="1340768"/>
            <a:ext cx="81437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Elektrolytický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kondenzátor </a:t>
            </a:r>
            <a:r>
              <a:rPr lang="cs-CZ" sz="2400">
                <a:latin typeface="Times New Roman"/>
                <a:ea typeface="Times New Roman"/>
              </a:rPr>
              <a:t>je tvořen malou hliníkovou nádobkou s elektrolytem (např. vodný roztok boraxu a kyseliny borité), do kterého je ponořena hliníková elektroda.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551801" y="2924944"/>
            <a:ext cx="4596263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Při výrobě se k této soustavě připojí zdroj napětí a elektrolýzou se na elektrodách vytvoří tenká vrstvička (asi 0,0001 mm) nevodivého oxidu hlinitého. Tím se dosáhne velké kapacity kondenzátoru i při jeho malých rozměrech. </a:t>
            </a:r>
          </a:p>
        </p:txBody>
      </p:sp>
      <p:pic>
        <p:nvPicPr>
          <p:cNvPr id="3074" name="Picture 2" descr="Kondenzáto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719" y="3255660"/>
            <a:ext cx="3482114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lů 1"/>
          <p:cNvSpPr/>
          <p:nvPr/>
        </p:nvSpPr>
        <p:spPr>
          <a:xfrm rot="17507413">
            <a:off x="4832141" y="592910"/>
            <a:ext cx="216024" cy="374913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387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51800" y="404664"/>
            <a:ext cx="812465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 hangingPunct="0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AKUMULÁTOR</a:t>
            </a:r>
          </a:p>
        </p:txBody>
      </p:sp>
      <p:sp>
        <p:nvSpPr>
          <p:cNvPr id="3" name="Obdélník 2"/>
          <p:cNvSpPr/>
          <p:nvPr/>
        </p:nvSpPr>
        <p:spPr>
          <a:xfrm>
            <a:off x="524122" y="1109935"/>
            <a:ext cx="81437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Akumulátor</a:t>
            </a:r>
            <a:r>
              <a:rPr lang="cs-CZ" sz="2400" smtClean="0">
                <a:latin typeface="Times New Roman"/>
                <a:ea typeface="Times New Roman"/>
              </a:rPr>
              <a:t> - je </a:t>
            </a:r>
            <a:r>
              <a:rPr lang="cs-CZ" sz="2400">
                <a:latin typeface="Times New Roman"/>
                <a:ea typeface="Times New Roman"/>
              </a:rPr>
              <a:t>zásobníkem </a:t>
            </a:r>
            <a:r>
              <a:rPr lang="cs-CZ" sz="2400">
                <a:latin typeface="Times New Roman"/>
                <a:ea typeface="Times New Roman"/>
              </a:rPr>
              <a:t>elektrické </a:t>
            </a:r>
            <a:r>
              <a:rPr lang="cs-CZ" sz="2400" smtClean="0">
                <a:latin typeface="Times New Roman"/>
                <a:ea typeface="Times New Roman"/>
              </a:rPr>
              <a:t>energie.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15495" y="1802433"/>
            <a:ext cx="816096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Energii </a:t>
            </a:r>
            <a:r>
              <a:rPr lang="cs-CZ" sz="2400">
                <a:latin typeface="Times New Roman"/>
                <a:ea typeface="Times New Roman"/>
              </a:rPr>
              <a:t>mu dodává </a:t>
            </a:r>
            <a:r>
              <a:rPr lang="cs-CZ" sz="2400">
                <a:latin typeface="Times New Roman"/>
                <a:ea typeface="Times New Roman"/>
              </a:rPr>
              <a:t>nabíjecí </a:t>
            </a:r>
            <a:r>
              <a:rPr lang="cs-CZ" sz="2400" smtClean="0">
                <a:latin typeface="Times New Roman"/>
                <a:ea typeface="Times New Roman"/>
              </a:rPr>
              <a:t>zdroj, </a:t>
            </a:r>
            <a:r>
              <a:rPr lang="cs-CZ" sz="2400">
                <a:latin typeface="Times New Roman"/>
                <a:ea typeface="Times New Roman"/>
              </a:rPr>
              <a:t>usměrňovač, </a:t>
            </a:r>
            <a:r>
              <a:rPr lang="cs-CZ" sz="2400">
                <a:latin typeface="Times New Roman"/>
                <a:ea typeface="Times New Roman"/>
              </a:rPr>
              <a:t>nabíječka</a:t>
            </a:r>
            <a:r>
              <a:rPr lang="cs-CZ" sz="2400" smtClean="0">
                <a:latin typeface="Times New Roman"/>
                <a:ea typeface="Times New Roman"/>
              </a:rPr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1800" y="2420888"/>
            <a:ext cx="813700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Základním konstrukčním prvkem jsou positivní a negativní desky spojované do sad a opatřené můstky a vývody.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515494" y="3933056"/>
            <a:ext cx="3552449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Jednotlivé desky opačné polarity jsou odděleny separátory. Pozitivní a negativní sada desek tvoří článek s jmenovitým napětím 2V.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2082" y="3308331"/>
            <a:ext cx="4276725" cy="242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Šipka doprava 6"/>
          <p:cNvSpPr/>
          <p:nvPr/>
        </p:nvSpPr>
        <p:spPr>
          <a:xfrm>
            <a:off x="3059832" y="3501008"/>
            <a:ext cx="57606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8705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elektrických materiálů.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součástek a komponent pro elektrotechniku.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   </a:t>
            </a:r>
          </a:p>
          <a:p>
            <a:pPr algn="just"/>
            <a:r>
              <a:rPr lang="cs-CZ" b="1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IŽO, TEKELY Elektrotechnické materiály pro SOU SNTL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http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://www.google.cz/search?q=nevlastn%C3%AD+polovodi%C4%8D&amp;hl=cs&amp;gbv=2&amp;rlz=1R2WQIB_csCZ525&amp;prmd=ivns&amp;ei=cgI0U6m5FIjcsgakroHgBg&amp;start=20&amp;sa=N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1874</TotalTime>
  <Words>511</Words>
  <Application>Microsoft Office PowerPoint</Application>
  <PresentationFormat>Předvádění na obrazovce (4:3)</PresentationFormat>
  <Paragraphs>60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155</cp:revision>
  <dcterms:created xsi:type="dcterms:W3CDTF">2013-03-27T08:46:28Z</dcterms:created>
  <dcterms:modified xsi:type="dcterms:W3CDTF">2014-03-31T08:39:21Z</dcterms:modified>
</cp:coreProperties>
</file>