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293F0F9-789B-4501-B3D9-B94A717F07DB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C9622E-836E-42B7-8879-178ABC514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314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201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a pochopení látky.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</a:t>
            </a:r>
            <a:r>
              <a:rPr lang="cs-CZ" dirty="0" smtClean="0"/>
              <a:t>a aplikace na praktických příkladech.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917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003322"/>
            <a:ext cx="6478488" cy="1371600"/>
          </a:xfrm>
        </p:spPr>
        <p:txBody>
          <a:bodyPr/>
          <a:lstStyle/>
          <a:p>
            <a:r>
              <a:rPr lang="cs-CZ" sz="3600" dirty="0" smtClean="0"/>
              <a:t>1. Základní ekonomické pojmy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5769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Ekonomie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= společenská věda o hospodaření</a:t>
            </a:r>
          </a:p>
          <a:p>
            <a:pPr lvl="0"/>
            <a:r>
              <a:rPr lang="cs-CZ" dirty="0"/>
              <a:t>o výrobě a směně zboží</a:t>
            </a:r>
          </a:p>
          <a:p>
            <a:pPr lvl="0"/>
            <a:r>
              <a:rPr lang="cs-CZ" dirty="0"/>
              <a:t>o penězích, kapitálu a bohatství</a:t>
            </a:r>
          </a:p>
          <a:p>
            <a:pPr lvl="0"/>
            <a:r>
              <a:rPr lang="cs-CZ" dirty="0"/>
              <a:t>o výrobních vztazích mezi třídami společnosti</a:t>
            </a:r>
          </a:p>
          <a:p>
            <a:pPr lvl="0"/>
            <a:r>
              <a:rPr lang="cs-CZ" dirty="0"/>
              <a:t>o volbě mezi alternativním využitím zdrojů</a:t>
            </a:r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H9XM6RMA\MM900300524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6078" y="4149080"/>
            <a:ext cx="2608169" cy="219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6077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Základní </a:t>
            </a:r>
            <a:r>
              <a:rPr lang="cs-CZ" b="1" dirty="0"/>
              <a:t>subjekty, které jsou předmětem pozorování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1"/>
            <a:r>
              <a:rPr lang="cs-CZ" sz="4000" b="1" dirty="0" smtClean="0"/>
              <a:t>domácnosti</a:t>
            </a:r>
            <a:endParaRPr lang="cs-CZ" sz="4000" dirty="0"/>
          </a:p>
          <a:p>
            <a:pPr lvl="1"/>
            <a:r>
              <a:rPr lang="cs-CZ" sz="4000" b="1" dirty="0"/>
              <a:t>firmy</a:t>
            </a:r>
            <a:endParaRPr lang="cs-CZ" sz="4000" dirty="0"/>
          </a:p>
          <a:p>
            <a:pPr lvl="1"/>
            <a:r>
              <a:rPr lang="cs-CZ" sz="4000" b="1" dirty="0"/>
              <a:t>stát</a:t>
            </a:r>
            <a:endParaRPr lang="cs-CZ" sz="4000" dirty="0"/>
          </a:p>
          <a:p>
            <a:endParaRPr lang="cs-CZ" dirty="0"/>
          </a:p>
        </p:txBody>
      </p:sp>
      <p:pic>
        <p:nvPicPr>
          <p:cNvPr id="2050" name="Picture 2" descr="C:\Users\Pavlína\AppData\Local\Microsoft\Windows\Temporary Internet Files\Content.IE5\UFAE2KBH\MP9004393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852936"/>
            <a:ext cx="3056384" cy="291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0816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Makroekonomie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zabývá </a:t>
            </a:r>
            <a:r>
              <a:rPr lang="cs-CZ" dirty="0"/>
              <a:t>se problémy, které se týkají větších celků</a:t>
            </a:r>
          </a:p>
          <a:p>
            <a:pPr lvl="0"/>
            <a:r>
              <a:rPr lang="cs-CZ" dirty="0"/>
              <a:t>základním předmětem je </a:t>
            </a:r>
            <a:r>
              <a:rPr lang="cs-CZ" b="1" dirty="0"/>
              <a:t>stát a jeho ekonomická integrace</a:t>
            </a:r>
            <a:endParaRPr lang="cs-CZ" dirty="0"/>
          </a:p>
          <a:p>
            <a:pPr lvl="0"/>
            <a:r>
              <a:rPr lang="cs-CZ" dirty="0"/>
              <a:t>zkoumá ekonomické veličiny státu jako celku, hospodářskou politiku vlády, ekonomické pojmy globálního charakteru (inflace, ekonomický růst, daně, nezaměstnanost, platební bilance,....)</a:t>
            </a:r>
          </a:p>
          <a:p>
            <a:pPr lvl="0"/>
            <a:r>
              <a:rPr lang="cs-CZ" dirty="0"/>
              <a:t>dále se zabývá různými formami ekonomické integrace států do větších uskupení – EU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075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Mikroekonomie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zabývá </a:t>
            </a:r>
            <a:r>
              <a:rPr lang="cs-CZ" dirty="0"/>
              <a:t>se chováním menších ekonomických subjektů – </a:t>
            </a:r>
            <a:r>
              <a:rPr lang="cs-CZ" b="1" dirty="0"/>
              <a:t>firma, domácnost</a:t>
            </a:r>
            <a:endParaRPr lang="cs-CZ" dirty="0"/>
          </a:p>
          <a:p>
            <a:pPr lvl="0"/>
            <a:r>
              <a:rPr lang="cs-CZ" dirty="0"/>
              <a:t>zkoumá zákonitosti chování těchto subjektů v roli:</a:t>
            </a:r>
          </a:p>
          <a:p>
            <a:pPr lvl="5"/>
            <a:r>
              <a:rPr lang="cs-CZ" sz="2400" dirty="0"/>
              <a:t>kupující nebo prodávající</a:t>
            </a:r>
          </a:p>
          <a:p>
            <a:pPr lvl="5"/>
            <a:r>
              <a:rPr lang="cs-CZ" sz="2400" dirty="0"/>
              <a:t>výrobce nebo spotřebitel</a:t>
            </a:r>
          </a:p>
          <a:p>
            <a:pPr lvl="5"/>
            <a:r>
              <a:rPr lang="cs-CZ" sz="2400" dirty="0"/>
              <a:t>zaměstnanec nebo zaměstnavatel atd.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927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Základní ekonomické otázky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co vyrábět?</a:t>
            </a:r>
            <a:endParaRPr lang="cs-CZ" dirty="0"/>
          </a:p>
          <a:p>
            <a:pPr lvl="0"/>
            <a:r>
              <a:rPr lang="cs-CZ" b="1" dirty="0"/>
              <a:t>jakým způsobem </a:t>
            </a:r>
            <a:r>
              <a:rPr lang="cs-CZ" b="1" dirty="0" smtClean="0"/>
              <a:t>vyrábět?</a:t>
            </a:r>
            <a:endParaRPr lang="cs-CZ" dirty="0"/>
          </a:p>
          <a:p>
            <a:pPr lvl="0"/>
            <a:r>
              <a:rPr lang="cs-CZ" b="1" dirty="0"/>
              <a:t>pro koho </a:t>
            </a:r>
            <a:r>
              <a:rPr lang="cs-CZ" b="1" dirty="0" smtClean="0"/>
              <a:t>vyrábět?</a:t>
            </a:r>
          </a:p>
          <a:p>
            <a:pPr marL="0" lvl="0" indent="0">
              <a:buNone/>
            </a:pPr>
            <a:endParaRPr lang="cs-CZ" b="1" dirty="0"/>
          </a:p>
          <a:p>
            <a:pPr marL="0" lvl="0" indent="0">
              <a:buNone/>
            </a:pPr>
            <a:r>
              <a:rPr lang="cs-CZ" b="1" dirty="0" smtClean="0"/>
              <a:t>Úkol:</a:t>
            </a:r>
          </a:p>
          <a:p>
            <a:pPr marL="0" lvl="0" indent="0">
              <a:buNone/>
            </a:pPr>
            <a:r>
              <a:rPr lang="cs-CZ" b="1" dirty="0" smtClean="0"/>
              <a:t>Aplikujte tyto otázky na konkrétních příkladech.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avlína\AppData\Local\Microsoft\Windows\Temporary Internet Files\Content.IE5\VCME0FYG\MP9004486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653136"/>
            <a:ext cx="2840749" cy="189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354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503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</TotalTime>
  <Words>165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Obecná ekonomie</vt:lpstr>
      <vt:lpstr>Ekonomie</vt:lpstr>
      <vt:lpstr>      Základní subjekty, které jsou předmětem pozorování:</vt:lpstr>
      <vt:lpstr>Makroekonomie </vt:lpstr>
      <vt:lpstr>Mikroekonomie </vt:lpstr>
      <vt:lpstr>Základní ekonomické otázky 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8</cp:revision>
  <dcterms:created xsi:type="dcterms:W3CDTF">2013-12-12T22:00:25Z</dcterms:created>
  <dcterms:modified xsi:type="dcterms:W3CDTF">2014-09-25T11:36:40Z</dcterms:modified>
</cp:coreProperties>
</file>