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202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</a:t>
            </a:r>
            <a:r>
              <a:rPr lang="cs-CZ" dirty="0" smtClean="0"/>
              <a:t>a procvičení na praktických příkladech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003322"/>
            <a:ext cx="6478488" cy="1371600"/>
          </a:xfrm>
        </p:spPr>
        <p:txBody>
          <a:bodyPr/>
          <a:lstStyle/>
          <a:p>
            <a:r>
              <a:rPr lang="cs-CZ" sz="3600" dirty="0"/>
              <a:t>2</a:t>
            </a:r>
            <a:r>
              <a:rPr lang="cs-CZ" sz="3600" dirty="0" smtClean="0"/>
              <a:t>. Ekonomické systémy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165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1. Zvykový systém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ekonomické </a:t>
            </a:r>
            <a:r>
              <a:rPr lang="cs-CZ" dirty="0"/>
              <a:t>rozhodování a konání člověka vychází z tradice</a:t>
            </a:r>
          </a:p>
          <a:p>
            <a:pPr lvl="0"/>
            <a:r>
              <a:rPr lang="cs-CZ" dirty="0"/>
              <a:t>systém charakteristický především pro dávnou historii (dnes v rozvojových zemích 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 domorodých </a:t>
            </a:r>
            <a:r>
              <a:rPr lang="cs-CZ" dirty="0"/>
              <a:t>kmenů)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UFAE2KBH\MC900415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6279" y="2924944"/>
            <a:ext cx="3381469" cy="345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912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2</a:t>
            </a:r>
            <a:r>
              <a:rPr lang="cs-CZ" b="1" dirty="0"/>
              <a:t>. Systém centrální moci(příkazový systém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00808"/>
            <a:ext cx="7467600" cy="4873752"/>
          </a:xfrm>
        </p:spPr>
        <p:txBody>
          <a:bodyPr/>
          <a:lstStyle/>
          <a:p>
            <a:pPr lvl="0"/>
            <a:r>
              <a:rPr lang="cs-CZ" dirty="0" smtClean="0"/>
              <a:t>spjato </a:t>
            </a:r>
            <a:r>
              <a:rPr lang="cs-CZ" dirty="0"/>
              <a:t>s totální hospodářskou funkcí státu</a:t>
            </a:r>
          </a:p>
          <a:p>
            <a:pPr lvl="0"/>
            <a:r>
              <a:rPr lang="cs-CZ" dirty="0"/>
              <a:t>státní instituce rozhodují o všech hospodářských otázkách</a:t>
            </a:r>
          </a:p>
          <a:p>
            <a:pPr lvl="0"/>
            <a:r>
              <a:rPr lang="cs-CZ" dirty="0"/>
              <a:t>prostřednictvím příkazů řídí ekonomický život dané společnosti</a:t>
            </a:r>
          </a:p>
          <a:p>
            <a:pPr lvl="0"/>
            <a:r>
              <a:rPr lang="cs-CZ" dirty="0"/>
              <a:t>společenské vlastnictví výrobních prostředků – zestátnění majetku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525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3. Tržní systém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tržní </a:t>
            </a:r>
            <a:r>
              <a:rPr lang="cs-CZ" dirty="0"/>
              <a:t>mechanismus řídí vývoj ekonomiky automaticky prostřednictvím nabídky a poptávky, vývojem cen, dosahováním zisků či zánikem neefektivních výrob</a:t>
            </a:r>
          </a:p>
          <a:p>
            <a:pPr lvl="0"/>
            <a:r>
              <a:rPr lang="cs-CZ" dirty="0"/>
              <a:t>působí dobře v podmínkách tzv. dokonalé konkurence</a:t>
            </a:r>
          </a:p>
          <a:p>
            <a:pPr lvl="0"/>
            <a:r>
              <a:rPr lang="cs-CZ" dirty="0"/>
              <a:t>ve skutečnosti je konkurence nedokonalá – existuje monopolní postavení</a:t>
            </a:r>
          </a:p>
          <a:p>
            <a:endParaRPr lang="cs-CZ" dirty="0"/>
          </a:p>
        </p:txBody>
      </p:sp>
      <p:pic>
        <p:nvPicPr>
          <p:cNvPr id="2050" name="Picture 2" descr="C:\Users\Pavlína\AppData\Local\Microsoft\Windows\Temporary Internet Files\Content.IE5\WX7SMFSJ\MP9003987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3276" y="4437112"/>
            <a:ext cx="1421904" cy="199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798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4. Smíšený systém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tržní </a:t>
            </a:r>
            <a:r>
              <a:rPr lang="cs-CZ" dirty="0"/>
              <a:t>systém, kde má významnou roli i stát</a:t>
            </a:r>
          </a:p>
          <a:p>
            <a:pPr lvl="0"/>
            <a:r>
              <a:rPr lang="cs-CZ" dirty="0"/>
              <a:t>stát vystupuje jako důležitý tržní subjekt i jako koordinátor ekonomického vývoje země</a:t>
            </a:r>
          </a:p>
          <a:p>
            <a:pPr lvl="0"/>
            <a:r>
              <a:rPr lang="cs-CZ" dirty="0"/>
              <a:t>tvorba legislativy</a:t>
            </a:r>
          </a:p>
          <a:p>
            <a:pPr lvl="0"/>
            <a:r>
              <a:rPr lang="cs-CZ" dirty="0"/>
              <a:t>stát eliminuje negativní účinky tržního mechanismu, zmírňuje nedokonalosti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Pavlína\AppData\Local\Microsoft\Windows\Temporary Internet Files\Content.IE5\UFAE2KBH\MC900441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3011" y="4509120"/>
            <a:ext cx="1914525" cy="110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393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Vymyslete konkrétní příklady ke každému systému.</a:t>
            </a:r>
          </a:p>
          <a:p>
            <a:r>
              <a:rPr lang="cs-CZ" dirty="0" smtClean="0"/>
              <a:t>Jmenujte konkrétní země, kde tyto systémy existují.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123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534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</TotalTime>
  <Words>125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Obecná ekonomie</vt:lpstr>
      <vt:lpstr>1. Zvykový systém </vt:lpstr>
      <vt:lpstr>      2. Systém centrální moci(příkazový systém)</vt:lpstr>
      <vt:lpstr>3. Tržní systém </vt:lpstr>
      <vt:lpstr>4. Smíšený systém </vt:lpstr>
      <vt:lpstr>Úkol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2014-09-25T11:38:37Z</dcterms:modified>
</cp:coreProperties>
</file>