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CCFF"/>
    <a:srgbClr val="FF99FF"/>
    <a:srgbClr val="FF9966"/>
    <a:srgbClr val="FF5050"/>
    <a:srgbClr val="FF6600"/>
    <a:srgbClr val="FF33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>
        <p:scale>
          <a:sx n="80" d="100"/>
          <a:sy n="80" d="100"/>
        </p:scale>
        <p:origin x="-864" y="-7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6A5D1-E725-42CB-AFD7-9B2BB4DC8002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AC4FE-14C6-4882-9396-30D412D85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6A5D1-E725-42CB-AFD7-9B2BB4DC8002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AC4FE-14C6-4882-9396-30D412D85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6A5D1-E725-42CB-AFD7-9B2BB4DC8002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AC4FE-14C6-4882-9396-30D412D85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6A5D1-E725-42CB-AFD7-9B2BB4DC8002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AC4FE-14C6-4882-9396-30D412D85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6A5D1-E725-42CB-AFD7-9B2BB4DC8002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AC4FE-14C6-4882-9396-30D412D85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6A5D1-E725-42CB-AFD7-9B2BB4DC8002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AC4FE-14C6-4882-9396-30D412D85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6A5D1-E725-42CB-AFD7-9B2BB4DC8002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AC4FE-14C6-4882-9396-30D412D85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6A5D1-E725-42CB-AFD7-9B2BB4DC8002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AC4FE-14C6-4882-9396-30D412D85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6A5D1-E725-42CB-AFD7-9B2BB4DC8002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AC4FE-14C6-4882-9396-30D412D85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6A5D1-E725-42CB-AFD7-9B2BB4DC8002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AC4FE-14C6-4882-9396-30D412D85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6A5D1-E725-42CB-AFD7-9B2BB4DC8002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AC4FE-14C6-4882-9396-30D412D85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66A5D1-E725-42CB-AFD7-9B2BB4DC8002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EAC4FE-14C6-4882-9396-30D412D85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50890094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Jitka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Langerová </a:t>
                      </a:r>
                    </a:p>
                    <a:p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13.3.2012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VY_32_INOVACE_09_ČESKÝ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Podstatná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jména – Vzory rodu ženského   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l"/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4.-5.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9966"/>
          </a:solidFill>
        </p:spPr>
        <p:txBody>
          <a:bodyPr>
            <a:normAutofit/>
          </a:bodyPr>
          <a:lstStyle/>
          <a:p>
            <a:r>
              <a:rPr lang="cs-CZ" sz="5400" b="1" smtClean="0"/>
              <a:t>VZORY RODU ŽENSKÉHO</a:t>
            </a:r>
            <a:endParaRPr lang="cs-CZ" sz="54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>
              <a:buNone/>
            </a:pPr>
            <a:r>
              <a:rPr lang="cs-CZ" smtClean="0"/>
              <a:t>                                   </a:t>
            </a:r>
            <a:r>
              <a:rPr lang="cs-CZ" sz="4400" b="1" smtClean="0"/>
              <a:t>jsou to</a:t>
            </a:r>
          </a:p>
          <a:p>
            <a:pPr>
              <a:buNone/>
            </a:pPr>
            <a:endParaRPr lang="cs-CZ" sz="3600" smtClean="0"/>
          </a:p>
          <a:p>
            <a:pPr>
              <a:buNone/>
            </a:pPr>
            <a:r>
              <a:rPr lang="cs-CZ" sz="3600" b="1" smtClean="0"/>
              <a:t>         </a:t>
            </a:r>
            <a:r>
              <a:rPr lang="cs-CZ" sz="6000" b="1" smtClean="0">
                <a:solidFill>
                  <a:srgbClr val="FF0000"/>
                </a:solidFill>
              </a:rPr>
              <a:t>žena                růže</a:t>
            </a:r>
          </a:p>
          <a:p>
            <a:pPr>
              <a:buNone/>
            </a:pPr>
            <a:endParaRPr lang="cs-CZ" sz="6000" b="1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6000" b="1" smtClean="0">
                <a:solidFill>
                  <a:srgbClr val="FF0000"/>
                </a:solidFill>
              </a:rPr>
              <a:t>     píseň               kost</a:t>
            </a:r>
            <a:endParaRPr lang="cs-CZ" b="1"/>
          </a:p>
        </p:txBody>
      </p:sp>
      <p:pic>
        <p:nvPicPr>
          <p:cNvPr id="1027" name="Picture 3" descr="C:\Users\Langerová\AppData\Local\Microsoft\Windows\Temporary Internet Files\Content.IE5\4OJ3P41C\MC90044054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2348880"/>
            <a:ext cx="2268252" cy="23042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5050"/>
          </a:solidFill>
        </p:spPr>
        <p:txBody>
          <a:bodyPr>
            <a:normAutofit/>
          </a:bodyPr>
          <a:lstStyle/>
          <a:p>
            <a:r>
              <a:rPr lang="cs-CZ" sz="5400" b="1" smtClean="0"/>
              <a:t>VZOR  ŽENA</a:t>
            </a:r>
            <a:endParaRPr lang="cs-CZ" sz="5400" b="1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mtClean="0"/>
              <a:t>   </a:t>
            </a:r>
            <a:r>
              <a:rPr lang="cs-CZ" sz="3600" smtClean="0"/>
              <a:t>podstatná jména končí</a:t>
            </a:r>
          </a:p>
          <a:p>
            <a:pPr>
              <a:buNone/>
            </a:pPr>
            <a:r>
              <a:rPr lang="cs-CZ" sz="3600" smtClean="0"/>
              <a:t>             v 1. p. č. j. na   </a:t>
            </a:r>
            <a:r>
              <a:rPr lang="cs-CZ" sz="4400" b="1" smtClean="0">
                <a:solidFill>
                  <a:srgbClr val="FF0000"/>
                </a:solidFill>
              </a:rPr>
              <a:t>-a</a:t>
            </a:r>
          </a:p>
          <a:p>
            <a:pPr>
              <a:buNone/>
            </a:pPr>
            <a:endParaRPr lang="cs-CZ" sz="4400" b="1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400" b="1" smtClean="0">
                <a:solidFill>
                  <a:srgbClr val="FF0000"/>
                </a:solidFill>
              </a:rPr>
              <a:t>   </a:t>
            </a:r>
            <a:r>
              <a:rPr lang="cs-CZ" sz="3600" b="1" smtClean="0"/>
              <a:t>cihl</a:t>
            </a:r>
            <a:r>
              <a:rPr lang="cs-CZ" sz="3600" b="1" smtClean="0">
                <a:solidFill>
                  <a:srgbClr val="FF0000"/>
                </a:solidFill>
              </a:rPr>
              <a:t>a</a:t>
            </a:r>
            <a:r>
              <a:rPr lang="cs-CZ" sz="3600" smtClean="0"/>
              <a:t>   </a:t>
            </a:r>
            <a:r>
              <a:rPr lang="cs-CZ" sz="3600" b="1" smtClean="0"/>
              <a:t>oslav</a:t>
            </a:r>
            <a:r>
              <a:rPr lang="cs-CZ" sz="3600" b="1" smtClean="0">
                <a:solidFill>
                  <a:srgbClr val="FF0000"/>
                </a:solidFill>
              </a:rPr>
              <a:t>a</a:t>
            </a:r>
            <a:r>
              <a:rPr lang="cs-CZ" sz="3600" smtClean="0"/>
              <a:t>   </a:t>
            </a:r>
            <a:r>
              <a:rPr lang="cs-CZ" sz="3600" b="1" smtClean="0"/>
              <a:t>želv</a:t>
            </a:r>
            <a:r>
              <a:rPr lang="cs-CZ" sz="3600" b="1" smtClean="0">
                <a:solidFill>
                  <a:srgbClr val="FF0000"/>
                </a:solidFill>
              </a:rPr>
              <a:t>a</a:t>
            </a:r>
            <a:r>
              <a:rPr lang="cs-CZ" sz="3600" smtClean="0"/>
              <a:t>  </a:t>
            </a:r>
            <a:r>
              <a:rPr lang="cs-CZ" sz="3600" b="1" smtClean="0"/>
              <a:t>jacht</a:t>
            </a:r>
            <a:r>
              <a:rPr lang="cs-CZ" sz="3600" b="1" smtClean="0">
                <a:solidFill>
                  <a:srgbClr val="FF0000"/>
                </a:solidFill>
              </a:rPr>
              <a:t>a </a:t>
            </a:r>
            <a:r>
              <a:rPr lang="cs-CZ" sz="3600" smtClean="0"/>
              <a:t> </a:t>
            </a:r>
            <a:r>
              <a:rPr lang="cs-CZ" sz="3600" b="1" smtClean="0"/>
              <a:t>zim</a:t>
            </a:r>
            <a:r>
              <a:rPr lang="cs-CZ" sz="3600" b="1" smtClean="0">
                <a:solidFill>
                  <a:srgbClr val="FF0000"/>
                </a:solidFill>
              </a:rPr>
              <a:t>a</a:t>
            </a:r>
            <a:r>
              <a:rPr lang="cs-CZ" sz="3600" smtClean="0"/>
              <a:t>  </a:t>
            </a:r>
            <a:r>
              <a:rPr lang="cs-CZ" sz="3600" b="1" smtClean="0"/>
              <a:t>káv</a:t>
            </a:r>
            <a:r>
              <a:rPr lang="cs-CZ" sz="3600" b="1" smtClean="0">
                <a:solidFill>
                  <a:srgbClr val="FF0000"/>
                </a:solidFill>
              </a:rPr>
              <a:t>a</a:t>
            </a:r>
          </a:p>
          <a:p>
            <a:pPr>
              <a:buNone/>
            </a:pPr>
            <a:r>
              <a:rPr lang="cs-CZ" sz="3600" smtClean="0"/>
              <a:t>        </a:t>
            </a:r>
            <a:r>
              <a:rPr lang="cs-CZ" sz="3600" b="1" smtClean="0"/>
              <a:t>včel</a:t>
            </a:r>
            <a:r>
              <a:rPr lang="cs-CZ" sz="3600" b="1" smtClean="0">
                <a:solidFill>
                  <a:srgbClr val="FF0000"/>
                </a:solidFill>
              </a:rPr>
              <a:t>a</a:t>
            </a:r>
            <a:r>
              <a:rPr lang="cs-CZ" sz="3600" smtClean="0"/>
              <a:t>     </a:t>
            </a:r>
            <a:r>
              <a:rPr lang="cs-CZ" sz="3600" b="1" smtClean="0"/>
              <a:t>záclon</a:t>
            </a:r>
            <a:r>
              <a:rPr lang="cs-CZ" sz="3600" b="1" smtClean="0">
                <a:solidFill>
                  <a:srgbClr val="FF0000"/>
                </a:solidFill>
              </a:rPr>
              <a:t>a  </a:t>
            </a:r>
            <a:r>
              <a:rPr lang="cs-CZ" sz="3600" smtClean="0"/>
              <a:t> </a:t>
            </a:r>
            <a:r>
              <a:rPr lang="cs-CZ" sz="3600" b="1" smtClean="0"/>
              <a:t>slečn</a:t>
            </a:r>
            <a:r>
              <a:rPr lang="cs-CZ" sz="3600" b="1" smtClean="0">
                <a:solidFill>
                  <a:srgbClr val="FF0000"/>
                </a:solidFill>
              </a:rPr>
              <a:t>a </a:t>
            </a:r>
            <a:r>
              <a:rPr lang="cs-CZ" sz="3600" smtClean="0"/>
              <a:t> </a:t>
            </a:r>
            <a:r>
              <a:rPr lang="cs-CZ" sz="3600" b="1" smtClean="0"/>
              <a:t>pohádk</a:t>
            </a:r>
            <a:r>
              <a:rPr lang="cs-CZ" sz="3600" b="1" smtClean="0">
                <a:solidFill>
                  <a:srgbClr val="FF0000"/>
                </a:solidFill>
              </a:rPr>
              <a:t>a</a:t>
            </a:r>
            <a:endParaRPr lang="cs-CZ" b="1">
              <a:solidFill>
                <a:srgbClr val="FF0000"/>
              </a:solidFill>
            </a:endParaRPr>
          </a:p>
        </p:txBody>
      </p:sp>
      <p:pic>
        <p:nvPicPr>
          <p:cNvPr id="1026" name="Picture 2" descr="C:\Users\Langerová\AppData\Local\Microsoft\Windows\Temporary Internet Files\Content.IE5\24NMANLK\MC9000197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060848"/>
            <a:ext cx="1781250" cy="1800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CFF"/>
          </a:solidFill>
        </p:spPr>
        <p:txBody>
          <a:bodyPr>
            <a:normAutofit/>
          </a:bodyPr>
          <a:lstStyle/>
          <a:p>
            <a:r>
              <a:rPr lang="cs-CZ" sz="5400" b="1" smtClean="0"/>
              <a:t>VZOR  RŮŽE</a:t>
            </a:r>
            <a:endParaRPr lang="cs-CZ" sz="5400" b="1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smtClean="0"/>
              <a:t>   podstatná jména končí</a:t>
            </a:r>
          </a:p>
          <a:p>
            <a:pPr>
              <a:buNone/>
            </a:pPr>
            <a:r>
              <a:rPr lang="cs-CZ" sz="3600" smtClean="0"/>
              <a:t>                  v 1. p. č. j. na  </a:t>
            </a:r>
            <a:r>
              <a:rPr lang="cs-CZ" sz="4400" b="1" smtClean="0">
                <a:solidFill>
                  <a:srgbClr val="FF0000"/>
                </a:solidFill>
              </a:rPr>
              <a:t>-e</a:t>
            </a:r>
          </a:p>
          <a:p>
            <a:pPr>
              <a:buNone/>
            </a:pPr>
            <a:endParaRPr lang="cs-CZ" sz="4400" b="1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400" b="1" smtClean="0">
                <a:solidFill>
                  <a:srgbClr val="FF0000"/>
                </a:solidFill>
              </a:rPr>
              <a:t>  </a:t>
            </a:r>
            <a:r>
              <a:rPr lang="cs-CZ" sz="3600" b="1" smtClean="0"/>
              <a:t>čepic</a:t>
            </a:r>
            <a:r>
              <a:rPr lang="cs-CZ" sz="3600" b="1" smtClean="0">
                <a:solidFill>
                  <a:srgbClr val="FF0000"/>
                </a:solidFill>
              </a:rPr>
              <a:t>e </a:t>
            </a:r>
            <a:r>
              <a:rPr lang="cs-CZ" sz="3600" smtClean="0"/>
              <a:t> </a:t>
            </a:r>
            <a:r>
              <a:rPr lang="cs-CZ" sz="3600" b="1" smtClean="0"/>
              <a:t>neděl</a:t>
            </a:r>
            <a:r>
              <a:rPr lang="cs-CZ" sz="3600" b="1" smtClean="0">
                <a:solidFill>
                  <a:srgbClr val="FF0000"/>
                </a:solidFill>
              </a:rPr>
              <a:t>e</a:t>
            </a:r>
            <a:r>
              <a:rPr lang="cs-CZ" sz="3600" smtClean="0"/>
              <a:t>  </a:t>
            </a:r>
            <a:r>
              <a:rPr lang="cs-CZ" sz="3600" b="1" smtClean="0"/>
              <a:t>chvíl</a:t>
            </a:r>
            <a:r>
              <a:rPr lang="cs-CZ" sz="3600" b="1" smtClean="0">
                <a:solidFill>
                  <a:srgbClr val="FF0000"/>
                </a:solidFill>
              </a:rPr>
              <a:t>e</a:t>
            </a:r>
            <a:r>
              <a:rPr lang="cs-CZ" sz="3600" smtClean="0"/>
              <a:t>  </a:t>
            </a:r>
            <a:r>
              <a:rPr lang="cs-CZ" sz="3600" b="1" smtClean="0"/>
              <a:t>slepic</a:t>
            </a:r>
            <a:r>
              <a:rPr lang="cs-CZ" sz="3600" b="1" smtClean="0">
                <a:solidFill>
                  <a:srgbClr val="FF0000"/>
                </a:solidFill>
              </a:rPr>
              <a:t>e </a:t>
            </a:r>
            <a:r>
              <a:rPr lang="cs-CZ" sz="3600" smtClean="0"/>
              <a:t> </a:t>
            </a:r>
            <a:r>
              <a:rPr lang="cs-CZ" sz="3600" b="1" smtClean="0"/>
              <a:t>opic</a:t>
            </a:r>
            <a:r>
              <a:rPr lang="cs-CZ" sz="3600" b="1" smtClean="0">
                <a:solidFill>
                  <a:srgbClr val="FF0000"/>
                </a:solidFill>
              </a:rPr>
              <a:t>e</a:t>
            </a:r>
          </a:p>
          <a:p>
            <a:pPr>
              <a:buNone/>
            </a:pPr>
            <a:r>
              <a:rPr lang="cs-CZ" sz="3600" smtClean="0"/>
              <a:t>       </a:t>
            </a:r>
            <a:r>
              <a:rPr lang="cs-CZ" sz="3600" b="1" smtClean="0"/>
              <a:t>rol</a:t>
            </a:r>
            <a:r>
              <a:rPr lang="cs-CZ" sz="3600" b="1" smtClean="0">
                <a:solidFill>
                  <a:srgbClr val="FF0000"/>
                </a:solidFill>
              </a:rPr>
              <a:t>e  </a:t>
            </a:r>
            <a:r>
              <a:rPr lang="cs-CZ" sz="3600" smtClean="0"/>
              <a:t> </a:t>
            </a:r>
            <a:r>
              <a:rPr lang="cs-CZ" sz="3600" b="1" smtClean="0"/>
              <a:t>paž</a:t>
            </a:r>
            <a:r>
              <a:rPr lang="cs-CZ" sz="3600" b="1" smtClean="0">
                <a:solidFill>
                  <a:srgbClr val="FF0000"/>
                </a:solidFill>
              </a:rPr>
              <a:t>e</a:t>
            </a:r>
            <a:r>
              <a:rPr lang="cs-CZ" sz="3600" smtClean="0"/>
              <a:t>   </a:t>
            </a:r>
            <a:r>
              <a:rPr lang="cs-CZ" sz="3600" b="1" smtClean="0"/>
              <a:t>cibul</a:t>
            </a:r>
            <a:r>
              <a:rPr lang="cs-CZ" sz="3600" b="1" smtClean="0">
                <a:solidFill>
                  <a:srgbClr val="FF0000"/>
                </a:solidFill>
              </a:rPr>
              <a:t>e </a:t>
            </a:r>
            <a:r>
              <a:rPr lang="cs-CZ" sz="3600" smtClean="0"/>
              <a:t>  </a:t>
            </a:r>
            <a:r>
              <a:rPr lang="cs-CZ" sz="3600" b="1" smtClean="0"/>
              <a:t>kukuřic</a:t>
            </a:r>
            <a:r>
              <a:rPr lang="cs-CZ" sz="3600" b="1" smtClean="0">
                <a:solidFill>
                  <a:srgbClr val="FF0000"/>
                </a:solidFill>
              </a:rPr>
              <a:t>e </a:t>
            </a:r>
            <a:endParaRPr lang="cs-CZ" sz="3600" b="1">
              <a:solidFill>
                <a:srgbClr val="FF0000"/>
              </a:solidFill>
            </a:endParaRPr>
          </a:p>
        </p:txBody>
      </p:sp>
      <p:pic>
        <p:nvPicPr>
          <p:cNvPr id="2050" name="Picture 2" descr="C:\Users\Langerová\AppData\Local\Microsoft\Windows\Temporary Internet Files\Content.IE5\02E5U0JE\MC90043687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2132856"/>
            <a:ext cx="1714500" cy="1714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</p:spPr>
        <p:txBody>
          <a:bodyPr>
            <a:normAutofit/>
          </a:bodyPr>
          <a:lstStyle/>
          <a:p>
            <a:r>
              <a:rPr lang="cs-CZ" sz="5400" b="1" dirty="0" smtClean="0"/>
              <a:t>VZOR  </a:t>
            </a:r>
            <a:r>
              <a:rPr lang="cs-CZ" sz="5400" b="1" dirty="0" smtClean="0"/>
              <a:t>PÍSEŇ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sz="3600" dirty="0" smtClean="0"/>
              <a:t>podstatná </a:t>
            </a:r>
            <a:r>
              <a:rPr lang="cs-CZ" sz="3600" dirty="0" smtClean="0"/>
              <a:t>jména končí</a:t>
            </a:r>
          </a:p>
          <a:p>
            <a:pPr>
              <a:buNone/>
            </a:pPr>
            <a:r>
              <a:rPr lang="cs-CZ" sz="3600" dirty="0" smtClean="0"/>
              <a:t>                      v 1. p. č. </a:t>
            </a:r>
            <a:r>
              <a:rPr lang="cs-CZ" sz="3600" dirty="0" err="1" smtClean="0"/>
              <a:t>j</a:t>
            </a:r>
            <a:r>
              <a:rPr lang="cs-CZ" sz="3600" dirty="0" smtClean="0"/>
              <a:t>. na  </a:t>
            </a:r>
            <a:r>
              <a:rPr lang="cs-CZ" sz="4400" b="1" dirty="0" smtClean="0">
                <a:solidFill>
                  <a:srgbClr val="FF0000"/>
                </a:solidFill>
              </a:rPr>
              <a:t>souhlásku</a:t>
            </a:r>
          </a:p>
          <a:p>
            <a:pPr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                  </a:t>
            </a:r>
            <a:r>
              <a:rPr lang="cs-CZ" sz="3600" dirty="0" smtClean="0"/>
              <a:t>v 2. p. č. </a:t>
            </a:r>
            <a:r>
              <a:rPr lang="cs-CZ" sz="3600" dirty="0" err="1" smtClean="0"/>
              <a:t>j</a:t>
            </a:r>
            <a:r>
              <a:rPr lang="cs-CZ" sz="3600" dirty="0" smtClean="0"/>
              <a:t>. na  </a:t>
            </a:r>
            <a:r>
              <a:rPr lang="cs-CZ" sz="4400" b="1" dirty="0" smtClean="0">
                <a:solidFill>
                  <a:srgbClr val="FF0000"/>
                </a:solidFill>
              </a:rPr>
              <a:t>-e (-ě)</a:t>
            </a:r>
          </a:p>
          <a:p>
            <a:pPr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          </a:t>
            </a:r>
            <a:r>
              <a:rPr lang="cs-CZ" sz="3600" b="1" dirty="0" smtClean="0"/>
              <a:t>píse</a:t>
            </a:r>
            <a:r>
              <a:rPr lang="cs-CZ" sz="3600" b="1" dirty="0" smtClean="0">
                <a:solidFill>
                  <a:srgbClr val="FF0000"/>
                </a:solidFill>
              </a:rPr>
              <a:t>ň</a:t>
            </a:r>
            <a:r>
              <a:rPr lang="cs-CZ" sz="3600" b="1" dirty="0" smtClean="0"/>
              <a:t>          bez písn</a:t>
            </a:r>
            <a:r>
              <a:rPr lang="cs-CZ" sz="3600" b="1" dirty="0" smtClean="0">
                <a:solidFill>
                  <a:srgbClr val="FF0000"/>
                </a:solidFill>
              </a:rPr>
              <a:t>ě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            </a:t>
            </a:r>
            <a:r>
              <a:rPr lang="cs-CZ" sz="3600" b="1" dirty="0" smtClean="0"/>
              <a:t>kle</a:t>
            </a:r>
            <a:r>
              <a:rPr lang="cs-CZ" sz="3600" b="1" dirty="0" smtClean="0">
                <a:solidFill>
                  <a:srgbClr val="FF0000"/>
                </a:solidFill>
              </a:rPr>
              <a:t>c</a:t>
            </a:r>
            <a:r>
              <a:rPr lang="cs-CZ" sz="3600" b="1" dirty="0" smtClean="0"/>
              <a:t>             bez klec</a:t>
            </a:r>
            <a:r>
              <a:rPr lang="cs-CZ" sz="3600" b="1" dirty="0" smtClean="0">
                <a:solidFill>
                  <a:srgbClr val="FF0000"/>
                </a:solidFill>
              </a:rPr>
              <a:t>e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            </a:t>
            </a:r>
            <a:r>
              <a:rPr lang="cs-CZ" sz="3600" b="1" dirty="0" smtClean="0"/>
              <a:t>věte</a:t>
            </a:r>
            <a:r>
              <a:rPr lang="cs-CZ" sz="3600" b="1" dirty="0" smtClean="0">
                <a:solidFill>
                  <a:srgbClr val="FF0000"/>
                </a:solidFill>
              </a:rPr>
              <a:t>v  </a:t>
            </a:r>
            <a:r>
              <a:rPr lang="cs-CZ" sz="3600" b="1" dirty="0" smtClean="0"/>
              <a:t>        bez větv</a:t>
            </a:r>
            <a:r>
              <a:rPr lang="cs-CZ" sz="3600" b="1" dirty="0" smtClean="0">
                <a:solidFill>
                  <a:srgbClr val="FF0000"/>
                </a:solidFill>
              </a:rPr>
              <a:t>e</a:t>
            </a:r>
            <a:endParaRPr lang="cs-CZ" sz="4400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4400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Langerová\AppData\Local\Microsoft\Windows\Temporary Internet Files\Content.IE5\I3C6N6QB\MC900331471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3717032"/>
            <a:ext cx="1813711" cy="18722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99"/>
          </a:solidFill>
        </p:spPr>
        <p:txBody>
          <a:bodyPr>
            <a:normAutofit/>
          </a:bodyPr>
          <a:lstStyle/>
          <a:p>
            <a:r>
              <a:rPr lang="cs-CZ" sz="5400" b="1" smtClean="0"/>
              <a:t>VZOR  KOST</a:t>
            </a:r>
            <a:endParaRPr lang="cs-CZ" sz="5400" b="1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mtClean="0"/>
              <a:t>   </a:t>
            </a:r>
            <a:r>
              <a:rPr lang="cs-CZ" sz="3600" smtClean="0"/>
              <a:t>podstatná jména končí</a:t>
            </a:r>
          </a:p>
          <a:p>
            <a:pPr>
              <a:buNone/>
            </a:pPr>
            <a:r>
              <a:rPr lang="cs-CZ" sz="3600" smtClean="0"/>
              <a:t>                       v 1. p. č. j. na  </a:t>
            </a:r>
            <a:r>
              <a:rPr lang="cs-CZ" sz="4400" b="1" smtClean="0">
                <a:solidFill>
                  <a:srgbClr val="FF0000"/>
                </a:solidFill>
              </a:rPr>
              <a:t>souhlásku</a:t>
            </a:r>
          </a:p>
          <a:p>
            <a:pPr>
              <a:buNone/>
            </a:pPr>
            <a:r>
              <a:rPr lang="cs-CZ" sz="4400" b="1" smtClean="0">
                <a:solidFill>
                  <a:srgbClr val="FF0000"/>
                </a:solidFill>
              </a:rPr>
              <a:t>                   </a:t>
            </a:r>
            <a:r>
              <a:rPr lang="cs-CZ" sz="3600" smtClean="0"/>
              <a:t>v 2. p. č. j. na   </a:t>
            </a:r>
            <a:r>
              <a:rPr lang="cs-CZ" sz="4400" b="1" smtClean="0">
                <a:solidFill>
                  <a:srgbClr val="FF0000"/>
                </a:solidFill>
              </a:rPr>
              <a:t>-i</a:t>
            </a:r>
          </a:p>
          <a:p>
            <a:pPr>
              <a:buNone/>
            </a:pPr>
            <a:r>
              <a:rPr lang="cs-CZ" sz="3600" smtClean="0"/>
              <a:t>           </a:t>
            </a:r>
            <a:r>
              <a:rPr lang="cs-CZ" sz="3600" b="1" smtClean="0"/>
              <a:t>půlno</a:t>
            </a:r>
            <a:r>
              <a:rPr lang="cs-CZ" sz="3600" b="1" smtClean="0">
                <a:solidFill>
                  <a:srgbClr val="FF0000"/>
                </a:solidFill>
              </a:rPr>
              <a:t>c</a:t>
            </a:r>
            <a:r>
              <a:rPr lang="cs-CZ" sz="3600" b="1" smtClean="0"/>
              <a:t>        bez půlnoc</a:t>
            </a:r>
            <a:r>
              <a:rPr lang="cs-CZ" sz="3600" b="1" smtClean="0">
                <a:solidFill>
                  <a:srgbClr val="FF0000"/>
                </a:solidFill>
              </a:rPr>
              <a:t>i</a:t>
            </a:r>
          </a:p>
          <a:p>
            <a:pPr>
              <a:buNone/>
            </a:pPr>
            <a:r>
              <a:rPr lang="cs-CZ" sz="3600" b="1" smtClean="0"/>
              <a:t>           činnos</a:t>
            </a:r>
            <a:r>
              <a:rPr lang="cs-CZ" sz="3600" b="1" smtClean="0">
                <a:solidFill>
                  <a:srgbClr val="FF0000"/>
                </a:solidFill>
              </a:rPr>
              <a:t>t </a:t>
            </a:r>
            <a:r>
              <a:rPr lang="cs-CZ" sz="3600" b="1" smtClean="0"/>
              <a:t>      bez činnost</a:t>
            </a:r>
            <a:r>
              <a:rPr lang="cs-CZ" sz="3600" b="1" smtClean="0">
                <a:solidFill>
                  <a:srgbClr val="FF0000"/>
                </a:solidFill>
              </a:rPr>
              <a:t>i</a:t>
            </a:r>
          </a:p>
          <a:p>
            <a:pPr>
              <a:buNone/>
            </a:pPr>
            <a:r>
              <a:rPr lang="cs-CZ" sz="3600" b="1" smtClean="0"/>
              <a:t>           propas</a:t>
            </a:r>
            <a:r>
              <a:rPr lang="cs-CZ" sz="3600" b="1" smtClean="0">
                <a:solidFill>
                  <a:srgbClr val="FF0000"/>
                </a:solidFill>
              </a:rPr>
              <a:t>t </a:t>
            </a:r>
            <a:r>
              <a:rPr lang="cs-CZ" sz="3600" b="1" smtClean="0"/>
              <a:t>     bez propast</a:t>
            </a:r>
            <a:r>
              <a:rPr lang="cs-CZ" sz="3600" b="1" smtClean="0">
                <a:solidFill>
                  <a:srgbClr val="FF0000"/>
                </a:solidFill>
              </a:rPr>
              <a:t>i</a:t>
            </a:r>
            <a:endParaRPr lang="cs-CZ" sz="3600">
              <a:solidFill>
                <a:srgbClr val="FF0000"/>
              </a:solidFill>
            </a:endParaRPr>
          </a:p>
        </p:txBody>
      </p:sp>
      <p:pic>
        <p:nvPicPr>
          <p:cNvPr id="2050" name="Picture 2" descr="C:\Users\Langerová\AppData\Local\Microsoft\Windows\Temporary Internet Files\Content.IE5\ZPZZEWJV\MC9003357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3429000"/>
            <a:ext cx="1860902" cy="103401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800" i="1" smtClean="0">
                <a:solidFill>
                  <a:srgbClr val="FF0000"/>
                </a:solidFill>
              </a:rPr>
              <a:t>Dokážeš správně přiřadit podstatná jména ke vzorům?</a:t>
            </a:r>
            <a:endParaRPr lang="cs-CZ" sz="2800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pPr>
              <a:buNone/>
            </a:pPr>
            <a:r>
              <a:rPr lang="cs-CZ" smtClean="0"/>
              <a:t>liška, ulice, oblast, soutěž, jedle, mrkev, obuv,</a:t>
            </a:r>
          </a:p>
          <a:p>
            <a:pPr>
              <a:buNone/>
            </a:pPr>
            <a:r>
              <a:rPr lang="cs-CZ" smtClean="0"/>
              <a:t>bříza, mysl, myška, koule, postel</a:t>
            </a:r>
          </a:p>
          <a:p>
            <a:pPr>
              <a:buNone/>
            </a:pPr>
            <a:r>
              <a:rPr lang="cs-CZ" smtClean="0"/>
              <a:t>   </a:t>
            </a:r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11560" y="2276872"/>
          <a:ext cx="7704856" cy="3534198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1926214"/>
                <a:gridCol w="1926214"/>
                <a:gridCol w="1926214"/>
                <a:gridCol w="1926214"/>
              </a:tblGrid>
              <a:tr h="867065">
                <a:tc>
                  <a:txBody>
                    <a:bodyPr/>
                    <a:lstStyle/>
                    <a:p>
                      <a:pPr algn="ctr"/>
                      <a:endParaRPr lang="cs-CZ" sz="2800" smtClean="0"/>
                    </a:p>
                    <a:p>
                      <a:pPr algn="ctr"/>
                      <a:r>
                        <a:rPr lang="cs-CZ" sz="2800" smtClean="0"/>
                        <a:t>ŽENA</a:t>
                      </a:r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smtClean="0"/>
                    </a:p>
                    <a:p>
                      <a:pPr algn="ctr"/>
                      <a:r>
                        <a:rPr lang="cs-CZ" sz="2800" smtClean="0"/>
                        <a:t>RŮŽE</a:t>
                      </a:r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smtClean="0"/>
                    </a:p>
                    <a:p>
                      <a:pPr algn="ctr"/>
                      <a:r>
                        <a:rPr lang="cs-CZ" sz="2800" smtClean="0"/>
                        <a:t>PÍSEŇ</a:t>
                      </a:r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smtClean="0"/>
                    </a:p>
                    <a:p>
                      <a:pPr algn="ctr"/>
                      <a:r>
                        <a:rPr lang="cs-CZ" sz="2800" smtClean="0"/>
                        <a:t>KOST</a:t>
                      </a:r>
                      <a:endParaRPr lang="cs-CZ" sz="2800"/>
                    </a:p>
                  </a:txBody>
                  <a:tcPr/>
                </a:tc>
              </a:tr>
              <a:tr h="855188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867065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867065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800" i="1" smtClean="0">
                <a:solidFill>
                  <a:srgbClr val="FF0000"/>
                </a:solidFill>
              </a:rPr>
              <a:t>Řešení.</a:t>
            </a:r>
            <a:endParaRPr lang="cs-CZ" sz="2800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pPr>
              <a:buNone/>
            </a:pPr>
            <a:r>
              <a:rPr lang="cs-CZ" smtClean="0"/>
              <a:t>liška, ulice, oblast, soutěž, jedle, mrkev, obuv,</a:t>
            </a:r>
          </a:p>
          <a:p>
            <a:pPr>
              <a:buNone/>
            </a:pPr>
            <a:r>
              <a:rPr lang="cs-CZ" smtClean="0"/>
              <a:t>bříza, mysl, myška, koule, postel</a:t>
            </a:r>
          </a:p>
          <a:p>
            <a:pPr>
              <a:buNone/>
            </a:pPr>
            <a:r>
              <a:rPr lang="cs-CZ" smtClean="0"/>
              <a:t>   </a:t>
            </a:r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11560" y="2276872"/>
          <a:ext cx="7704856" cy="377952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1926214"/>
                <a:gridCol w="1926214"/>
                <a:gridCol w="1926214"/>
                <a:gridCol w="1926214"/>
              </a:tblGrid>
              <a:tr h="867065">
                <a:tc>
                  <a:txBody>
                    <a:bodyPr/>
                    <a:lstStyle/>
                    <a:p>
                      <a:pPr algn="ctr"/>
                      <a:endParaRPr lang="cs-CZ" sz="2800" smtClean="0"/>
                    </a:p>
                    <a:p>
                      <a:pPr algn="ctr"/>
                      <a:r>
                        <a:rPr lang="cs-CZ" sz="2800" smtClean="0"/>
                        <a:t>ŽENA</a:t>
                      </a:r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smtClean="0"/>
                    </a:p>
                    <a:p>
                      <a:pPr algn="ctr"/>
                      <a:r>
                        <a:rPr lang="cs-CZ" sz="2800" smtClean="0"/>
                        <a:t>RŮŽE</a:t>
                      </a:r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smtClean="0"/>
                    </a:p>
                    <a:p>
                      <a:pPr algn="ctr"/>
                      <a:r>
                        <a:rPr lang="cs-CZ" sz="2800" smtClean="0"/>
                        <a:t>PÍSEŇ</a:t>
                      </a:r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smtClean="0"/>
                    </a:p>
                    <a:p>
                      <a:pPr algn="ctr"/>
                      <a:r>
                        <a:rPr lang="cs-CZ" sz="2800" smtClean="0"/>
                        <a:t>KOST</a:t>
                      </a:r>
                      <a:endParaRPr lang="cs-CZ" sz="2800"/>
                    </a:p>
                  </a:txBody>
                  <a:tcPr/>
                </a:tc>
              </a:tr>
              <a:tr h="855188">
                <a:tc>
                  <a:txBody>
                    <a:bodyPr/>
                    <a:lstStyle/>
                    <a:p>
                      <a:pPr algn="ctr"/>
                      <a:endParaRPr lang="cs-CZ" sz="28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liška</a:t>
                      </a:r>
                      <a:endParaRPr lang="cs-CZ" sz="28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ulice</a:t>
                      </a:r>
                      <a:endParaRPr lang="cs-CZ" sz="28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soutěž</a:t>
                      </a:r>
                      <a:endParaRPr lang="cs-CZ" sz="28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oblast</a:t>
                      </a:r>
                      <a:endParaRPr lang="cs-CZ" sz="28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867065">
                <a:tc>
                  <a:txBody>
                    <a:bodyPr/>
                    <a:lstStyle/>
                    <a:p>
                      <a:pPr algn="ctr"/>
                      <a:endParaRPr lang="cs-CZ" sz="28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bříza</a:t>
                      </a:r>
                      <a:endParaRPr lang="cs-CZ" sz="28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jedle</a:t>
                      </a:r>
                      <a:endParaRPr lang="cs-CZ" sz="28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mrkev</a:t>
                      </a:r>
                      <a:endParaRPr lang="cs-CZ" sz="28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obuv</a:t>
                      </a:r>
                      <a:endParaRPr lang="cs-CZ" sz="28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867065">
                <a:tc>
                  <a:txBody>
                    <a:bodyPr/>
                    <a:lstStyle/>
                    <a:p>
                      <a:pPr algn="ctr"/>
                      <a:endParaRPr lang="cs-CZ" sz="28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myška</a:t>
                      </a:r>
                      <a:endParaRPr lang="cs-CZ" sz="28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koule</a:t>
                      </a:r>
                      <a:endParaRPr lang="cs-CZ" sz="28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postel</a:t>
                      </a:r>
                      <a:endParaRPr lang="cs-CZ" sz="28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mysl</a:t>
                      </a:r>
                      <a:endParaRPr lang="cs-CZ" sz="28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0486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smtClean="0"/>
              <a:t>Zdroj:</a:t>
            </a:r>
          </a:p>
          <a:p>
            <a:pPr>
              <a:buNone/>
            </a:pPr>
            <a:r>
              <a:rPr lang="cs-CZ" sz="2400" smtClean="0"/>
              <a:t>Vlastní tvorba</a:t>
            </a:r>
          </a:p>
          <a:p>
            <a:pPr>
              <a:buNone/>
            </a:pPr>
            <a:r>
              <a:rPr lang="cs-CZ" sz="2400" smtClean="0"/>
              <a:t>Ilustrace:</a:t>
            </a:r>
          </a:p>
          <a:p>
            <a:pPr>
              <a:buNone/>
            </a:pPr>
            <a:r>
              <a:rPr lang="cs-CZ" sz="2400" i="1" smtClean="0">
                <a:hlinkClick r:id="rId2"/>
              </a:rPr>
              <a:t>www.office.microsoft.com</a:t>
            </a:r>
            <a:endParaRPr lang="cs-CZ" sz="2400" i="1" smtClean="0"/>
          </a:p>
          <a:p>
            <a:pPr>
              <a:buNone/>
            </a:pPr>
            <a:r>
              <a:rPr lang="cs-CZ" sz="2400" smtClean="0"/>
              <a:t>Citace:</a:t>
            </a:r>
          </a:p>
          <a:p>
            <a:pPr>
              <a:buNone/>
            </a:pPr>
            <a:r>
              <a:rPr lang="cs-CZ" sz="2400" i="1" smtClean="0"/>
              <a:t>Český jazyk 4</a:t>
            </a:r>
            <a:r>
              <a:rPr lang="cs-CZ" sz="2400" smtClean="0"/>
              <a:t>: </a:t>
            </a:r>
            <a:r>
              <a:rPr lang="cs-CZ" sz="2400" i="1" smtClean="0"/>
              <a:t>pro základní školy</a:t>
            </a:r>
            <a:r>
              <a:rPr lang="cs-CZ" sz="2400" smtClean="0"/>
              <a:t>. Praha: SPN -pedagogické nakladatelství, akciová společnost, 2009. ISBN 978-80-7235-423-8.</a:t>
            </a:r>
          </a:p>
          <a:p>
            <a:pPr>
              <a:buNone/>
            </a:pPr>
            <a:r>
              <a:rPr lang="cs-CZ" sz="2400" smtClean="0"/>
              <a:t> </a:t>
            </a:r>
          </a:p>
          <a:p>
            <a:pPr>
              <a:buNone/>
            </a:pPr>
            <a:r>
              <a:rPr lang="cs-CZ" sz="2400" i="1" smtClean="0"/>
              <a:t>Český jazyk V SEŠITECH, TVAROSLOVÍ</a:t>
            </a:r>
            <a:r>
              <a:rPr lang="cs-CZ" sz="2400" smtClean="0"/>
              <a:t>: </a:t>
            </a:r>
            <a:r>
              <a:rPr lang="cs-CZ" sz="2400" i="1" smtClean="0"/>
              <a:t>PRO PRVNÍ STUPEŇ ZÁKLADNÍ ŠKOLY</a:t>
            </a:r>
            <a:r>
              <a:rPr lang="cs-CZ" sz="2400" smtClean="0"/>
              <a:t>. Praha: Nakladatelství Fortuna, 1993. ISBN 80-7168-012-5. </a:t>
            </a:r>
          </a:p>
          <a:p>
            <a:pPr>
              <a:buNone/>
            </a:pPr>
            <a:endParaRPr lang="cs-CZ" sz="3500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smtClean="0"/>
              <a:t>Anotace:</a:t>
            </a:r>
          </a:p>
          <a:p>
            <a:pPr>
              <a:buNone/>
            </a:pPr>
            <a:r>
              <a:rPr lang="cs-CZ" sz="2800" smtClean="0"/>
              <a:t>Materiál lze využít jako prezentaci a výklad nového </a:t>
            </a:r>
          </a:p>
          <a:p>
            <a:pPr>
              <a:buNone/>
            </a:pPr>
            <a:r>
              <a:rPr lang="cs-CZ" sz="2800" smtClean="0"/>
              <a:t>učiva s vedením učitele, k opakování, k procvičení a k</a:t>
            </a:r>
          </a:p>
          <a:p>
            <a:pPr>
              <a:buNone/>
            </a:pPr>
            <a:r>
              <a:rPr lang="cs-CZ" sz="2800" smtClean="0"/>
              <a:t>upevnění již probraného učiva.</a:t>
            </a:r>
          </a:p>
          <a:p>
            <a:pPr>
              <a:buNone/>
            </a:pPr>
            <a:r>
              <a:rPr lang="cs-CZ" sz="2800" smtClean="0"/>
              <a:t>Pracovní list je možné použít k frontální práci žáků,</a:t>
            </a:r>
          </a:p>
          <a:p>
            <a:pPr>
              <a:buNone/>
            </a:pPr>
            <a:r>
              <a:rPr lang="cs-CZ" sz="2800" smtClean="0"/>
              <a:t>k práci ve skupinách i k samostatné práci.</a:t>
            </a:r>
          </a:p>
          <a:p>
            <a:pPr>
              <a:buNone/>
            </a:pPr>
            <a:endParaRPr lang="cs-CZ" sz="28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367</Words>
  <Application>Microsoft Office PowerPoint</Application>
  <PresentationFormat>Předvádění na obrazovce (4:3)</PresentationFormat>
  <Paragraphs>114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VZORY RODU ŽENSKÉHO</vt:lpstr>
      <vt:lpstr>Snímek 3</vt:lpstr>
      <vt:lpstr>VZOR  ŽENA</vt:lpstr>
      <vt:lpstr>VZOR  RŮŽE</vt:lpstr>
      <vt:lpstr>VZOR  PÍSEŇ</vt:lpstr>
      <vt:lpstr>VZOR  KOST</vt:lpstr>
      <vt:lpstr>Dokážeš správně přiřadit podstatná jména ke vzorům?</vt:lpstr>
      <vt:lpstr>Řešení.</vt:lpstr>
      <vt:lpstr>Snímek 10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Langerová</dc:creator>
  <cp:lastModifiedBy>Dum</cp:lastModifiedBy>
  <cp:revision>26</cp:revision>
  <dcterms:created xsi:type="dcterms:W3CDTF">2012-01-15T08:06:04Z</dcterms:created>
  <dcterms:modified xsi:type="dcterms:W3CDTF">2012-04-13T18:18:35Z</dcterms:modified>
</cp:coreProperties>
</file>