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99" r:id="rId4"/>
    <p:sldId id="301" r:id="rId5"/>
    <p:sldId id="305" r:id="rId6"/>
    <p:sldId id="306" r:id="rId7"/>
    <p:sldId id="307" r:id="rId8"/>
    <p:sldId id="30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1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III/2-15-15_IZOLAČNÍ MATERIÁLY-III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KAPALNÉ IZOLANTY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21722" y="1109147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Laky - jsou to roztoky filmotvorných látek v organických rozpouštědlech.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5288" y="2060848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Filmotvorné látky </a:t>
            </a:r>
            <a:r>
              <a:rPr lang="cs-CZ" sz="2400">
                <a:latin typeface="Times New Roman"/>
                <a:ea typeface="Times New Roman"/>
              </a:rPr>
              <a:t>jsou přírodní nebo syntetické pryskyřice, vysychavé rostlinné oleje </a:t>
            </a:r>
            <a:r>
              <a:rPr lang="cs-CZ" sz="2400" smtClean="0">
                <a:latin typeface="Times New Roman"/>
                <a:ea typeface="Times New Roman"/>
              </a:rPr>
              <a:t>a asfalty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497459" y="3212976"/>
            <a:ext cx="81316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Rozpouštědla jsou</a:t>
            </a:r>
            <a:r>
              <a:rPr lang="cs-CZ" sz="2400">
                <a:latin typeface="Times New Roman"/>
                <a:ea typeface="Times New Roman"/>
              </a:rPr>
              <a:t>: benzin, terpentýn, etylalkohol, xylén, toluen apod. Rozpouštědla lze </a:t>
            </a:r>
            <a:r>
              <a:rPr lang="cs-CZ" sz="2400" smtClean="0">
                <a:latin typeface="Times New Roman"/>
                <a:ea typeface="Times New Roman"/>
              </a:rPr>
              <a:t>zčásti nahradit </a:t>
            </a:r>
            <a:r>
              <a:rPr lang="cs-CZ" sz="2400">
                <a:latin typeface="Times New Roman"/>
                <a:ea typeface="Times New Roman"/>
              </a:rPr>
              <a:t>ředidly. Lak tuhne odpařováním rozpouštědel, ředidel i chemickými </a:t>
            </a:r>
            <a:r>
              <a:rPr lang="cs-CZ" sz="2400" smtClean="0">
                <a:latin typeface="Times New Roman"/>
                <a:ea typeface="Times New Roman"/>
              </a:rPr>
              <a:t>reakcemi (</a:t>
            </a:r>
            <a:r>
              <a:rPr lang="cs-CZ" sz="2400">
                <a:latin typeface="Times New Roman"/>
                <a:ea typeface="Times New Roman"/>
              </a:rPr>
              <a:t>oxidací, polykondenzací či polymerací). Bezrozpouštědlové laky tvrdnou </a:t>
            </a:r>
            <a:r>
              <a:rPr lang="cs-CZ" sz="2400" smtClean="0">
                <a:latin typeface="Times New Roman"/>
                <a:ea typeface="Times New Roman"/>
              </a:rPr>
              <a:t>následkem chemických </a:t>
            </a:r>
            <a:r>
              <a:rPr lang="cs-CZ" sz="2400">
                <a:latin typeface="Times New Roman"/>
                <a:ea typeface="Times New Roman"/>
              </a:rPr>
              <a:t>změn.</a:t>
            </a:r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476672"/>
            <a:ext cx="81437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Podle chemického složení rozlišujeme laky:</a:t>
            </a: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56400" y="1196752"/>
            <a:ext cx="6420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 přírodních pryskyřic (lihové laky)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56400" y="1772816"/>
            <a:ext cx="6420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 vysychavých olejů (olejové laky)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56401" y="2348880"/>
            <a:ext cx="6420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ze syntetických pryskyřic (syntetické laky)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1043608" y="1319572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043608" y="1895636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043608" y="2471700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2748" y="3105835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Laky z vysychavých olejů se používají jako ochrana proti povětrnostním vlivům.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2747" y="3936832"/>
            <a:ext cx="814370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Fenolformaldehydové laky se používají k napouštění vinutí.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2747" y="4437112"/>
            <a:ext cx="8143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Polyamidové laky slouží k izolaci </a:t>
            </a:r>
            <a:r>
              <a:rPr lang="cs-CZ" sz="2400" smtClean="0">
                <a:latin typeface="Times New Roman"/>
                <a:ea typeface="Times New Roman"/>
              </a:rPr>
              <a:t>vodičů.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2747" y="5013176"/>
            <a:ext cx="81437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Bezrozpouštědlové laky se používají na vakuově tlakovou </a:t>
            </a:r>
            <a:r>
              <a:rPr lang="cs-CZ" sz="2400" smtClean="0">
                <a:latin typeface="Times New Roman"/>
                <a:ea typeface="Times New Roman"/>
              </a:rPr>
              <a:t>impregnaci cívek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01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66249" y="47667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Epoxidové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laky </a:t>
            </a:r>
            <a:r>
              <a:rPr lang="cs-CZ" sz="2400">
                <a:latin typeface="Times New Roman"/>
                <a:ea typeface="Times New Roman"/>
              </a:rPr>
              <a:t>se připravují jako rozpouštědlové pro izolaci vodičů nebo </a:t>
            </a:r>
            <a:r>
              <a:rPr lang="cs-CZ" sz="2400" smtClean="0">
                <a:latin typeface="Times New Roman"/>
                <a:ea typeface="Times New Roman"/>
              </a:rPr>
              <a:t>bezrozpouštědlové k </a:t>
            </a:r>
            <a:r>
              <a:rPr lang="cs-CZ" sz="2400">
                <a:latin typeface="Times New Roman"/>
                <a:ea typeface="Times New Roman"/>
              </a:rPr>
              <a:t>napouštění nebo lepení.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2746" y="1307669"/>
            <a:ext cx="81437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Silikonové laky </a:t>
            </a:r>
            <a:r>
              <a:rPr lang="cs-CZ" sz="2400">
                <a:latin typeface="Times New Roman"/>
                <a:ea typeface="Times New Roman"/>
              </a:rPr>
              <a:t>vykazují malé změny </a:t>
            </a:r>
            <a:r>
              <a:rPr lang="cs-CZ" sz="2400" smtClean="0">
                <a:latin typeface="Times New Roman"/>
                <a:ea typeface="Times New Roman"/>
              </a:rPr>
              <a:t>elektroizolačních vlastností </a:t>
            </a:r>
            <a:r>
              <a:rPr lang="cs-CZ" sz="2400">
                <a:latin typeface="Times New Roman"/>
                <a:ea typeface="Times New Roman"/>
              </a:rPr>
              <a:t>při změně teploty. Jsou velmi pružné a odolávají zvýšené teplotě při pájení.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3335" y="2507998"/>
            <a:ext cx="81437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Termolepivé </a:t>
            </a:r>
            <a:r>
              <a:rPr lang="cs-CZ" sz="2400">
                <a:latin typeface="Times New Roman"/>
                <a:ea typeface="Times New Roman"/>
              </a:rPr>
              <a:t>laky vytvářejí na lakovaných vodičích tenký termoplastický film, </a:t>
            </a:r>
            <a:r>
              <a:rPr lang="cs-CZ" sz="2400" smtClean="0">
                <a:latin typeface="Times New Roman"/>
                <a:ea typeface="Times New Roman"/>
              </a:rPr>
              <a:t>který po </a:t>
            </a:r>
            <a:r>
              <a:rPr lang="cs-CZ" sz="2400">
                <a:latin typeface="Times New Roman"/>
                <a:ea typeface="Times New Roman"/>
              </a:rPr>
              <a:t>zahřátí změkne a slepí dráty navinuté do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tvaru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cívky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6" y="4077072"/>
            <a:ext cx="3248025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Šipka dolů 14"/>
          <p:cNvSpPr/>
          <p:nvPr/>
        </p:nvSpPr>
        <p:spPr>
          <a:xfrm>
            <a:off x="3131840" y="3645024"/>
            <a:ext cx="2880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33387"/>
            <a:ext cx="1617052" cy="2786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Šipka dolů 15"/>
          <p:cNvSpPr/>
          <p:nvPr/>
        </p:nvSpPr>
        <p:spPr>
          <a:xfrm rot="19234633">
            <a:off x="3163942" y="461901"/>
            <a:ext cx="204990" cy="368077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33386"/>
            <a:ext cx="2527117" cy="209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Šipka dolů 16"/>
          <p:cNvSpPr/>
          <p:nvPr/>
        </p:nvSpPr>
        <p:spPr>
          <a:xfrm rot="18614442">
            <a:off x="4475180" y="960855"/>
            <a:ext cx="216024" cy="361983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732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MINERÁLNÍ OLEJE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21722" y="980728"/>
            <a:ext cx="81586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>
                <a:solidFill>
                  <a:srgbClr val="FF0000"/>
                </a:solidFill>
                <a:latin typeface="Times New Roman"/>
                <a:ea typeface="Times New Roman"/>
              </a:rPr>
              <a:t>Podle použití je dělíme </a:t>
            </a:r>
            <a:r>
              <a:rPr lang="pl-PL" sz="2400" smtClean="0">
                <a:solidFill>
                  <a:srgbClr val="FF0000"/>
                </a:solidFill>
                <a:latin typeface="Times New Roman"/>
                <a:ea typeface="Times New Roman"/>
              </a:rPr>
              <a:t>na: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872534" y="1589891"/>
            <a:ext cx="67479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transformátorové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72533" y="2028119"/>
            <a:ext cx="67479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kondenzátorové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2533" y="2489784"/>
            <a:ext cx="67759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kabelové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899592" y="170080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899592" y="211493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899592" y="257660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6724" y="2951894"/>
            <a:ext cx="81476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Minerální oleje tvoří velkou skupinu kapalných dielektrik (izolantů) dnes značně používaných. Získávají se z ropy destilací.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4734" y="4150704"/>
            <a:ext cx="81476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Chemické složení oleje určuje </a:t>
            </a:r>
            <a:r>
              <a:rPr lang="cs-CZ" sz="2400" smtClean="0">
                <a:latin typeface="Times New Roman"/>
                <a:ea typeface="Times New Roman"/>
              </a:rPr>
              <a:t>jeho vlastnosti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16723" y="4645977"/>
            <a:ext cx="81636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Hlavní funkcí </a:t>
            </a:r>
            <a:r>
              <a:rPr lang="cs-CZ" sz="2400" smtClean="0">
                <a:latin typeface="Times New Roman"/>
                <a:ea typeface="Times New Roman"/>
              </a:rPr>
              <a:t>transformátorového oleje </a:t>
            </a:r>
            <a:r>
              <a:rPr lang="cs-CZ" sz="2400">
                <a:latin typeface="Times New Roman"/>
                <a:ea typeface="Times New Roman"/>
              </a:rPr>
              <a:t>je chlazení </a:t>
            </a:r>
            <a:r>
              <a:rPr lang="cs-CZ" sz="2400" smtClean="0">
                <a:latin typeface="Times New Roman"/>
                <a:ea typeface="Times New Roman"/>
              </a:rPr>
              <a:t>transformátoru: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0657" y="5524433"/>
            <a:ext cx="81597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Olejové kompaundy s kalafunou se </a:t>
            </a:r>
            <a:r>
              <a:rPr lang="cs-CZ" sz="2400" smtClean="0">
                <a:latin typeface="Times New Roman"/>
                <a:ea typeface="Times New Roman"/>
              </a:rPr>
              <a:t>používají </a:t>
            </a:r>
            <a:r>
              <a:rPr lang="cs-CZ" sz="2400">
                <a:latin typeface="Times New Roman"/>
                <a:ea typeface="Times New Roman"/>
              </a:rPr>
              <a:t>k impregnaci kabelů.</a:t>
            </a:r>
          </a:p>
        </p:txBody>
      </p:sp>
    </p:spTree>
    <p:extLst>
      <p:ext uri="{BB962C8B-B14F-4D97-AF65-F5344CB8AC3E}">
        <p14:creationId xmlns:p14="http://schemas.microsoft.com/office/powerpoint/2010/main" val="3826762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MINERÁLNÍ OLEJE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10657" y="1052736"/>
            <a:ext cx="81476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Úlohou oleje ve spínačích je především co nejrychleji uhasit a přerušit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obloukový výboj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ke kterému </a:t>
            </a:r>
            <a:r>
              <a:rPr lang="cs-CZ" sz="2400">
                <a:latin typeface="Times New Roman"/>
                <a:ea typeface="Times New Roman"/>
              </a:rPr>
              <a:t>dochází při oddálení kontaktů.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10656" y="4725144"/>
            <a:ext cx="81476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U olejů do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kondenzátorů</a:t>
            </a:r>
            <a:r>
              <a:rPr lang="cs-CZ" sz="2400">
                <a:latin typeface="Times New Roman"/>
                <a:ea typeface="Times New Roman"/>
              </a:rPr>
              <a:t> se požaduje větší </a:t>
            </a:r>
            <a:r>
              <a:rPr lang="cs-CZ" sz="2400" smtClean="0">
                <a:latin typeface="Times New Roman"/>
                <a:ea typeface="Times New Roman"/>
              </a:rPr>
              <a:t>stabilita.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0657" y="5524433"/>
            <a:ext cx="81597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Olejové kompaundy s kalafunou se </a:t>
            </a:r>
            <a:r>
              <a:rPr lang="cs-CZ" sz="2400" smtClean="0">
                <a:latin typeface="Times New Roman"/>
                <a:ea typeface="Times New Roman"/>
              </a:rPr>
              <a:t>používají </a:t>
            </a:r>
            <a:r>
              <a:rPr lang="cs-CZ" sz="2400">
                <a:latin typeface="Times New Roman"/>
                <a:ea typeface="Times New Roman"/>
              </a:rPr>
              <a:t>k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impregnaci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kabelů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20" y="2253065"/>
            <a:ext cx="2331321" cy="2117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Šipka dolů 12"/>
          <p:cNvSpPr/>
          <p:nvPr/>
        </p:nvSpPr>
        <p:spPr>
          <a:xfrm>
            <a:off x="2411760" y="1844824"/>
            <a:ext cx="216024" cy="4082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53065"/>
            <a:ext cx="2664296" cy="2117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Šipka dolů 15"/>
          <p:cNvSpPr/>
          <p:nvPr/>
        </p:nvSpPr>
        <p:spPr>
          <a:xfrm rot="13102457">
            <a:off x="3203848" y="4005064"/>
            <a:ext cx="216024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53064"/>
            <a:ext cx="2448272" cy="2117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Šipka dolů 16"/>
          <p:cNvSpPr/>
          <p:nvPr/>
        </p:nvSpPr>
        <p:spPr>
          <a:xfrm rot="10800000">
            <a:off x="7524328" y="4581128"/>
            <a:ext cx="21602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1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SYNTETICKÉ KAPALINY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10657" y="1052736"/>
            <a:ext cx="81476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Syntetické kapaliny mají vedle izolačních a dielektrických vlastností také vynikající </a:t>
            </a:r>
            <a:r>
              <a:rPr lang="cs-CZ" sz="2400" smtClean="0">
                <a:latin typeface="Times New Roman"/>
                <a:ea typeface="Times New Roman"/>
              </a:rPr>
              <a:t>vlastnosti chemické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8872" y="1988840"/>
            <a:ext cx="81476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Jsou </a:t>
            </a:r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nehořlavé a prakticky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nestárnou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2148" y="2636912"/>
            <a:ext cx="81597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>
                <a:latin typeface="Times New Roman"/>
                <a:ea typeface="Times New Roman"/>
              </a:rPr>
              <a:t>Jejich cena je však </a:t>
            </a:r>
            <a:r>
              <a:rPr lang="pl-PL" sz="2400" smtClean="0">
                <a:latin typeface="Times New Roman"/>
                <a:ea typeface="Times New Roman"/>
              </a:rPr>
              <a:t>ve </a:t>
            </a:r>
            <a:r>
              <a:rPr lang="cs-CZ" sz="2400" smtClean="0">
                <a:latin typeface="Times New Roman"/>
                <a:ea typeface="Times New Roman"/>
              </a:rPr>
              <a:t>srovnání </a:t>
            </a:r>
            <a:r>
              <a:rPr lang="cs-CZ" sz="2400">
                <a:latin typeface="Times New Roman"/>
                <a:ea typeface="Times New Roman"/>
              </a:rPr>
              <a:t>s minerálními oleji </a:t>
            </a:r>
            <a:r>
              <a:rPr lang="cs-CZ" sz="2400" smtClean="0">
                <a:latin typeface="Times New Roman"/>
                <a:ea typeface="Times New Roman"/>
              </a:rPr>
              <a:t>vyšší. </a:t>
            </a:r>
            <a:r>
              <a:rPr lang="cs-CZ" sz="2400">
                <a:latin typeface="Times New Roman"/>
                <a:ea typeface="Times New Roman"/>
              </a:rPr>
              <a:t>Kromě ceny brání jejich rozšíření i ekologické aspekty.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0640" y="3493841"/>
            <a:ext cx="8175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Vhodné náhrady </a:t>
            </a:r>
            <a:r>
              <a:rPr lang="cs-CZ" sz="2400">
                <a:latin typeface="Times New Roman"/>
                <a:ea typeface="Times New Roman"/>
              </a:rPr>
              <a:t>j</a:t>
            </a:r>
            <a:r>
              <a:rPr lang="cs-CZ" sz="2400">
                <a:latin typeface="Times New Roman"/>
                <a:ea typeface="Times New Roman"/>
              </a:rPr>
              <a:t>sou polybutany</a:t>
            </a:r>
            <a:r>
              <a:rPr lang="cs-CZ" sz="2400">
                <a:latin typeface="Times New Roman"/>
                <a:ea typeface="Times New Roman"/>
              </a:rPr>
              <a:t>, které mají vysokou stabilitu </a:t>
            </a:r>
            <a:r>
              <a:rPr lang="cs-CZ" sz="2400">
                <a:latin typeface="Times New Roman"/>
                <a:ea typeface="Times New Roman"/>
              </a:rPr>
              <a:t>i </a:t>
            </a:r>
            <a:r>
              <a:rPr lang="cs-CZ" sz="2400" smtClean="0">
                <a:latin typeface="Times New Roman"/>
                <a:ea typeface="Times New Roman"/>
              </a:rPr>
              <a:t>při teplotách </a:t>
            </a:r>
            <a:r>
              <a:rPr lang="cs-CZ" sz="2400">
                <a:latin typeface="Times New Roman"/>
                <a:ea typeface="Times New Roman"/>
              </a:rPr>
              <a:t>nad 100°C. Používají se jako náplň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mpregnant </a:t>
            </a:r>
            <a:r>
              <a:rPr lang="cs-CZ" sz="2400">
                <a:latin typeface="Times New Roman"/>
                <a:ea typeface="Times New Roman"/>
              </a:rPr>
              <a:t>pro kabely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svitkové kondenzátory </a:t>
            </a:r>
            <a:r>
              <a:rPr lang="cs-CZ" sz="2400">
                <a:latin typeface="Times New Roman"/>
                <a:ea typeface="Times New Roman"/>
              </a:rPr>
              <a:t>aj.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8871" y="4826675"/>
            <a:ext cx="80930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Patří sem rovněž metylsiloxanový </a:t>
            </a:r>
            <a:r>
              <a:rPr lang="cs-CZ" sz="2400">
                <a:latin typeface="Times New Roman"/>
                <a:ea typeface="Times New Roman"/>
              </a:rPr>
              <a:t>(silikonový) </a:t>
            </a:r>
            <a:r>
              <a:rPr lang="cs-CZ" sz="2400">
                <a:latin typeface="Times New Roman"/>
                <a:ea typeface="Times New Roman"/>
              </a:rPr>
              <a:t>olej. Silikony </a:t>
            </a:r>
            <a:r>
              <a:rPr lang="cs-CZ" sz="2400">
                <a:latin typeface="Times New Roman"/>
                <a:ea typeface="Times New Roman"/>
              </a:rPr>
              <a:t>jsou syntetické </a:t>
            </a:r>
            <a:r>
              <a:rPr lang="cs-CZ" sz="2400">
                <a:latin typeface="Times New Roman"/>
                <a:ea typeface="Times New Roman"/>
              </a:rPr>
              <a:t>hmoty, jsou chemicky </a:t>
            </a:r>
            <a:r>
              <a:rPr lang="cs-CZ" sz="2400">
                <a:latin typeface="Times New Roman"/>
                <a:ea typeface="Times New Roman"/>
              </a:rPr>
              <a:t>stálé, snášejí vyšší teploty a mají vynikající elektrické vlastnosti.</a:t>
            </a:r>
          </a:p>
        </p:txBody>
      </p:sp>
    </p:spTree>
    <p:extLst>
      <p:ext uri="{BB962C8B-B14F-4D97-AF65-F5344CB8AC3E}">
        <p14:creationId xmlns:p14="http://schemas.microsoft.com/office/powerpoint/2010/main" val="158902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2238</TotalTime>
  <Words>490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189</cp:revision>
  <dcterms:created xsi:type="dcterms:W3CDTF">2013-03-27T08:46:28Z</dcterms:created>
  <dcterms:modified xsi:type="dcterms:W3CDTF">2014-04-03T09:28:37Z</dcterms:modified>
</cp:coreProperties>
</file>