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9" r:id="rId3"/>
    <p:sldId id="299" r:id="rId4"/>
    <p:sldId id="309" r:id="rId5"/>
    <p:sldId id="301" r:id="rId6"/>
    <p:sldId id="31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III/2-15-16_IZOLAČNÍ MATERIÁLY-IV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PLYNNÁ DIELEKTRIKA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21722" y="1109147"/>
            <a:ext cx="81586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Eektrická vodivost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plynů je za normálních podmínek a při nízké intenzitě el. pole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velmi malá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, protože v plynu je velmi malé množství iontů a volných elektronů.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06151" y="2274756"/>
            <a:ext cx="81316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Při </a:t>
            </a:r>
            <a:r>
              <a:rPr lang="cs-CZ" sz="2400">
                <a:latin typeface="Times New Roman"/>
                <a:ea typeface="Times New Roman"/>
              </a:rPr>
              <a:t>poměrně malé intenzitě el. pole </a:t>
            </a:r>
            <a:r>
              <a:rPr lang="cs-CZ" sz="2400" smtClean="0">
                <a:latin typeface="Times New Roman"/>
                <a:ea typeface="Times New Roman"/>
              </a:rPr>
              <a:t>může vznikat proud </a:t>
            </a:r>
            <a:r>
              <a:rPr lang="cs-CZ" sz="2400">
                <a:latin typeface="Times New Roman"/>
                <a:ea typeface="Times New Roman"/>
              </a:rPr>
              <a:t>v </a:t>
            </a:r>
            <a:r>
              <a:rPr lang="cs-CZ" sz="2400" smtClean="0">
                <a:latin typeface="Times New Roman"/>
                <a:ea typeface="Times New Roman"/>
              </a:rPr>
              <a:t>plynu a </a:t>
            </a:r>
            <a:r>
              <a:rPr lang="cs-CZ" sz="2400">
                <a:latin typeface="Times New Roman"/>
                <a:ea typeface="Times New Roman"/>
              </a:rPr>
              <a:t>další </a:t>
            </a:r>
            <a:r>
              <a:rPr lang="cs-CZ" sz="2400" smtClean="0">
                <a:latin typeface="Times New Roman"/>
                <a:ea typeface="Times New Roman"/>
              </a:rPr>
              <a:t>ionizace způsobí, že </a:t>
            </a:r>
            <a:r>
              <a:rPr lang="cs-CZ" sz="2400">
                <a:latin typeface="Times New Roman"/>
                <a:ea typeface="Times New Roman"/>
              </a:rPr>
              <a:t>proud lavinovitě vzrůstá a vzniká výboj v plynu.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54886" y="3475113"/>
            <a:ext cx="33009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Existují tři druhy výbojů: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4886" y="3936778"/>
            <a:ext cx="812157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Tichý výboj </a:t>
            </a:r>
            <a:r>
              <a:rPr lang="cs-CZ" sz="2400" smtClean="0">
                <a:latin typeface="Times New Roman"/>
                <a:ea typeface="Times New Roman"/>
              </a:rPr>
              <a:t>- </a:t>
            </a:r>
            <a:r>
              <a:rPr lang="cs-CZ" sz="2400">
                <a:latin typeface="Times New Roman"/>
                <a:ea typeface="Times New Roman"/>
              </a:rPr>
              <a:t>k nárazové ionizaci dochází v </a:t>
            </a:r>
            <a:r>
              <a:rPr lang="cs-CZ" sz="2400" smtClean="0">
                <a:latin typeface="Times New Roman"/>
                <a:ea typeface="Times New Roman"/>
              </a:rPr>
              <a:t>celém průřezu </a:t>
            </a:r>
            <a:r>
              <a:rPr lang="cs-CZ" sz="2400">
                <a:latin typeface="Times New Roman"/>
                <a:ea typeface="Times New Roman"/>
              </a:rPr>
              <a:t>plynového sloupce. </a:t>
            </a:r>
            <a:r>
              <a:rPr lang="cs-CZ" sz="2400" smtClean="0">
                <a:latin typeface="Times New Roman"/>
                <a:ea typeface="Times New Roman"/>
              </a:rPr>
              <a:t>To se projevuje světélkováním.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4887" y="4843771"/>
            <a:ext cx="8082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Jiskrový výboj </a:t>
            </a:r>
            <a:r>
              <a:rPr lang="cs-CZ" sz="2400">
                <a:latin typeface="Times New Roman"/>
                <a:ea typeface="Times New Roman"/>
              </a:rPr>
              <a:t>- ionizace nenastává v celé šíři mezi elektrodami, ale vznikne pouze velmi úzká ionizovaná </a:t>
            </a:r>
            <a:r>
              <a:rPr lang="pt-BR" sz="2400">
                <a:latin typeface="Times New Roman"/>
                <a:ea typeface="Times New Roman"/>
              </a:rPr>
              <a:t>cesta, která se silně zahřívá.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1702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PLYNNÁ DIELEKTRIKA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29299" y="1052736"/>
            <a:ext cx="813057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Obloukový výboj </a:t>
            </a:r>
            <a:r>
              <a:rPr lang="cs-CZ" sz="2400" smtClean="0">
                <a:latin typeface="Times New Roman"/>
                <a:ea typeface="Times New Roman"/>
              </a:rPr>
              <a:t>- </a:t>
            </a:r>
            <a:r>
              <a:rPr lang="cs-CZ" sz="2400">
                <a:latin typeface="Times New Roman"/>
                <a:ea typeface="Times New Roman"/>
              </a:rPr>
              <a:t>ionty a elektrony, které dopadají na elektrody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>
                <a:latin typeface="Times New Roman"/>
                <a:ea typeface="Times New Roman"/>
              </a:rPr>
              <a:t>je </a:t>
            </a:r>
            <a:r>
              <a:rPr lang="cs-CZ" sz="2400" smtClean="0">
                <a:latin typeface="Times New Roman"/>
                <a:ea typeface="Times New Roman"/>
              </a:rPr>
              <a:t>tak rozžhaví, že elektrody </a:t>
            </a:r>
            <a:r>
              <a:rPr lang="cs-CZ" sz="2400">
                <a:latin typeface="Times New Roman"/>
                <a:ea typeface="Times New Roman"/>
              </a:rPr>
              <a:t>samy začínají emitovat ionty, které se pak účastní přenosu proudu plynem.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91459" y="3827949"/>
            <a:ext cx="81050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Plyny jsou látky s nejmenší elektrickou pevností ze všech dielektrik.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68588" y="2382620"/>
            <a:ext cx="80262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Dochází ke </a:t>
            </a:r>
            <a:r>
              <a:rPr lang="cs-CZ" sz="2400">
                <a:latin typeface="Times New Roman"/>
                <a:ea typeface="Times New Roman"/>
              </a:rPr>
              <a:t>značnému úbytku materiálu elektrod.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91459" y="2996952"/>
            <a:ext cx="81050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Obloukový výboj se využívá při obloukovém sváření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a v intenzivních </a:t>
            </a:r>
            <a:r>
              <a:rPr lang="cs-CZ" sz="2400">
                <a:latin typeface="Times New Roman"/>
                <a:ea typeface="Times New Roman"/>
              </a:rPr>
              <a:t>zdrojích </a:t>
            </a:r>
            <a:r>
              <a:rPr lang="cs-CZ" sz="2400">
                <a:latin typeface="Times New Roman"/>
                <a:ea typeface="Times New Roman"/>
              </a:rPr>
              <a:t>světla.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2747" y="4725144"/>
            <a:ext cx="812712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Vzduch</a:t>
            </a:r>
            <a:r>
              <a:rPr lang="cs-CZ" sz="2400">
                <a:latin typeface="Times New Roman"/>
                <a:ea typeface="Times New Roman"/>
              </a:rPr>
              <a:t> - </a:t>
            </a:r>
            <a:r>
              <a:rPr lang="cs-CZ" sz="2400">
                <a:latin typeface="Times New Roman"/>
                <a:ea typeface="Times New Roman"/>
              </a:rPr>
              <a:t>Používá se u venkovních </a:t>
            </a:r>
            <a:r>
              <a:rPr lang="cs-CZ" sz="2400">
                <a:latin typeface="Times New Roman"/>
                <a:ea typeface="Times New Roman"/>
              </a:rPr>
              <a:t>vedení a </a:t>
            </a:r>
            <a:r>
              <a:rPr lang="cs-CZ" sz="2400">
                <a:latin typeface="Times New Roman"/>
                <a:ea typeface="Times New Roman"/>
              </a:rPr>
              <a:t>u vzduchových kondenzátorů a transformátorů. Průrazné napětí mezi deskovými elektrodami vzdálenými 1 cm je </a:t>
            </a:r>
            <a:r>
              <a:rPr lang="cs-CZ" sz="2400">
                <a:latin typeface="Times New Roman"/>
                <a:ea typeface="Times New Roman"/>
              </a:rPr>
              <a:t>31 </a:t>
            </a:r>
            <a:r>
              <a:rPr lang="cs-CZ" sz="2400" smtClean="0">
                <a:latin typeface="Times New Roman"/>
                <a:ea typeface="Times New Roman"/>
              </a:rPr>
              <a:t>kV.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1851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476672"/>
            <a:ext cx="81437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Dusík</a:t>
            </a:r>
            <a:r>
              <a:rPr lang="cs-CZ" sz="2400" smtClean="0">
                <a:latin typeface="Times New Roman"/>
                <a:ea typeface="Times New Roman"/>
              </a:rPr>
              <a:t> - tvoří </a:t>
            </a:r>
            <a:r>
              <a:rPr lang="cs-CZ" sz="2400">
                <a:latin typeface="Times New Roman"/>
                <a:ea typeface="Times New Roman"/>
              </a:rPr>
              <a:t>hlavní složku vzduchu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Vlastnosti dusíku jsou prakticky stejné jako u vzduchu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Dusík nemá </a:t>
            </a:r>
            <a:r>
              <a:rPr lang="cs-CZ" sz="2400">
                <a:latin typeface="Times New Roman"/>
                <a:ea typeface="Times New Roman"/>
              </a:rPr>
              <a:t>oxidační </a:t>
            </a:r>
            <a:r>
              <a:rPr lang="cs-CZ" sz="2400" smtClean="0">
                <a:latin typeface="Times New Roman"/>
                <a:ea typeface="Times New Roman"/>
              </a:rPr>
              <a:t>účinky, </a:t>
            </a:r>
            <a:r>
              <a:rPr lang="pt-BR" sz="2400" smtClean="0">
                <a:latin typeface="Times New Roman"/>
                <a:ea typeface="Times New Roman"/>
              </a:rPr>
              <a:t>proto </a:t>
            </a:r>
            <a:r>
              <a:rPr lang="pt-BR" sz="2400">
                <a:latin typeface="Times New Roman"/>
                <a:ea typeface="Times New Roman"/>
              </a:rPr>
              <a:t>se používá jako </a:t>
            </a:r>
            <a:r>
              <a:rPr lang="pt-BR" sz="2400">
                <a:latin typeface="Times New Roman"/>
                <a:ea typeface="Times New Roman"/>
              </a:rPr>
              <a:t>inertní</a:t>
            </a:r>
            <a:r>
              <a:rPr lang="cs-CZ" sz="2400">
                <a:latin typeface="Times New Roman"/>
                <a:ea typeface="Times New Roman"/>
              </a:rPr>
              <a:t> atmosféra </a:t>
            </a:r>
            <a:r>
              <a:rPr lang="cs-CZ" sz="2400">
                <a:latin typeface="Times New Roman"/>
                <a:ea typeface="Times New Roman"/>
              </a:rPr>
              <a:t>chránící </a:t>
            </a:r>
            <a:r>
              <a:rPr lang="cs-CZ" sz="2400">
                <a:latin typeface="Times New Roman"/>
                <a:ea typeface="Times New Roman"/>
              </a:rPr>
              <a:t>okysličování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jako </a:t>
            </a:r>
            <a:r>
              <a:rPr lang="cs-CZ" sz="2400">
                <a:latin typeface="Times New Roman"/>
                <a:ea typeface="Times New Roman"/>
              </a:rPr>
              <a:t>chladící </a:t>
            </a:r>
            <a:r>
              <a:rPr lang="cs-CZ" sz="2400">
                <a:latin typeface="Times New Roman"/>
                <a:ea typeface="Times New Roman"/>
              </a:rPr>
              <a:t>médium v </a:t>
            </a:r>
            <a:r>
              <a:rPr lang="cs-CZ" sz="2400">
                <a:latin typeface="Times New Roman"/>
                <a:ea typeface="Times New Roman"/>
              </a:rPr>
              <a:t>kryogenní </a:t>
            </a:r>
            <a:r>
              <a:rPr lang="cs-CZ" sz="2400" smtClean="0">
                <a:latin typeface="Times New Roman"/>
                <a:ea typeface="Times New Roman"/>
              </a:rPr>
              <a:t>technice.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97687" y="2132856"/>
            <a:ext cx="814370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Vodík</a:t>
            </a:r>
            <a:r>
              <a:rPr lang="cs-CZ" sz="2400" smtClean="0">
                <a:latin typeface="Times New Roman"/>
                <a:ea typeface="Times New Roman"/>
              </a:rPr>
              <a:t> - je </a:t>
            </a:r>
            <a:r>
              <a:rPr lang="cs-CZ" sz="2400">
                <a:latin typeface="Times New Roman"/>
                <a:ea typeface="Times New Roman"/>
              </a:rPr>
              <a:t>14x lehčí než vzduch, má nejlepší tepelnou vodivost z plynů a nízký odpor třením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Používá se jako </a:t>
            </a:r>
            <a:r>
              <a:rPr lang="cs-CZ" sz="2400">
                <a:latin typeface="Times New Roman"/>
                <a:ea typeface="Times New Roman"/>
              </a:rPr>
              <a:t>chladící a izolační </a:t>
            </a:r>
            <a:r>
              <a:rPr lang="cs-CZ" sz="2400">
                <a:latin typeface="Times New Roman"/>
                <a:ea typeface="Times New Roman"/>
              </a:rPr>
              <a:t>plyn </a:t>
            </a:r>
            <a:r>
              <a:rPr lang="cs-CZ" sz="2400" smtClean="0">
                <a:latin typeface="Times New Roman"/>
                <a:ea typeface="Times New Roman"/>
              </a:rPr>
              <a:t>a při </a:t>
            </a:r>
            <a:r>
              <a:rPr lang="cs-CZ" sz="2400">
                <a:latin typeface="Times New Roman"/>
                <a:ea typeface="Times New Roman"/>
              </a:rPr>
              <a:t>výrobě </a:t>
            </a:r>
            <a:r>
              <a:rPr lang="cs-CZ" sz="2400" smtClean="0">
                <a:latin typeface="Times New Roman"/>
                <a:ea typeface="Times New Roman"/>
              </a:rPr>
              <a:t>polovodičů.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2747" y="3501008"/>
            <a:ext cx="814371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Vzácné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inertní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plyny - (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He, Ne, Ar, Kr,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Xe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)</a:t>
            </a:r>
            <a:r>
              <a:rPr lang="cs-CZ" sz="2400" smtClean="0">
                <a:latin typeface="Times New Roman"/>
                <a:ea typeface="Times New Roman"/>
              </a:rPr>
              <a:t>  jsou pro </a:t>
            </a:r>
            <a:r>
              <a:rPr lang="cs-CZ" sz="2400">
                <a:latin typeface="Times New Roman"/>
                <a:ea typeface="Times New Roman"/>
              </a:rPr>
              <a:t>svoji netečnost označované jako </a:t>
            </a:r>
            <a:r>
              <a:rPr lang="cs-CZ" sz="2400">
                <a:latin typeface="Times New Roman"/>
                <a:ea typeface="Times New Roman"/>
              </a:rPr>
              <a:t>inertní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Mají vysokou </a:t>
            </a:r>
            <a:r>
              <a:rPr lang="cs-CZ" sz="2400">
                <a:latin typeface="Times New Roman"/>
                <a:ea typeface="Times New Roman"/>
              </a:rPr>
              <a:t>el. pevnost, jsou </a:t>
            </a:r>
            <a:r>
              <a:rPr lang="cs-CZ" sz="2400">
                <a:latin typeface="Times New Roman"/>
                <a:ea typeface="Times New Roman"/>
              </a:rPr>
              <a:t>nehořlavé, tepelně </a:t>
            </a:r>
            <a:r>
              <a:rPr lang="cs-CZ" sz="2400">
                <a:latin typeface="Times New Roman"/>
                <a:ea typeface="Times New Roman"/>
              </a:rPr>
              <a:t>stálé, nejsou toxické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Ve směsi s </a:t>
            </a:r>
            <a:r>
              <a:rPr lang="cs-CZ" sz="2400">
                <a:latin typeface="Times New Roman"/>
                <a:ea typeface="Times New Roman"/>
              </a:rPr>
              <a:t>dusíkem </a:t>
            </a:r>
            <a:r>
              <a:rPr lang="cs-CZ" sz="2400" smtClean="0">
                <a:latin typeface="Times New Roman"/>
                <a:ea typeface="Times New Roman"/>
              </a:rPr>
              <a:t>jsou pro žárovky v </a:t>
            </a:r>
            <a:r>
              <a:rPr lang="cs-CZ" sz="2400">
                <a:latin typeface="Times New Roman"/>
                <a:ea typeface="Times New Roman"/>
              </a:rPr>
              <a:t>osvětlovací technice. Směs He a Ne je </a:t>
            </a:r>
            <a:r>
              <a:rPr lang="cs-CZ" sz="2400">
                <a:latin typeface="Times New Roman"/>
                <a:ea typeface="Times New Roman"/>
              </a:rPr>
              <a:t>základem </a:t>
            </a:r>
            <a:r>
              <a:rPr lang="cs-CZ" sz="2400" smtClean="0">
                <a:latin typeface="Times New Roman"/>
                <a:ea typeface="Times New Roman"/>
              </a:rPr>
              <a:t>helium - neonového laseru</a:t>
            </a:r>
            <a:r>
              <a:rPr lang="cs-CZ" sz="2400">
                <a:latin typeface="Times New Roman"/>
                <a:ea typeface="Times New Roman"/>
              </a:rPr>
              <a:t>. </a:t>
            </a:r>
            <a:r>
              <a:rPr lang="cs-CZ" sz="2400">
                <a:latin typeface="Times New Roman"/>
                <a:ea typeface="Times New Roman"/>
              </a:rPr>
              <a:t>Xenon </a:t>
            </a:r>
            <a:r>
              <a:rPr lang="cs-CZ" sz="2400" smtClean="0">
                <a:latin typeface="Times New Roman"/>
                <a:ea typeface="Times New Roman"/>
              </a:rPr>
              <a:t>se používá pro </a:t>
            </a:r>
            <a:r>
              <a:rPr lang="cs-CZ" sz="2400">
                <a:latin typeface="Times New Roman"/>
                <a:ea typeface="Times New Roman"/>
              </a:rPr>
              <a:t>plnění </a:t>
            </a:r>
            <a:r>
              <a:rPr lang="cs-CZ" sz="2400" smtClean="0">
                <a:latin typeface="Times New Roman"/>
                <a:ea typeface="Times New Roman"/>
              </a:rPr>
              <a:t>výbojek.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90129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476672"/>
            <a:ext cx="81437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Fluorid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sírový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SF</a:t>
            </a:r>
            <a:r>
              <a:rPr lang="cs-CZ" sz="2400" baseline="-25000" smtClean="0">
                <a:solidFill>
                  <a:srgbClr val="FF0000"/>
                </a:solidFill>
                <a:latin typeface="Times New Roman"/>
                <a:ea typeface="Times New Roman"/>
              </a:rPr>
              <a:t>6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– (freon) – </a:t>
            </a:r>
            <a:r>
              <a:rPr lang="cs-CZ" sz="2400" smtClean="0">
                <a:latin typeface="Times New Roman"/>
                <a:ea typeface="Times New Roman"/>
              </a:rPr>
              <a:t>používá se </a:t>
            </a:r>
            <a:r>
              <a:rPr lang="cs-CZ" sz="2400">
                <a:latin typeface="Times New Roman"/>
                <a:ea typeface="Times New Roman"/>
              </a:rPr>
              <a:t>v chladničkách, mrazničkách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ostatních chladících </a:t>
            </a:r>
            <a:r>
              <a:rPr lang="cs-CZ" sz="2400">
                <a:latin typeface="Times New Roman"/>
                <a:ea typeface="Times New Roman"/>
              </a:rPr>
              <a:t>zařízeních a na </a:t>
            </a:r>
            <a:r>
              <a:rPr lang="cs-CZ" sz="2400">
                <a:latin typeface="Times New Roman"/>
                <a:ea typeface="Times New Roman"/>
              </a:rPr>
              <a:t>praní </a:t>
            </a:r>
            <a:r>
              <a:rPr lang="cs-CZ" sz="2400">
                <a:latin typeface="Times New Roman"/>
                <a:ea typeface="Times New Roman"/>
              </a:rPr>
              <a:t>z</a:t>
            </a:r>
            <a:r>
              <a:rPr lang="cs-CZ" sz="2400" smtClean="0">
                <a:latin typeface="Times New Roman"/>
                <a:ea typeface="Times New Roman"/>
              </a:rPr>
              <a:t>apájených </a:t>
            </a:r>
            <a:r>
              <a:rPr lang="cs-CZ" sz="2400">
                <a:latin typeface="Times New Roman"/>
                <a:ea typeface="Times New Roman"/>
              </a:rPr>
              <a:t>plošných spojů suchým leptáním.</a:t>
            </a: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30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</a:t>
            </a:r>
          </a:p>
          <a:p>
            <a:pPr algn="just"/>
            <a:r>
              <a:rPr lang="cs-CZ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://www.google.cz/search?q=nevlastn%C3%AD+polovodi%C4%8D&amp;hl=cs&amp;gbv=2&amp;rlz=1R2WQIB_csCZ525&amp;prmd=ivns&amp;ei=cgI0U6m5FIjcsgakroHgBg&amp;start=20&amp;sa=N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2280</TotalTime>
  <Words>461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195</cp:revision>
  <dcterms:created xsi:type="dcterms:W3CDTF">2013-03-27T08:46:28Z</dcterms:created>
  <dcterms:modified xsi:type="dcterms:W3CDTF">2014-04-03T10:30:28Z</dcterms:modified>
</cp:coreProperties>
</file>