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9" r:id="rId3"/>
    <p:sldId id="299" r:id="rId4"/>
    <p:sldId id="312" r:id="rId5"/>
    <p:sldId id="309" r:id="rId6"/>
    <p:sldId id="313" r:id="rId7"/>
    <p:sldId id="314" r:id="rId8"/>
    <p:sldId id="315" r:id="rId9"/>
    <p:sldId id="301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5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20A2A-5F6B-43A1-84CB-C91742C7ACB9}" type="datetimeFigureOut">
              <a:rPr lang="cs-CZ" smtClean="0"/>
              <a:t>8.4.2014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74F20-A34D-4213-AD8A-B69282A81D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143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8.4.2014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8.4.2014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8.4.2014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8.4.2014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8.4.2014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8.4.2014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8.4.2014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8.4.2014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8.4.2014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8.4.2014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8.4.2014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8.4.2014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41412" y="3458013"/>
            <a:ext cx="51845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ELEKTROTECHNICKÉ 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MATERIÁLY 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1354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III/2-15-17_MATERIÁLY PRO OPTOELEKTRONIKU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Autor:  Ing. Janyška Lubomír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Tématický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okruh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Elektrotechnologie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1.3.2014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32748" y="404664"/>
            <a:ext cx="814370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MATERIÁLY PRO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OPTOELEKTRONIKU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21722" y="1109147"/>
            <a:ext cx="8158627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Optoelektronika - </a:t>
            </a:r>
            <a:r>
              <a:rPr lang="cs-CZ" sz="2400" smtClean="0">
                <a:latin typeface="Times New Roman"/>
                <a:ea typeface="Times New Roman"/>
              </a:rPr>
              <a:t>zabývá </a:t>
            </a:r>
            <a:r>
              <a:rPr lang="cs-CZ" sz="2400">
                <a:latin typeface="Times New Roman"/>
                <a:ea typeface="Times New Roman"/>
              </a:rPr>
              <a:t>se </a:t>
            </a:r>
            <a:r>
              <a:rPr lang="cs-CZ" sz="2400" smtClean="0">
                <a:latin typeface="Times New Roman"/>
                <a:ea typeface="Times New Roman"/>
              </a:rPr>
              <a:t>principy </a:t>
            </a:r>
            <a:r>
              <a:rPr lang="cs-CZ" sz="2400">
                <a:latin typeface="Times New Roman"/>
                <a:ea typeface="Times New Roman"/>
              </a:rPr>
              <a:t>a postupy zpracování, přenosu a </a:t>
            </a:r>
            <a:r>
              <a:rPr lang="cs-CZ" sz="2400" smtClean="0">
                <a:latin typeface="Times New Roman"/>
                <a:ea typeface="Times New Roman"/>
              </a:rPr>
              <a:t>záznamu informací pomocí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záření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cs-CZ" sz="2400">
                <a:latin typeface="Times New Roman"/>
                <a:ea typeface="Times New Roman"/>
              </a:rPr>
              <a:t>(částečně se jedná o záření spadající </a:t>
            </a:r>
            <a:r>
              <a:rPr lang="cs-CZ" sz="2400" smtClean="0">
                <a:latin typeface="Times New Roman"/>
                <a:ea typeface="Times New Roman"/>
              </a:rPr>
              <a:t>svojí vlnovou </a:t>
            </a:r>
            <a:r>
              <a:rPr lang="cs-CZ" sz="2400">
                <a:latin typeface="Times New Roman"/>
                <a:ea typeface="Times New Roman"/>
              </a:rPr>
              <a:t>délkou do oblasti viditelného spektra) jako např. intenzity, směru, vlnové délky</a:t>
            </a:r>
            <a:r>
              <a:rPr lang="cs-CZ" sz="2400" smtClean="0">
                <a:latin typeface="Times New Roman"/>
                <a:ea typeface="Times New Roman"/>
              </a:rPr>
              <a:t>, polarizace.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05798" y="2632531"/>
            <a:ext cx="80829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Popisujeme ji následujícími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hledisky:</a:t>
            </a:r>
          </a:p>
        </p:txBody>
      </p:sp>
      <p:sp>
        <p:nvSpPr>
          <p:cNvPr id="7" name="Obdélník 6"/>
          <p:cNvSpPr/>
          <p:nvPr/>
        </p:nvSpPr>
        <p:spPr>
          <a:xfrm>
            <a:off x="1187624" y="3105835"/>
            <a:ext cx="748883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velká přenosová šířka při relativně malém útlumu</a:t>
            </a:r>
          </a:p>
        </p:txBody>
      </p:sp>
      <p:sp>
        <p:nvSpPr>
          <p:cNvPr id="9" name="Obdélník 8"/>
          <p:cNvSpPr/>
          <p:nvPr/>
        </p:nvSpPr>
        <p:spPr>
          <a:xfrm>
            <a:off x="1187624" y="3475167"/>
            <a:ext cx="750770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vysoká hustota informace v optickém přenosovém kanálu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168751" y="3887904"/>
            <a:ext cx="750770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velká odolnost proti rušení (přenos informace </a:t>
            </a:r>
            <a:r>
              <a:rPr lang="cs-CZ" sz="2400" smtClean="0">
                <a:latin typeface="Times New Roman"/>
                <a:ea typeface="Times New Roman"/>
              </a:rPr>
              <a:t>je realizován </a:t>
            </a:r>
            <a:r>
              <a:rPr lang="cs-CZ" sz="2400">
                <a:latin typeface="Times New Roman"/>
                <a:ea typeface="Times New Roman"/>
              </a:rPr>
              <a:t>elektricky neutrálními </a:t>
            </a:r>
            <a:r>
              <a:rPr lang="cs-CZ" sz="2400" smtClean="0">
                <a:latin typeface="Times New Roman"/>
                <a:ea typeface="Times New Roman"/>
              </a:rPr>
              <a:t>fotony)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178187" y="4695527"/>
            <a:ext cx="748883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možnost vytvoření elektricky izolovaného spojení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168752" y="5157192"/>
            <a:ext cx="752657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možnost vizuální kontroly stavu přenosových zařízení a jeho optické </a:t>
            </a:r>
            <a:r>
              <a:rPr lang="cs-CZ" sz="2400" smtClean="0">
                <a:latin typeface="Times New Roman"/>
                <a:ea typeface="Times New Roman"/>
              </a:rPr>
              <a:t>indikace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168751" y="5934471"/>
            <a:ext cx="493858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odolnost proti žíravinám a plynům</a:t>
            </a:r>
          </a:p>
        </p:txBody>
      </p:sp>
      <p:sp>
        <p:nvSpPr>
          <p:cNvPr id="15" name="Šipka doprava 14"/>
          <p:cNvSpPr/>
          <p:nvPr/>
        </p:nvSpPr>
        <p:spPr>
          <a:xfrm>
            <a:off x="516243" y="3221251"/>
            <a:ext cx="432048" cy="2308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521722" y="3590583"/>
            <a:ext cx="432048" cy="2308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505798" y="4187986"/>
            <a:ext cx="432048" cy="2308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505798" y="4813610"/>
            <a:ext cx="432048" cy="2308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>
            <a:off x="532748" y="5457274"/>
            <a:ext cx="432048" cy="2308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prava 20"/>
          <p:cNvSpPr/>
          <p:nvPr/>
        </p:nvSpPr>
        <p:spPr>
          <a:xfrm>
            <a:off x="505798" y="6049888"/>
            <a:ext cx="432048" cy="2308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7023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  <p:bldP spid="11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32748" y="404664"/>
            <a:ext cx="8143708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MATERIÁLY PRO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OPTOELEKTRONIKU A SOUČÁSTKOVOU ZÁKLADNU OPTOELEKTRONIKY TVOŘÍ:</a:t>
            </a:r>
            <a:endParaRPr lang="cs-CZ" sz="2400" dirty="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215444" y="1643249"/>
            <a:ext cx="748883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Times New Roman"/>
                <a:ea typeface="Times New Roman"/>
              </a:rPr>
              <a:t>zdroje </a:t>
            </a:r>
            <a:r>
              <a:rPr lang="cs-CZ" sz="2400" dirty="0" smtClean="0">
                <a:solidFill>
                  <a:srgbClr val="FF0000"/>
                </a:solidFill>
                <a:latin typeface="Times New Roman"/>
                <a:ea typeface="Times New Roman"/>
              </a:rPr>
              <a:t>záření</a:t>
            </a:r>
            <a:endParaRPr lang="cs-CZ" sz="2400" dirty="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206007" y="2104914"/>
            <a:ext cx="750770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solidFill>
                  <a:srgbClr val="FF0000"/>
                </a:solidFill>
                <a:latin typeface="Times New Roman"/>
                <a:ea typeface="Times New Roman"/>
              </a:rPr>
              <a:t>optická přenosová </a:t>
            </a:r>
            <a:r>
              <a:rPr lang="cs-CZ" sz="2400" dirty="0" smtClean="0">
                <a:solidFill>
                  <a:srgbClr val="FF0000"/>
                </a:solidFill>
                <a:latin typeface="Times New Roman"/>
                <a:ea typeface="Times New Roman"/>
              </a:rPr>
              <a:t>prostředí </a:t>
            </a:r>
            <a:r>
              <a:rPr lang="cs-CZ" sz="2400" dirty="0" smtClean="0">
                <a:latin typeface="Times New Roman"/>
                <a:ea typeface="Times New Roman"/>
              </a:rPr>
              <a:t>(</a:t>
            </a:r>
            <a:r>
              <a:rPr lang="cs-CZ" sz="2400" dirty="0">
                <a:latin typeface="Times New Roman"/>
                <a:ea typeface="Times New Roman"/>
              </a:rPr>
              <a:t>vlnovody, modulátory, vazební prvky)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216887" y="2959659"/>
            <a:ext cx="750770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/>
                <a:ea typeface="Times New Roman"/>
              </a:rPr>
              <a:t>detektory záření</a:t>
            </a:r>
            <a:endParaRPr lang="cs-CZ" sz="2400" dirty="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528182" y="1758006"/>
            <a:ext cx="432048" cy="2308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538400" y="2404996"/>
            <a:ext cx="432048" cy="2308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538400" y="3075075"/>
            <a:ext cx="432048" cy="2308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19056" y="3433011"/>
            <a:ext cx="81574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/>
                <a:ea typeface="Times New Roman"/>
              </a:rPr>
              <a:t>V optoelektronických komunikačních systémech je využíváno </a:t>
            </a:r>
            <a:r>
              <a:rPr lang="cs-CZ" sz="2400" dirty="0" smtClean="0">
                <a:solidFill>
                  <a:srgbClr val="FF0000"/>
                </a:solidFill>
                <a:latin typeface="Times New Roman"/>
                <a:ea typeface="Times New Roman"/>
              </a:rPr>
              <a:t>viditelného</a:t>
            </a:r>
            <a:r>
              <a:rPr lang="cs-CZ" sz="2400" dirty="0" smtClean="0">
                <a:latin typeface="Times New Roman"/>
                <a:ea typeface="Times New Roman"/>
              </a:rPr>
              <a:t> nebo </a:t>
            </a:r>
            <a:r>
              <a:rPr lang="cs-CZ" sz="2400" dirty="0" smtClean="0">
                <a:solidFill>
                  <a:srgbClr val="FF0000"/>
                </a:solidFill>
                <a:latin typeface="Times New Roman"/>
                <a:ea typeface="Times New Roman"/>
              </a:rPr>
              <a:t>neviditelného</a:t>
            </a:r>
            <a:r>
              <a:rPr lang="cs-CZ" sz="2400" dirty="0" smtClean="0">
                <a:latin typeface="Times New Roman"/>
                <a:ea typeface="Times New Roman"/>
              </a:rPr>
              <a:t> </a:t>
            </a:r>
            <a:r>
              <a:rPr lang="cs-CZ" sz="2400" dirty="0">
                <a:latin typeface="Times New Roman"/>
                <a:ea typeface="Times New Roman"/>
              </a:rPr>
              <a:t>záření.</a:t>
            </a:r>
          </a:p>
        </p:txBody>
      </p:sp>
      <p:sp>
        <p:nvSpPr>
          <p:cNvPr id="4" name="Obdélník 3"/>
          <p:cNvSpPr/>
          <p:nvPr/>
        </p:nvSpPr>
        <p:spPr>
          <a:xfrm>
            <a:off x="519056" y="4264008"/>
            <a:ext cx="819496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/>
                <a:ea typeface="Times New Roman"/>
              </a:rPr>
              <a:t>Infračervené světlo si </a:t>
            </a:r>
            <a:r>
              <a:rPr lang="cs-CZ" sz="2400" dirty="0">
                <a:latin typeface="Times New Roman"/>
                <a:ea typeface="Times New Roman"/>
              </a:rPr>
              <a:t>vynucuje chlazení </a:t>
            </a:r>
            <a:r>
              <a:rPr lang="cs-CZ" sz="2400" dirty="0" err="1" smtClean="0">
                <a:latin typeface="Times New Roman"/>
                <a:ea typeface="Times New Roman"/>
              </a:rPr>
              <a:t>optoelektrických</a:t>
            </a:r>
            <a:r>
              <a:rPr lang="cs-CZ" sz="2400" dirty="0" smtClean="0">
                <a:latin typeface="Times New Roman"/>
                <a:ea typeface="Times New Roman"/>
              </a:rPr>
              <a:t> prvků, aby bylo potlačeno </a:t>
            </a:r>
            <a:r>
              <a:rPr lang="cs-CZ" sz="2400" dirty="0">
                <a:latin typeface="Times New Roman"/>
                <a:ea typeface="Times New Roman"/>
              </a:rPr>
              <a:t>jejich </a:t>
            </a:r>
            <a:r>
              <a:rPr lang="cs-CZ" sz="2400" dirty="0" smtClean="0">
                <a:latin typeface="Times New Roman"/>
                <a:ea typeface="Times New Roman"/>
              </a:rPr>
              <a:t>termické napětí, vznikající </a:t>
            </a:r>
            <a:r>
              <a:rPr lang="cs-CZ" sz="2400" dirty="0">
                <a:latin typeface="Times New Roman"/>
                <a:ea typeface="Times New Roman"/>
              </a:rPr>
              <a:t>tepelnou aktivací příměsí.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1035" y="5510277"/>
            <a:ext cx="81574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/>
                <a:ea typeface="Times New Roman"/>
              </a:rPr>
              <a:t>Ultrafialové </a:t>
            </a:r>
            <a:r>
              <a:rPr lang="cs-CZ" sz="2400" dirty="0">
                <a:latin typeface="Times New Roman"/>
                <a:ea typeface="Times New Roman"/>
              </a:rPr>
              <a:t>záření je </a:t>
            </a:r>
            <a:r>
              <a:rPr lang="cs-CZ" sz="2400" dirty="0" smtClean="0">
                <a:latin typeface="Times New Roman"/>
                <a:ea typeface="Times New Roman"/>
              </a:rPr>
              <a:t>omezeno zvýšenými ztrátami </a:t>
            </a:r>
            <a:r>
              <a:rPr lang="cs-CZ" sz="2400" dirty="0">
                <a:latin typeface="Times New Roman"/>
                <a:ea typeface="Times New Roman"/>
              </a:rPr>
              <a:t>v optických přenosových </a:t>
            </a:r>
            <a:r>
              <a:rPr lang="cs-CZ" sz="2400" dirty="0" smtClean="0">
                <a:latin typeface="Times New Roman"/>
                <a:ea typeface="Times New Roman"/>
              </a:rPr>
              <a:t>prostředích.</a:t>
            </a:r>
            <a:endParaRPr lang="cs-CZ" sz="2400" dirty="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033723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32748" y="404664"/>
            <a:ext cx="814370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GENERÁTORY ZÁŘENÍ</a:t>
            </a:r>
            <a:endParaRPr lang="cs-CZ" sz="2400" dirty="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86450" y="3068960"/>
            <a:ext cx="810509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/>
                <a:ea typeface="Times New Roman"/>
              </a:rPr>
              <a:t>Generované záření vzniká v oblasti přechodu PN </a:t>
            </a:r>
            <a:r>
              <a:rPr lang="cs-CZ" sz="2400" dirty="0" smtClean="0">
                <a:latin typeface="Times New Roman"/>
                <a:ea typeface="Times New Roman"/>
              </a:rPr>
              <a:t>při </a:t>
            </a:r>
            <a:r>
              <a:rPr lang="cs-CZ" sz="2400" dirty="0">
                <a:latin typeface="Times New Roman"/>
                <a:ea typeface="Times New Roman"/>
              </a:rPr>
              <a:t>rekombinaci nerovnovážných nosičů náboje </a:t>
            </a:r>
            <a:r>
              <a:rPr lang="cs-CZ" sz="2400" dirty="0" smtClean="0">
                <a:latin typeface="Times New Roman"/>
                <a:ea typeface="Times New Roman"/>
              </a:rPr>
              <a:t>v přechodu </a:t>
            </a:r>
            <a:r>
              <a:rPr lang="cs-CZ" sz="2400" dirty="0">
                <a:latin typeface="Times New Roman"/>
                <a:ea typeface="Times New Roman"/>
              </a:rPr>
              <a:t>PN </a:t>
            </a:r>
            <a:r>
              <a:rPr lang="cs-CZ" sz="2400" dirty="0" err="1" smtClean="0">
                <a:latin typeface="Times New Roman"/>
                <a:ea typeface="Times New Roman"/>
              </a:rPr>
              <a:t>pólovaným</a:t>
            </a:r>
            <a:r>
              <a:rPr lang="cs-CZ" sz="2400" dirty="0" smtClean="0">
                <a:latin typeface="Times New Roman"/>
                <a:ea typeface="Times New Roman"/>
              </a:rPr>
              <a:t> v </a:t>
            </a:r>
            <a:r>
              <a:rPr lang="cs-CZ" sz="2400" dirty="0">
                <a:latin typeface="Times New Roman"/>
                <a:ea typeface="Times New Roman"/>
              </a:rPr>
              <a:t>propustném </a:t>
            </a:r>
            <a:r>
              <a:rPr lang="cs-CZ" sz="2400" dirty="0" smtClean="0">
                <a:latin typeface="Times New Roman"/>
                <a:ea typeface="Times New Roman"/>
              </a:rPr>
              <a:t>směru.</a:t>
            </a:r>
            <a:endParaRPr lang="cs-CZ" sz="2400" dirty="0">
              <a:latin typeface="Times New Roman"/>
              <a:ea typeface="Times New Roman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0297" y="1124744"/>
            <a:ext cx="802628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/>
                <a:ea typeface="Times New Roman"/>
              </a:rPr>
              <a:t>Základními </a:t>
            </a:r>
            <a:r>
              <a:rPr lang="cs-CZ" sz="2400" dirty="0">
                <a:latin typeface="Times New Roman"/>
                <a:ea typeface="Times New Roman"/>
              </a:rPr>
              <a:t>představiteli těchto zdrojů záření jsou </a:t>
            </a:r>
            <a:r>
              <a:rPr lang="cs-CZ" sz="2400" dirty="0" smtClean="0">
                <a:latin typeface="Times New Roman"/>
                <a:ea typeface="Times New Roman"/>
              </a:rPr>
              <a:t>světlo-emitující </a:t>
            </a:r>
            <a:r>
              <a:rPr lang="cs-CZ" sz="2400" dirty="0">
                <a:latin typeface="Times New Roman"/>
                <a:ea typeface="Times New Roman"/>
              </a:rPr>
              <a:t>diody (LED </a:t>
            </a:r>
            <a:r>
              <a:rPr lang="cs-CZ" sz="2400" dirty="0" smtClean="0">
                <a:latin typeface="Times New Roman"/>
                <a:ea typeface="Times New Roman"/>
              </a:rPr>
              <a:t>– </a:t>
            </a:r>
            <a:r>
              <a:rPr lang="cs-CZ" sz="2400" dirty="0" err="1" smtClean="0">
                <a:latin typeface="Times New Roman"/>
                <a:ea typeface="Times New Roman"/>
              </a:rPr>
              <a:t>Light</a:t>
            </a:r>
            <a:r>
              <a:rPr lang="cs-CZ" sz="2400" dirty="0" smtClean="0">
                <a:latin typeface="Times New Roman"/>
                <a:ea typeface="Times New Roman"/>
              </a:rPr>
              <a:t> </a:t>
            </a:r>
            <a:r>
              <a:rPr lang="cs-CZ" sz="2400" dirty="0" err="1" smtClean="0">
                <a:latin typeface="Times New Roman"/>
                <a:ea typeface="Times New Roman"/>
              </a:rPr>
              <a:t>Emitting</a:t>
            </a:r>
            <a:r>
              <a:rPr lang="cs-CZ" sz="2400" dirty="0" smtClean="0">
                <a:latin typeface="Times New Roman"/>
                <a:ea typeface="Times New Roman"/>
              </a:rPr>
              <a:t> </a:t>
            </a:r>
            <a:r>
              <a:rPr lang="cs-CZ" sz="2400" dirty="0" err="1">
                <a:latin typeface="Times New Roman"/>
                <a:ea typeface="Times New Roman"/>
              </a:rPr>
              <a:t>Diodes</a:t>
            </a:r>
            <a:r>
              <a:rPr lang="cs-CZ" sz="2400" dirty="0">
                <a:latin typeface="Times New Roman"/>
                <a:ea typeface="Times New Roman"/>
              </a:rPr>
              <a:t>) </a:t>
            </a:r>
            <a:r>
              <a:rPr lang="cs-CZ" sz="2400" dirty="0" smtClean="0">
                <a:latin typeface="Times New Roman"/>
                <a:ea typeface="Times New Roman"/>
              </a:rPr>
              <a:t>a </a:t>
            </a:r>
            <a:r>
              <a:rPr lang="cs-CZ" sz="2400" dirty="0">
                <a:latin typeface="Times New Roman"/>
                <a:ea typeface="Times New Roman"/>
              </a:rPr>
              <a:t>dále polovodičové </a:t>
            </a:r>
            <a:r>
              <a:rPr lang="cs-CZ" sz="2400" dirty="0" smtClean="0">
                <a:latin typeface="Times New Roman"/>
                <a:ea typeface="Times New Roman"/>
              </a:rPr>
              <a:t>lasery.</a:t>
            </a:r>
            <a:endParaRPr lang="cs-CZ" sz="2400" dirty="0">
              <a:latin typeface="Times New Roman"/>
              <a:ea typeface="Times New Roman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54770" y="2525270"/>
            <a:ext cx="810509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/>
                <a:ea typeface="Times New Roman"/>
              </a:rPr>
              <a:t>Obě </a:t>
            </a:r>
            <a:r>
              <a:rPr lang="cs-CZ" sz="2400" dirty="0">
                <a:solidFill>
                  <a:srgbClr val="FF0000"/>
                </a:solidFill>
                <a:latin typeface="Times New Roman"/>
                <a:ea typeface="Times New Roman"/>
              </a:rPr>
              <a:t>tyto součástky využívají při </a:t>
            </a:r>
            <a:r>
              <a:rPr lang="cs-CZ" sz="2400" dirty="0" smtClean="0">
                <a:solidFill>
                  <a:srgbClr val="FF0000"/>
                </a:solidFill>
                <a:latin typeface="Times New Roman"/>
                <a:ea typeface="Times New Roman"/>
              </a:rPr>
              <a:t>své funkci </a:t>
            </a:r>
            <a:r>
              <a:rPr lang="cs-CZ" sz="2400" dirty="0">
                <a:solidFill>
                  <a:srgbClr val="FF0000"/>
                </a:solidFill>
                <a:latin typeface="Times New Roman"/>
                <a:ea typeface="Times New Roman"/>
              </a:rPr>
              <a:t>přechodu PN.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32747" y="4725144"/>
            <a:ext cx="812712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rgbClr val="FF0000"/>
                </a:solidFill>
                <a:latin typeface="Times New Roman"/>
                <a:ea typeface="Times New Roman"/>
              </a:rPr>
              <a:t>LED </a:t>
            </a:r>
            <a:r>
              <a:rPr lang="cs-CZ" sz="2400" dirty="0" smtClean="0">
                <a:latin typeface="Times New Roman"/>
                <a:ea typeface="Times New Roman"/>
              </a:rPr>
              <a:t>- na </a:t>
            </a:r>
            <a:r>
              <a:rPr lang="cs-CZ" sz="2400" dirty="0">
                <a:latin typeface="Times New Roman"/>
                <a:ea typeface="Times New Roman"/>
              </a:rPr>
              <a:t>rozdíl od klasických diod, LED vyzařuje </a:t>
            </a:r>
            <a:r>
              <a:rPr lang="cs-CZ" sz="2400" dirty="0" smtClean="0">
                <a:latin typeface="Times New Roman"/>
                <a:ea typeface="Times New Roman"/>
              </a:rPr>
              <a:t>viditelné světlo, </a:t>
            </a:r>
            <a:r>
              <a:rPr lang="cs-CZ" sz="2400" dirty="0" err="1" smtClean="0">
                <a:latin typeface="Times New Roman"/>
                <a:ea typeface="Times New Roman"/>
              </a:rPr>
              <a:t>infra</a:t>
            </a:r>
            <a:r>
              <a:rPr lang="cs-CZ" sz="2400" dirty="0" smtClean="0">
                <a:latin typeface="Times New Roman"/>
                <a:ea typeface="Times New Roman"/>
              </a:rPr>
              <a:t>, případně UV v </a:t>
            </a:r>
            <a:r>
              <a:rPr lang="cs-CZ" sz="2400" dirty="0">
                <a:latin typeface="Times New Roman"/>
                <a:ea typeface="Times New Roman"/>
              </a:rPr>
              <a:t>úzkém </a:t>
            </a:r>
            <a:r>
              <a:rPr lang="cs-CZ" sz="2400" dirty="0" smtClean="0">
                <a:latin typeface="Times New Roman"/>
                <a:ea typeface="Times New Roman"/>
              </a:rPr>
              <a:t>spektru barev a </a:t>
            </a:r>
            <a:r>
              <a:rPr lang="cs-CZ" sz="2400" dirty="0">
                <a:latin typeface="Times New Roman"/>
                <a:ea typeface="Times New Roman"/>
              </a:rPr>
              <a:t>používá se v široké řadě aplikací.</a:t>
            </a:r>
          </a:p>
        </p:txBody>
      </p:sp>
    </p:spTree>
    <p:extLst>
      <p:ext uri="{BB962C8B-B14F-4D97-AF65-F5344CB8AC3E}">
        <p14:creationId xmlns:p14="http://schemas.microsoft.com/office/powerpoint/2010/main" val="3818513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32748" y="404664"/>
            <a:ext cx="814370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GENERÁTORY ZÁŘENÍ</a:t>
            </a:r>
            <a:endParaRPr lang="cs-CZ" sz="2400" dirty="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497133" y="4509120"/>
            <a:ext cx="8179323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rgbClr val="FF0000"/>
                </a:solidFill>
                <a:latin typeface="Times New Roman"/>
                <a:ea typeface="Times New Roman"/>
              </a:rPr>
              <a:t>LED </a:t>
            </a:r>
            <a:r>
              <a:rPr lang="cs-CZ" sz="2400" dirty="0" smtClean="0">
                <a:latin typeface="Times New Roman"/>
                <a:ea typeface="Times New Roman"/>
              </a:rPr>
              <a:t>- </a:t>
            </a:r>
            <a:r>
              <a:rPr lang="cs-CZ" sz="2400" dirty="0">
                <a:latin typeface="Times New Roman"/>
                <a:ea typeface="Times New Roman"/>
              </a:rPr>
              <a:t>Barva závisí na vlnové délce světla, která je dána materiálem a jeho úpravou. Čip (polovodičový přechod diody) je většinou tvořen </a:t>
            </a:r>
            <a:r>
              <a:rPr lang="cs-CZ" sz="2400" dirty="0" err="1">
                <a:latin typeface="Times New Roman"/>
                <a:ea typeface="Times New Roman"/>
              </a:rPr>
              <a:t>GaP</a:t>
            </a:r>
            <a:r>
              <a:rPr lang="cs-CZ" sz="2400" dirty="0">
                <a:latin typeface="Times New Roman"/>
                <a:ea typeface="Times New Roman"/>
              </a:rPr>
              <a:t> (</a:t>
            </a:r>
            <a:r>
              <a:rPr lang="cs-CZ" sz="2400" dirty="0" err="1">
                <a:latin typeface="Times New Roman"/>
                <a:ea typeface="Times New Roman"/>
              </a:rPr>
              <a:t>gallium-fosforid</a:t>
            </a:r>
            <a:r>
              <a:rPr lang="cs-CZ" sz="2400" dirty="0">
                <a:latin typeface="Times New Roman"/>
                <a:ea typeface="Times New Roman"/>
              </a:rPr>
              <a:t>) nebo </a:t>
            </a:r>
            <a:r>
              <a:rPr lang="cs-CZ" sz="2400" dirty="0" err="1">
                <a:latin typeface="Times New Roman"/>
                <a:ea typeface="Times New Roman"/>
              </a:rPr>
              <a:t>GaAsP</a:t>
            </a:r>
            <a:r>
              <a:rPr lang="cs-CZ" sz="2400" dirty="0">
                <a:latin typeface="Times New Roman"/>
                <a:ea typeface="Times New Roman"/>
              </a:rPr>
              <a:t> (</a:t>
            </a:r>
            <a:r>
              <a:rPr lang="cs-CZ" sz="2400" dirty="0" err="1">
                <a:latin typeface="Times New Roman"/>
                <a:ea typeface="Times New Roman"/>
              </a:rPr>
              <a:t>gallium</a:t>
            </a:r>
            <a:r>
              <a:rPr lang="cs-CZ" sz="2400" dirty="0">
                <a:latin typeface="Times New Roman"/>
                <a:ea typeface="Times New Roman"/>
              </a:rPr>
              <a:t>-arsenid-</a:t>
            </a:r>
            <a:r>
              <a:rPr lang="cs-CZ" sz="2400" dirty="0" err="1">
                <a:latin typeface="Times New Roman"/>
                <a:ea typeface="Times New Roman"/>
              </a:rPr>
              <a:t>fosforid</a:t>
            </a:r>
            <a:r>
              <a:rPr lang="cs-CZ" sz="2400" dirty="0">
                <a:latin typeface="Times New Roman"/>
                <a:ea typeface="Times New Roman"/>
              </a:rPr>
              <a:t>).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748" y="1628800"/>
            <a:ext cx="5139854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7562" y="1628800"/>
            <a:ext cx="2752725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lů 3"/>
          <p:cNvSpPr/>
          <p:nvPr/>
        </p:nvSpPr>
        <p:spPr>
          <a:xfrm>
            <a:off x="2843808" y="1124744"/>
            <a:ext cx="258867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ů 4"/>
          <p:cNvSpPr/>
          <p:nvPr/>
        </p:nvSpPr>
        <p:spPr>
          <a:xfrm>
            <a:off x="7092280" y="1124744"/>
            <a:ext cx="288032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2981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32748" y="404664"/>
            <a:ext cx="814370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GENERÁTORY ZÁŘENÍ</a:t>
            </a:r>
            <a:endParaRPr lang="cs-CZ" sz="2400" dirty="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32748" y="1052736"/>
            <a:ext cx="817932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rgbClr val="FF0000"/>
                </a:solidFill>
                <a:latin typeface="Times New Roman"/>
                <a:ea typeface="Times New Roman"/>
              </a:rPr>
              <a:t>Polovodičový laser:</a:t>
            </a:r>
            <a:endParaRPr lang="cs-CZ" sz="2400" dirty="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2748" y="1516624"/>
            <a:ext cx="814370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/>
                <a:ea typeface="Times New Roman"/>
              </a:rPr>
              <a:t>Předností polovodičových </a:t>
            </a:r>
            <a:r>
              <a:rPr lang="cs-CZ" sz="2400" dirty="0" smtClean="0">
                <a:latin typeface="Times New Roman"/>
                <a:ea typeface="Times New Roman"/>
              </a:rPr>
              <a:t>laserů jsou </a:t>
            </a:r>
            <a:r>
              <a:rPr lang="cs-CZ" sz="2400" dirty="0">
                <a:latin typeface="Times New Roman"/>
                <a:ea typeface="Times New Roman"/>
              </a:rPr>
              <a:t>jejich </a:t>
            </a:r>
            <a:r>
              <a:rPr lang="cs-CZ" sz="2400" dirty="0" smtClean="0">
                <a:latin typeface="Times New Roman"/>
                <a:ea typeface="Times New Roman"/>
              </a:rPr>
              <a:t>malé rozměry</a:t>
            </a:r>
            <a:r>
              <a:rPr lang="cs-CZ" sz="2400" dirty="0">
                <a:latin typeface="Times New Roman"/>
                <a:ea typeface="Times New Roman"/>
              </a:rPr>
              <a:t>, vysoká účinnost, </a:t>
            </a:r>
            <a:r>
              <a:rPr lang="cs-CZ" sz="2400" dirty="0" smtClean="0">
                <a:latin typeface="Times New Roman"/>
                <a:ea typeface="Times New Roman"/>
              </a:rPr>
              <a:t>nízké napájecí </a:t>
            </a:r>
            <a:r>
              <a:rPr lang="cs-CZ" sz="2400" dirty="0">
                <a:latin typeface="Times New Roman"/>
                <a:ea typeface="Times New Roman"/>
              </a:rPr>
              <a:t>napětí, </a:t>
            </a:r>
            <a:r>
              <a:rPr lang="cs-CZ" sz="2400" dirty="0" smtClean="0">
                <a:latin typeface="Times New Roman"/>
                <a:ea typeface="Times New Roman"/>
              </a:rPr>
              <a:t>snadné </a:t>
            </a:r>
            <a:r>
              <a:rPr lang="cs-CZ" sz="2400" dirty="0">
                <a:latin typeface="Times New Roman"/>
                <a:ea typeface="Times New Roman"/>
              </a:rPr>
              <a:t>řízení vlnové délky </a:t>
            </a:r>
            <a:r>
              <a:rPr lang="cs-CZ" sz="2400" dirty="0" smtClean="0">
                <a:latin typeface="Times New Roman"/>
                <a:ea typeface="Times New Roman"/>
              </a:rPr>
              <a:t>emitovaného záření</a:t>
            </a:r>
            <a:r>
              <a:rPr lang="cs-CZ" sz="2400" dirty="0">
                <a:latin typeface="Times New Roman"/>
                <a:ea typeface="Times New Roman"/>
              </a:rPr>
              <a:t>, dobrá slučitelnost s dalšími součástmi optoelektronického řetězce a </a:t>
            </a:r>
            <a:r>
              <a:rPr lang="cs-CZ" sz="2400" dirty="0" smtClean="0">
                <a:latin typeface="Times New Roman"/>
                <a:ea typeface="Times New Roman"/>
              </a:rPr>
              <a:t>cena</a:t>
            </a:r>
            <a:r>
              <a:rPr lang="cs-CZ" sz="2400" dirty="0">
                <a:latin typeface="Times New Roman"/>
                <a:ea typeface="Times New Roman"/>
              </a:rPr>
              <a:t>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047" y="3107988"/>
            <a:ext cx="3981450" cy="2819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4622409" y="3108172"/>
            <a:ext cx="4108027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/>
                <a:ea typeface="Times New Roman"/>
              </a:rPr>
              <a:t>Při volbě vhodného laseru je prakticky nejdůležitější vědět jaký je maximální požadovaný dosvit </a:t>
            </a:r>
            <a:r>
              <a:rPr lang="cs-CZ" sz="2400" dirty="0" smtClean="0">
                <a:latin typeface="Times New Roman"/>
                <a:ea typeface="Times New Roman"/>
              </a:rPr>
              <a:t>laseru.</a:t>
            </a:r>
            <a:endParaRPr lang="cs-CZ" sz="2400" dirty="0">
              <a:latin typeface="Times New Roman"/>
              <a:ea typeface="Times New Roman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22409" y="4797152"/>
            <a:ext cx="404258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/>
                <a:ea typeface="Times New Roman"/>
              </a:rPr>
              <a:t>Všem </a:t>
            </a:r>
            <a:r>
              <a:rPr lang="cs-CZ" sz="2400" dirty="0" smtClean="0">
                <a:latin typeface="Times New Roman"/>
                <a:ea typeface="Times New Roman"/>
              </a:rPr>
              <a:t>průmyslovým </a:t>
            </a:r>
            <a:r>
              <a:rPr lang="cs-CZ" sz="2400" dirty="0">
                <a:latin typeface="Times New Roman"/>
                <a:ea typeface="Times New Roman"/>
              </a:rPr>
              <a:t>laserům nevadí voda, sníh, prach, vítr, otřesy a menší vibrace. </a:t>
            </a:r>
          </a:p>
        </p:txBody>
      </p:sp>
    </p:spTree>
    <p:extLst>
      <p:ext uri="{BB962C8B-B14F-4D97-AF65-F5344CB8AC3E}">
        <p14:creationId xmlns:p14="http://schemas.microsoft.com/office/powerpoint/2010/main" val="1959422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32748" y="404664"/>
            <a:ext cx="814370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MATERIÁLY PRO PŘÍPRAVU OPTICKÝCH SVĚTLOVODŮ</a:t>
            </a:r>
            <a:endParaRPr lang="cs-CZ" sz="2400" dirty="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32748" y="1105472"/>
            <a:ext cx="81437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Základním </a:t>
            </a:r>
            <a:r>
              <a:rPr lang="cs-CZ" sz="2400">
                <a:latin typeface="Times New Roman"/>
                <a:ea typeface="Times New Roman"/>
              </a:rPr>
              <a:t>materiálem pro </a:t>
            </a:r>
            <a:r>
              <a:rPr lang="cs-CZ" sz="2400">
                <a:latin typeface="Times New Roman"/>
                <a:ea typeface="Times New Roman"/>
              </a:rPr>
              <a:t>výrobu </a:t>
            </a:r>
            <a:r>
              <a:rPr lang="cs-CZ" sz="2400" smtClean="0">
                <a:latin typeface="Times New Roman"/>
                <a:ea typeface="Times New Roman"/>
              </a:rPr>
              <a:t>světlovodů pro optické </a:t>
            </a:r>
            <a:r>
              <a:rPr lang="cs-CZ" sz="2400">
                <a:latin typeface="Times New Roman"/>
                <a:ea typeface="Times New Roman"/>
              </a:rPr>
              <a:t>komunikace je vysoce </a:t>
            </a:r>
            <a:r>
              <a:rPr lang="cs-CZ" sz="2400">
                <a:latin typeface="Times New Roman"/>
                <a:ea typeface="Times New Roman"/>
              </a:rPr>
              <a:t>čistý</a:t>
            </a:r>
            <a:r>
              <a:rPr lang="cs-CZ" sz="2400" smtClean="0">
                <a:latin typeface="Times New Roman"/>
                <a:ea typeface="Times New Roman"/>
              </a:rPr>
              <a:t>, synteticky </a:t>
            </a:r>
            <a:r>
              <a:rPr lang="cs-CZ" sz="2400">
                <a:latin typeface="Times New Roman"/>
                <a:ea typeface="Times New Roman"/>
              </a:rPr>
              <a:t>připravený SiO</a:t>
            </a:r>
            <a:r>
              <a:rPr lang="cs-CZ" sz="2400" baseline="-25000">
                <a:latin typeface="Times New Roman"/>
                <a:ea typeface="Times New Roman"/>
              </a:rPr>
              <a:t>2</a:t>
            </a:r>
            <a:r>
              <a:rPr lang="cs-CZ" sz="2400">
                <a:latin typeface="Times New Roman"/>
                <a:ea typeface="Times New Roman"/>
              </a:rPr>
              <a:t>.</a:t>
            </a:r>
            <a:endParaRPr lang="cs-CZ" sz="2400" dirty="0">
              <a:latin typeface="Times New Roman"/>
              <a:ea typeface="Times New Roman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5758" y="2060848"/>
            <a:ext cx="819768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Světlovod </a:t>
            </a:r>
            <a:r>
              <a:rPr lang="cs-CZ" sz="2400">
                <a:latin typeface="Times New Roman"/>
                <a:ea typeface="Times New Roman"/>
              </a:rPr>
              <a:t>je tvořen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jádrem a pláštěm</a:t>
            </a:r>
            <a:r>
              <a:rPr lang="cs-CZ" sz="2400">
                <a:latin typeface="Times New Roman"/>
                <a:ea typeface="Times New Roman"/>
              </a:rPr>
              <a:t>. Princip přenosu světla skleněným nebo křemíkovým vláknem je založen na úplném odrazu všech paprsků, které dopadají na vstupní rovinu vlákna pod úhlem menším než je </a:t>
            </a:r>
            <a:r>
              <a:rPr lang="cs-CZ" sz="2400">
                <a:latin typeface="Times New Roman"/>
                <a:ea typeface="Times New Roman"/>
              </a:rPr>
              <a:t>kritický </a:t>
            </a:r>
            <a:r>
              <a:rPr lang="cs-CZ" sz="2400" smtClean="0">
                <a:latin typeface="Times New Roman"/>
                <a:ea typeface="Times New Roman"/>
              </a:rPr>
              <a:t>úhel. </a:t>
            </a:r>
            <a:endParaRPr lang="cs-CZ" sz="2400" dirty="0">
              <a:latin typeface="Times New Roman"/>
              <a:ea typeface="Times New Roman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748" y="3744999"/>
            <a:ext cx="3181350" cy="2600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6656" y="3744999"/>
            <a:ext cx="2724151" cy="2600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lů 3"/>
          <p:cNvSpPr/>
          <p:nvPr/>
        </p:nvSpPr>
        <p:spPr>
          <a:xfrm rot="2253839">
            <a:off x="2871686" y="2076531"/>
            <a:ext cx="216024" cy="326245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ů 4"/>
          <p:cNvSpPr/>
          <p:nvPr/>
        </p:nvSpPr>
        <p:spPr>
          <a:xfrm rot="20517989">
            <a:off x="5198855" y="2411144"/>
            <a:ext cx="216024" cy="17580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ů 11"/>
          <p:cNvSpPr/>
          <p:nvPr/>
        </p:nvSpPr>
        <p:spPr>
          <a:xfrm rot="5400000">
            <a:off x="4283968" y="3789040"/>
            <a:ext cx="320634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lů 16"/>
          <p:cNvSpPr/>
          <p:nvPr/>
        </p:nvSpPr>
        <p:spPr>
          <a:xfrm rot="16200000">
            <a:off x="4270167" y="4632816"/>
            <a:ext cx="320634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4037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2748" y="476672"/>
            <a:ext cx="814370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Kromě zmíněného </a:t>
            </a:r>
            <a:r>
              <a:rPr lang="cs-CZ" sz="2400">
                <a:latin typeface="Times New Roman"/>
                <a:ea typeface="Times New Roman"/>
              </a:rPr>
              <a:t>SiO</a:t>
            </a:r>
            <a:r>
              <a:rPr lang="cs-CZ" sz="2400" baseline="-25000">
                <a:latin typeface="Times New Roman"/>
                <a:ea typeface="Times New Roman"/>
              </a:rPr>
              <a:t>2</a:t>
            </a:r>
            <a:r>
              <a:rPr lang="cs-CZ" sz="2400">
                <a:latin typeface="Times New Roman"/>
                <a:ea typeface="Times New Roman"/>
              </a:rPr>
              <a:t> </a:t>
            </a:r>
            <a:r>
              <a:rPr lang="cs-CZ" sz="2400" smtClean="0">
                <a:latin typeface="Times New Roman"/>
                <a:ea typeface="Times New Roman"/>
              </a:rPr>
              <a:t>(kysličníku křemičitého) se </a:t>
            </a:r>
            <a:r>
              <a:rPr lang="cs-CZ" sz="2400">
                <a:latin typeface="Times New Roman"/>
                <a:ea typeface="Times New Roman"/>
              </a:rPr>
              <a:t>používají pro světlovody také vícesložková skla </a:t>
            </a:r>
            <a:r>
              <a:rPr lang="cs-CZ" sz="2400">
                <a:latin typeface="Times New Roman"/>
                <a:ea typeface="Times New Roman"/>
              </a:rPr>
              <a:t>a </a:t>
            </a:r>
            <a:r>
              <a:rPr lang="cs-CZ" sz="2400" smtClean="0">
                <a:latin typeface="Times New Roman"/>
                <a:ea typeface="Times New Roman"/>
              </a:rPr>
              <a:t>polymerní materiály a </a:t>
            </a:r>
            <a:r>
              <a:rPr lang="cs-CZ" sz="2400">
                <a:latin typeface="Times New Roman"/>
                <a:ea typeface="Times New Roman"/>
              </a:rPr>
              <a:t>polykarbonáty.</a:t>
            </a:r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477653" y="1844824"/>
            <a:ext cx="814370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Z technologických, mechanických a kapacitních důvodů jsou vlákna sdružována </a:t>
            </a:r>
            <a:r>
              <a:rPr lang="cs-CZ" sz="2400">
                <a:latin typeface="Times New Roman"/>
                <a:ea typeface="Times New Roman"/>
              </a:rPr>
              <a:t>do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optických kabelů</a:t>
            </a:r>
            <a:r>
              <a:rPr lang="cs-CZ" sz="2400">
                <a:latin typeface="Times New Roman"/>
                <a:ea typeface="Times New Roman"/>
              </a:rPr>
              <a:t>.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749" y="2732327"/>
            <a:ext cx="3175156" cy="37023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ipka doprava 1"/>
          <p:cNvSpPr/>
          <p:nvPr/>
        </p:nvSpPr>
        <p:spPr>
          <a:xfrm rot="10800000">
            <a:off x="3995936" y="2924944"/>
            <a:ext cx="553571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Šipka dolů 2"/>
          <p:cNvSpPr/>
          <p:nvPr/>
        </p:nvSpPr>
        <p:spPr>
          <a:xfrm rot="2363767">
            <a:off x="3111655" y="2411139"/>
            <a:ext cx="216024" cy="22322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911217" y="2732327"/>
            <a:ext cx="2700355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Současně obsahují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zpevňující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kabel </a:t>
            </a:r>
            <a:r>
              <a:rPr lang="cs-CZ" sz="2400">
                <a:latin typeface="Times New Roman"/>
                <a:ea typeface="Times New Roman"/>
              </a:rPr>
              <a:t>v tahu a ohybu a </a:t>
            </a:r>
            <a:r>
              <a:rPr lang="cs-CZ" sz="2400">
                <a:latin typeface="Times New Roman"/>
                <a:ea typeface="Times New Roman"/>
              </a:rPr>
              <a:t>několik </a:t>
            </a:r>
            <a:r>
              <a:rPr lang="cs-CZ" sz="2400" smtClean="0">
                <a:latin typeface="Times New Roman"/>
                <a:ea typeface="Times New Roman"/>
              </a:rPr>
              <a:t>ochranných vrstev </a:t>
            </a:r>
            <a:r>
              <a:rPr lang="cs-CZ" sz="2400">
                <a:latin typeface="Times New Roman"/>
                <a:ea typeface="Times New Roman"/>
              </a:rPr>
              <a:t>zabraňujících </a:t>
            </a:r>
            <a:r>
              <a:rPr lang="cs-CZ" sz="2400" smtClean="0">
                <a:latin typeface="Times New Roman"/>
                <a:ea typeface="Times New Roman"/>
              </a:rPr>
              <a:t> vnějšímu poškození.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2921" y="4012636"/>
            <a:ext cx="2188295" cy="2421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Šipka dolů 4"/>
          <p:cNvSpPr/>
          <p:nvPr/>
        </p:nvSpPr>
        <p:spPr>
          <a:xfrm rot="2133274">
            <a:off x="6215669" y="3200598"/>
            <a:ext cx="216024" cy="299828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 rot="10800000">
            <a:off x="6323681" y="5223634"/>
            <a:ext cx="480567" cy="29359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129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6434" y="33265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elektrických materiálů.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součástek a komponent pro elektrotechniku.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   </a:t>
            </a:r>
          </a:p>
          <a:p>
            <a:pPr algn="just"/>
            <a:r>
              <a:rPr lang="cs-CZ" b="1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IŽO, TEKELY Elektrotechnické materiály pro SOU SNTL</a:t>
            </a: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http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://www.google.cz/search?q=nevlastn%C3%AD+polovodi%C4%8D&amp;hl=cs&amp;gbv=2&amp;rlz=1R2WQIB_csCZ525&amp;prmd=ivns&amp;ei=cgI0U6m5FIjcsgakroHgBg&amp;start=20&amp;sa=N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2397</TotalTime>
  <Words>563</Words>
  <Application>Microsoft Office PowerPoint</Application>
  <PresentationFormat>Předvádění na obrazovce (4:3)</PresentationFormat>
  <Paragraphs>52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207</cp:revision>
  <dcterms:created xsi:type="dcterms:W3CDTF">2013-03-27T08:46:28Z</dcterms:created>
  <dcterms:modified xsi:type="dcterms:W3CDTF">2014-04-08T07:38:55Z</dcterms:modified>
</cp:coreProperties>
</file>