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99" r:id="rId4"/>
    <p:sldId id="309" r:id="rId5"/>
    <p:sldId id="314" r:id="rId6"/>
    <p:sldId id="315" r:id="rId7"/>
    <p:sldId id="316" r:id="rId8"/>
    <p:sldId id="317" r:id="rId9"/>
    <p:sldId id="318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710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III/2-15-18_KOROZE  KOVŮ A JEJÍ PŘÍČINY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10.3.2014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17922" y="404664"/>
            <a:ext cx="815853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 KOROZE  KOVŮ A JEJÍ PŘÍČINY</a:t>
            </a: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94428" y="980728"/>
            <a:ext cx="81586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Koroze kovů </a:t>
            </a:r>
            <a:r>
              <a:rPr lang="cs-CZ" sz="2400">
                <a:latin typeface="Times New Roman"/>
                <a:ea typeface="Times New Roman"/>
              </a:rPr>
              <a:t>je rozrušení kovů a jejich slitin v důsledku jejich chemické nebo elektrochemické reakce s korozním </a:t>
            </a:r>
            <a:r>
              <a:rPr lang="cs-CZ" sz="2400" smtClean="0">
                <a:latin typeface="Times New Roman"/>
                <a:ea typeface="Times New Roman"/>
              </a:rPr>
              <a:t>prostředím.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7922" y="1821192"/>
            <a:ext cx="81110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Některé látky </a:t>
            </a:r>
            <a:r>
              <a:rPr lang="cs-CZ" sz="2400">
                <a:latin typeface="Times New Roman"/>
                <a:ea typeface="Times New Roman"/>
              </a:rPr>
              <a:t>různého </a:t>
            </a:r>
            <a:r>
              <a:rPr lang="cs-CZ" sz="2400" smtClean="0">
                <a:latin typeface="Times New Roman"/>
                <a:ea typeface="Times New Roman"/>
              </a:rPr>
              <a:t>skupenství </a:t>
            </a:r>
            <a:r>
              <a:rPr lang="cs-CZ" sz="2400">
                <a:latin typeface="Times New Roman"/>
                <a:ea typeface="Times New Roman"/>
              </a:rPr>
              <a:t>svým působením daný materiál chemicky znehodnocují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1722" y="2652189"/>
            <a:ext cx="81304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Předměty </a:t>
            </a:r>
            <a:r>
              <a:rPr lang="cs-CZ" sz="2400">
                <a:latin typeface="Times New Roman"/>
                <a:ea typeface="Times New Roman"/>
              </a:rPr>
              <a:t>přitom ztrácejí lesk</a:t>
            </a:r>
            <a:r>
              <a:rPr lang="cs-CZ" sz="2400" smtClean="0">
                <a:latin typeface="Times New Roman"/>
                <a:ea typeface="Times New Roman"/>
              </a:rPr>
              <a:t>, narušuje </a:t>
            </a:r>
            <a:r>
              <a:rPr lang="cs-CZ" sz="2400">
                <a:latin typeface="Times New Roman"/>
                <a:ea typeface="Times New Roman"/>
              </a:rPr>
              <a:t>se jejich vnější vzhled</a:t>
            </a:r>
            <a:r>
              <a:rPr lang="cs-CZ" sz="2400" smtClean="0">
                <a:latin typeface="Times New Roman"/>
                <a:ea typeface="Times New Roman"/>
              </a:rPr>
              <a:t>, někdy </a:t>
            </a:r>
            <a:r>
              <a:rPr lang="cs-CZ" sz="2400">
                <a:latin typeface="Times New Roman"/>
                <a:ea typeface="Times New Roman"/>
              </a:rPr>
              <a:t>se zcela poruší jejich </a:t>
            </a:r>
            <a:r>
              <a:rPr lang="cs-CZ" sz="2400" smtClean="0">
                <a:latin typeface="Times New Roman"/>
                <a:ea typeface="Times New Roman"/>
              </a:rPr>
              <a:t>tvar, pevnost a soudržnost.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94427" y="3852518"/>
            <a:ext cx="81304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Téměř </a:t>
            </a:r>
            <a:r>
              <a:rPr lang="cs-CZ" sz="2400">
                <a:latin typeface="Times New Roman"/>
                <a:ea typeface="Times New Roman"/>
              </a:rPr>
              <a:t>všechny kovy a slitiny kovů</a:t>
            </a:r>
            <a:r>
              <a:rPr lang="cs-CZ" sz="2400" smtClean="0">
                <a:latin typeface="Times New Roman"/>
                <a:ea typeface="Times New Roman"/>
              </a:rPr>
              <a:t>, které </a:t>
            </a:r>
            <a:r>
              <a:rPr lang="cs-CZ" sz="2400">
                <a:latin typeface="Times New Roman"/>
                <a:ea typeface="Times New Roman"/>
              </a:rPr>
              <a:t>se </a:t>
            </a:r>
            <a:r>
              <a:rPr lang="cs-CZ" sz="2400" smtClean="0">
                <a:latin typeface="Times New Roman"/>
                <a:ea typeface="Times New Roman"/>
              </a:rPr>
              <a:t>používají </a:t>
            </a:r>
            <a:r>
              <a:rPr lang="cs-CZ" sz="2400">
                <a:latin typeface="Times New Roman"/>
                <a:ea typeface="Times New Roman"/>
              </a:rPr>
              <a:t>v průmyslu</a:t>
            </a:r>
            <a:r>
              <a:rPr lang="cs-CZ" sz="2400" smtClean="0">
                <a:latin typeface="Times New Roman"/>
                <a:ea typeface="Times New Roman"/>
              </a:rPr>
              <a:t>, podléhají </a:t>
            </a:r>
            <a:r>
              <a:rPr lang="cs-CZ" sz="2400">
                <a:latin typeface="Times New Roman"/>
                <a:ea typeface="Times New Roman"/>
              </a:rPr>
              <a:t>korozi</a:t>
            </a:r>
            <a:r>
              <a:rPr lang="cs-CZ" sz="2400" smtClean="0">
                <a:latin typeface="Times New Roman"/>
                <a:ea typeface="Times New Roman"/>
              </a:rPr>
              <a:t>, některé </a:t>
            </a:r>
            <a:r>
              <a:rPr lang="cs-CZ" sz="2400">
                <a:latin typeface="Times New Roman"/>
                <a:ea typeface="Times New Roman"/>
              </a:rPr>
              <a:t>jsou však </a:t>
            </a:r>
            <a:r>
              <a:rPr lang="cs-CZ" sz="2400" smtClean="0">
                <a:latin typeface="Times New Roman"/>
                <a:ea typeface="Times New Roman"/>
              </a:rPr>
              <a:t>odolnější, jiné </a:t>
            </a:r>
            <a:r>
              <a:rPr lang="cs-CZ" sz="2400">
                <a:latin typeface="Times New Roman"/>
                <a:ea typeface="Times New Roman"/>
              </a:rPr>
              <a:t>méně odolné.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17830" y="5099437"/>
            <a:ext cx="40418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Nejvíce koroduje ocel 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litina.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664" y="4797152"/>
            <a:ext cx="3003886" cy="1761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3419872" y="5877272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02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20171" y="404664"/>
            <a:ext cx="80262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Hliník</a:t>
            </a:r>
            <a:r>
              <a:rPr lang="cs-CZ" sz="2400" smtClean="0">
                <a:latin typeface="Times New Roman"/>
                <a:ea typeface="Times New Roman"/>
              </a:rPr>
              <a:t>, hořčík, měď </a:t>
            </a:r>
            <a:r>
              <a:rPr lang="cs-CZ" sz="2400">
                <a:latin typeface="Times New Roman"/>
                <a:ea typeface="Times New Roman"/>
              </a:rPr>
              <a:t>a zinek </a:t>
            </a:r>
            <a:r>
              <a:rPr lang="cs-CZ" sz="2400" smtClean="0">
                <a:latin typeface="Times New Roman"/>
                <a:ea typeface="Times New Roman"/>
              </a:rPr>
              <a:t>jsou </a:t>
            </a:r>
            <a:r>
              <a:rPr lang="cs-CZ" sz="2400">
                <a:latin typeface="Times New Roman"/>
                <a:ea typeface="Times New Roman"/>
              </a:rPr>
              <a:t>také málo odolné proti </a:t>
            </a:r>
            <a:r>
              <a:rPr lang="cs-CZ" sz="2400" smtClean="0">
                <a:latin typeface="Times New Roman"/>
                <a:ea typeface="Times New Roman"/>
              </a:rPr>
              <a:t>korozi.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71" y="1340768"/>
            <a:ext cx="3195375" cy="2200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20170" y="3789040"/>
            <a:ext cx="815628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Na jejich povrchu se ale vytvoří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vrstva oxidu</a:t>
            </a:r>
            <a:r>
              <a:rPr lang="cs-CZ" sz="2400">
                <a:latin typeface="Times New Roman"/>
                <a:ea typeface="Times New Roman"/>
              </a:rPr>
              <a:t>, která je chraní před další korozí. Tato vrstva je souvislá a dobře lne k povrchu, takže zamezuje přímému styku kovu s korozním prostředím.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899592" y="908720"/>
            <a:ext cx="288032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980728"/>
            <a:ext cx="3744416" cy="232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Šipka dolů 10"/>
          <p:cNvSpPr/>
          <p:nvPr/>
        </p:nvSpPr>
        <p:spPr>
          <a:xfrm rot="10800000">
            <a:off x="5589999" y="3429000"/>
            <a:ext cx="288032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85000" y="5085184"/>
            <a:ext cx="819145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Korozi velmi </a:t>
            </a:r>
            <a:r>
              <a:rPr lang="cs-CZ" sz="2400">
                <a:latin typeface="Times New Roman"/>
                <a:ea typeface="Times New Roman"/>
              </a:rPr>
              <a:t>dobře </a:t>
            </a:r>
            <a:r>
              <a:rPr lang="cs-CZ" sz="2400" smtClean="0">
                <a:latin typeface="Times New Roman"/>
                <a:ea typeface="Times New Roman"/>
              </a:rPr>
              <a:t>odolávají ušlechtilé kovy, </a:t>
            </a:r>
            <a:r>
              <a:rPr lang="cs-CZ" sz="2400">
                <a:latin typeface="Times New Roman"/>
                <a:ea typeface="Times New Roman"/>
              </a:rPr>
              <a:t>nikl</a:t>
            </a:r>
            <a:r>
              <a:rPr lang="cs-CZ" sz="2400" smtClean="0">
                <a:latin typeface="Times New Roman"/>
                <a:ea typeface="Times New Roman"/>
              </a:rPr>
              <a:t>, chrom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 smtClean="0">
                <a:latin typeface="Times New Roman"/>
                <a:ea typeface="Times New Roman"/>
              </a:rPr>
              <a:t>cín.  Ocel má </a:t>
            </a:r>
            <a:r>
              <a:rPr lang="cs-CZ" sz="2400">
                <a:latin typeface="Times New Roman"/>
                <a:ea typeface="Times New Roman"/>
              </a:rPr>
              <a:t>špatnou korozní odolnost</a:t>
            </a:r>
            <a:r>
              <a:rPr lang="cs-CZ" sz="2400" smtClean="0">
                <a:latin typeface="Times New Roman"/>
                <a:ea typeface="Times New Roman"/>
              </a:rPr>
              <a:t>, ale </a:t>
            </a:r>
            <a:r>
              <a:rPr lang="cs-CZ" sz="2400">
                <a:latin typeface="Times New Roman"/>
                <a:ea typeface="Times New Roman"/>
              </a:rPr>
              <a:t>přísadou niklu a chromu se stává korozivzdornou.</a:t>
            </a:r>
          </a:p>
        </p:txBody>
      </p:sp>
    </p:spTree>
    <p:extLst>
      <p:ext uri="{BB962C8B-B14F-4D97-AF65-F5344CB8AC3E}">
        <p14:creationId xmlns:p14="http://schemas.microsoft.com/office/powerpoint/2010/main" val="381851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35633" y="908720"/>
            <a:ext cx="817932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Příčiny </a:t>
            </a:r>
            <a:r>
              <a:rPr lang="cs-CZ" sz="2400">
                <a:latin typeface="Times New Roman"/>
                <a:ea typeface="Times New Roman"/>
              </a:rPr>
              <a:t>koroze </a:t>
            </a:r>
            <a:r>
              <a:rPr lang="cs-CZ" sz="2400" smtClean="0">
                <a:latin typeface="Times New Roman"/>
                <a:ea typeface="Times New Roman"/>
              </a:rPr>
              <a:t>dělíme na: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chemické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elektrochemické 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861" y="2110383"/>
            <a:ext cx="81437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Účinek korozivních mechanismů </a:t>
            </a:r>
            <a:r>
              <a:rPr lang="cs-CZ" sz="2400">
                <a:latin typeface="Times New Roman"/>
                <a:ea typeface="Times New Roman"/>
              </a:rPr>
              <a:t>může být podpořen působením </a:t>
            </a:r>
            <a:r>
              <a:rPr lang="cs-CZ" sz="2400" smtClean="0">
                <a:latin typeface="Times New Roman"/>
                <a:ea typeface="Times New Roman"/>
              </a:rPr>
              <a:t>i dalších vlivů - bakterií, bludných </a:t>
            </a:r>
            <a:r>
              <a:rPr lang="cs-CZ" sz="2400">
                <a:latin typeface="Times New Roman"/>
                <a:ea typeface="Times New Roman"/>
              </a:rPr>
              <a:t>proudů</a:t>
            </a:r>
            <a:r>
              <a:rPr lang="cs-CZ" sz="2400" smtClean="0">
                <a:latin typeface="Times New Roman"/>
                <a:ea typeface="Times New Roman"/>
              </a:rPr>
              <a:t>, chvění </a:t>
            </a:r>
            <a:r>
              <a:rPr lang="cs-CZ" sz="2400">
                <a:latin typeface="Times New Roman"/>
                <a:ea typeface="Times New Roman"/>
              </a:rPr>
              <a:t>atd.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862" y="3560273"/>
            <a:ext cx="81793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Kovové </a:t>
            </a:r>
            <a:r>
              <a:rPr lang="cs-CZ" sz="2400">
                <a:latin typeface="Times New Roman"/>
                <a:ea typeface="Times New Roman"/>
              </a:rPr>
              <a:t>předměty bývají téměř vždy vystaveny účinkům vzduchu, který má určitou vlhkost (obsah vodních par). 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5632" y="332656"/>
            <a:ext cx="814082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Některé čisté kovy odolávají korozi lépe než jejich slitiny.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862" y="2941380"/>
            <a:ext cx="813659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ATMOSFÉRICKÁ KOROZE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6976" y="4391270"/>
            <a:ext cx="813659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Změnou (poklesem) teploty v průběhu dne a noci dochází ke srážení páry na předmětech, které se ochlazují rychleji než vzduch – tedy především na kovech. </a:t>
            </a:r>
          </a:p>
        </p:txBody>
      </p:sp>
    </p:spTree>
    <p:extLst>
      <p:ext uri="{BB962C8B-B14F-4D97-AF65-F5344CB8AC3E}">
        <p14:creationId xmlns:p14="http://schemas.microsoft.com/office/powerpoint/2010/main" val="1959422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2748" y="620688"/>
            <a:ext cx="81437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Vytváří </a:t>
            </a:r>
            <a:r>
              <a:rPr lang="cs-CZ" sz="2400">
                <a:latin typeface="Times New Roman"/>
                <a:ea typeface="Times New Roman"/>
              </a:rPr>
              <a:t>se tak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rosa</a:t>
            </a:r>
            <a:r>
              <a:rPr lang="cs-CZ" sz="2400" smtClean="0">
                <a:latin typeface="Times New Roman"/>
                <a:ea typeface="Times New Roman"/>
              </a:rPr>
              <a:t>, která slouží </a:t>
            </a:r>
            <a:r>
              <a:rPr lang="cs-CZ" sz="2400">
                <a:latin typeface="Times New Roman"/>
                <a:ea typeface="Times New Roman"/>
              </a:rPr>
              <a:t>jako elektrolyt potřebný k elektrochemické korozi.</a:t>
            </a:r>
          </a:p>
        </p:txBody>
      </p:sp>
      <p:sp>
        <p:nvSpPr>
          <p:cNvPr id="9" name="Obdélník 8"/>
          <p:cNvSpPr/>
          <p:nvPr/>
        </p:nvSpPr>
        <p:spPr>
          <a:xfrm>
            <a:off x="4807185" y="1431758"/>
            <a:ext cx="386626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Účinek </a:t>
            </a:r>
            <a:r>
              <a:rPr lang="cs-CZ" sz="2400">
                <a:latin typeface="Times New Roman"/>
                <a:ea typeface="Times New Roman"/>
              </a:rPr>
              <a:t>atmosférické koroze podstatně zvětšují některé chemické látky obsažené ve vzduchu a posléze rozpuštěné v kondenzované páře (rose).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2748" y="3789040"/>
            <a:ext cx="813659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Atmosférickou </a:t>
            </a:r>
            <a:r>
              <a:rPr lang="cs-CZ" sz="2400">
                <a:latin typeface="Times New Roman"/>
                <a:ea typeface="Times New Roman"/>
              </a:rPr>
              <a:t>korozí koroduje nejen ocel, ale i odolnější kovy, jako jsou měď, nikl.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76" y="1420179"/>
            <a:ext cx="4144438" cy="1950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46975" y="4725144"/>
            <a:ext cx="81223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Její vznik je podmíněn nečistotami v materiálu, místními shluky krystalů apod. Koroze podstupuje do hloubky a vede k úplnému proděravění materiálu.</a:t>
            </a:r>
          </a:p>
        </p:txBody>
      </p:sp>
    </p:spTree>
    <p:extLst>
      <p:ext uri="{BB962C8B-B14F-4D97-AF65-F5344CB8AC3E}">
        <p14:creationId xmlns:p14="http://schemas.microsoft.com/office/powerpoint/2010/main" val="198527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2748" y="476672"/>
            <a:ext cx="81437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Povrchová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koroze </a:t>
            </a:r>
            <a:r>
              <a:rPr lang="cs-CZ" sz="2400">
                <a:latin typeface="Times New Roman"/>
                <a:ea typeface="Times New Roman"/>
              </a:rPr>
              <a:t>vytváří na povrchu rovnoměrnou vrstvu napadeného materiálu.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067944" y="1394251"/>
            <a:ext cx="462442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Může </a:t>
            </a:r>
            <a:r>
              <a:rPr lang="cs-CZ" sz="2400" smtClean="0">
                <a:latin typeface="Times New Roman"/>
                <a:ea typeface="Times New Roman"/>
              </a:rPr>
              <a:t>mít </a:t>
            </a:r>
            <a:r>
              <a:rPr lang="cs-CZ" sz="2400">
                <a:latin typeface="Times New Roman"/>
                <a:ea typeface="Times New Roman"/>
              </a:rPr>
              <a:t>však i tvar brázdy na svařovaných </a:t>
            </a:r>
            <a:r>
              <a:rPr lang="cs-CZ" sz="2400" smtClean="0">
                <a:latin typeface="Times New Roman"/>
                <a:ea typeface="Times New Roman"/>
              </a:rPr>
              <a:t>nebo šroubovaných místech</a:t>
            </a:r>
            <a:r>
              <a:rPr lang="cs-CZ" sz="2400">
                <a:latin typeface="Times New Roman"/>
                <a:ea typeface="Times New Roman"/>
              </a:rPr>
              <a:t>.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29854" y="4037000"/>
            <a:ext cx="812236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Mezikrystalová koroze </a:t>
            </a:r>
            <a:r>
              <a:rPr lang="cs-CZ" sz="2400" smtClean="0">
                <a:latin typeface="Times New Roman"/>
                <a:ea typeface="Times New Roman"/>
              </a:rPr>
              <a:t>proniká do </a:t>
            </a:r>
            <a:r>
              <a:rPr lang="cs-CZ" sz="2400">
                <a:latin typeface="Times New Roman"/>
                <a:ea typeface="Times New Roman"/>
              </a:rPr>
              <a:t>velké hloubky a narušuje soudržnost krystalů. Projeví se zkřehnutím materiálů, což vede k destrukci součástí při namáhání nebo k jejímu samovolnému rozpadu. </a:t>
            </a:r>
            <a:r>
              <a:rPr lang="cs-CZ" sz="2400" smtClean="0">
                <a:latin typeface="Times New Roman"/>
                <a:ea typeface="Times New Roman"/>
              </a:rPr>
              <a:t>Přitom na </a:t>
            </a:r>
            <a:r>
              <a:rPr lang="cs-CZ" sz="2400">
                <a:latin typeface="Times New Roman"/>
                <a:ea typeface="Times New Roman"/>
              </a:rPr>
              <a:t>povrchu materiálu se neobjeví žádné viditelné změny.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48" y="1400121"/>
            <a:ext cx="3319172" cy="2546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149" y="2610917"/>
            <a:ext cx="4554307" cy="1336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6433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2748" y="476672"/>
            <a:ext cx="81437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Chemická koroze </a:t>
            </a:r>
            <a:r>
              <a:rPr lang="cs-CZ" sz="2400">
                <a:latin typeface="Times New Roman"/>
                <a:ea typeface="Times New Roman"/>
              </a:rPr>
              <a:t>zahrnuje případy koroze v plynech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 smtClean="0">
                <a:latin typeface="Times New Roman"/>
                <a:ea typeface="Times New Roman"/>
              </a:rPr>
              <a:t>neelektrolytech.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326584"/>
            <a:ext cx="81223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Jde o bezprostřední vzájemné působení korozního prostředí na kovy nebo na slitiny kovů. Produkty korozní reakce tvoří vrstvu korozních zplodin na místě, kde k reakci došlo.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48" y="2526912"/>
            <a:ext cx="4071854" cy="2388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2267744" y="892170"/>
            <a:ext cx="216024" cy="163474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36096" y="2936492"/>
            <a:ext cx="32403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Nejčastějším případem chemické koroze v plynech je koroze oxidujících prostředích</a:t>
            </a:r>
            <a:r>
              <a:rPr lang="cs-CZ"/>
              <a:t>. 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5056918"/>
            <a:ext cx="81437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Při korozi oceli dochází k oxidaci železa. Vrstva oxidů je však šupinatá, proto se koroze nezastavuje a postupuje dále do hloubky. Tím ubývá vlastního materiálu (korozní úbytek).</a:t>
            </a:r>
          </a:p>
        </p:txBody>
      </p:sp>
    </p:spTree>
    <p:extLst>
      <p:ext uri="{BB962C8B-B14F-4D97-AF65-F5344CB8AC3E}">
        <p14:creationId xmlns:p14="http://schemas.microsoft.com/office/powerpoint/2010/main" val="3395401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2748" y="476672"/>
            <a:ext cx="81437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Souvislá </a:t>
            </a:r>
            <a:r>
              <a:rPr lang="cs-CZ" sz="2400">
                <a:latin typeface="Times New Roman"/>
                <a:ea typeface="Times New Roman"/>
              </a:rPr>
              <a:t>vrstva korozních zplodin chrání předmět </a:t>
            </a:r>
            <a:r>
              <a:rPr lang="cs-CZ" sz="2400">
                <a:latin typeface="Times New Roman"/>
                <a:ea typeface="Times New Roman"/>
              </a:rPr>
              <a:t>před </a:t>
            </a:r>
            <a:r>
              <a:rPr lang="cs-CZ" sz="2400" smtClean="0">
                <a:latin typeface="Times New Roman"/>
                <a:ea typeface="Times New Roman"/>
              </a:rPr>
              <a:t>další korozí.</a:t>
            </a:r>
            <a:r>
              <a:rPr lang="cs-CZ" sz="2400">
                <a:latin typeface="Times New Roman"/>
                <a:ea typeface="Times New Roman"/>
              </a:rPr>
              <a:t> Rychlost koroze závisí na jakosti vrstvy.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980" y="1412776"/>
            <a:ext cx="81509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Typickým </a:t>
            </a:r>
            <a:r>
              <a:rPr lang="cs-CZ" sz="2400" smtClean="0">
                <a:latin typeface="Times New Roman"/>
                <a:ea typeface="Times New Roman"/>
              </a:rPr>
              <a:t>případem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koroze ve neelektrolytech</a:t>
            </a:r>
            <a:r>
              <a:rPr lang="cs-CZ" sz="2400">
                <a:latin typeface="Times New Roman"/>
                <a:ea typeface="Times New Roman"/>
              </a:rPr>
              <a:t> je oxidace kovů ponořených do vody.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980" y="4964975"/>
            <a:ext cx="81437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Zoxidovaná </a:t>
            </a:r>
            <a:r>
              <a:rPr lang="cs-CZ" sz="2400">
                <a:latin typeface="Times New Roman"/>
                <a:ea typeface="Times New Roman"/>
              </a:rPr>
              <a:t>vrstva sice chrání kov před korozí v </a:t>
            </a:r>
            <a:r>
              <a:rPr lang="cs-CZ" sz="2400">
                <a:latin typeface="Times New Roman"/>
                <a:ea typeface="Times New Roman"/>
              </a:rPr>
              <a:t>plynnén </a:t>
            </a:r>
            <a:r>
              <a:rPr lang="cs-CZ" sz="2400" smtClean="0">
                <a:latin typeface="Times New Roman"/>
                <a:ea typeface="Times New Roman"/>
              </a:rPr>
              <a:t>prostředím, </a:t>
            </a:r>
            <a:r>
              <a:rPr lang="cs-CZ" sz="2400">
                <a:latin typeface="Times New Roman"/>
                <a:ea typeface="Times New Roman"/>
              </a:rPr>
              <a:t>ale při ponoření do vody může docházet k</a:t>
            </a:r>
            <a:r>
              <a:rPr lang="cs-CZ" sz="2400">
                <a:latin typeface="Times New Roman"/>
                <a:ea typeface="Times New Roman"/>
              </a:rPr>
              <a:t> </a:t>
            </a:r>
            <a:r>
              <a:rPr lang="cs-CZ" sz="2400" smtClean="0">
                <a:latin typeface="Times New Roman"/>
                <a:ea typeface="Times New Roman"/>
              </a:rPr>
              <a:t>další oxidaci</a:t>
            </a:r>
            <a:r>
              <a:rPr lang="cs-CZ" sz="2400">
                <a:latin typeface="Times New Roman"/>
                <a:ea typeface="Times New Roman"/>
              </a:rPr>
              <a:t>. 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80" y="2455817"/>
            <a:ext cx="4799048" cy="2409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838" y="2455817"/>
            <a:ext cx="3180618" cy="2409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lů 8"/>
          <p:cNvSpPr/>
          <p:nvPr/>
        </p:nvSpPr>
        <p:spPr>
          <a:xfrm>
            <a:off x="3851920" y="1916832"/>
            <a:ext cx="216024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6084168" y="1916832"/>
            <a:ext cx="216024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10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</a:t>
            </a:r>
          </a:p>
          <a:p>
            <a:pPr algn="just"/>
            <a:r>
              <a:rPr lang="cs-CZ" b="1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http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://www.google.cz/search?q=nevlastn%C3%AD+polovodi%C4%8D&amp;hl=cs&amp;gbv=2&amp;rlz=1R2WQIB_csCZ525&amp;prmd=ivns&amp;ei=cgI0U6m5FIjcsgakroHgBg&amp;start=20&amp;sa=N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2529</TotalTime>
  <Words>468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217</cp:revision>
  <dcterms:created xsi:type="dcterms:W3CDTF">2013-03-27T08:46:28Z</dcterms:created>
  <dcterms:modified xsi:type="dcterms:W3CDTF">2014-04-08T10:51:41Z</dcterms:modified>
</cp:coreProperties>
</file>