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9" r:id="rId3"/>
    <p:sldId id="299" r:id="rId4"/>
    <p:sldId id="309" r:id="rId5"/>
    <p:sldId id="314" r:id="rId6"/>
    <p:sldId id="319" r:id="rId7"/>
    <p:sldId id="320" r:id="rId8"/>
    <p:sldId id="321" r:id="rId9"/>
    <p:sldId id="322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710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9.4.2014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9.4.2014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9.4.2014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9.4.2014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9.4.2014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9.4.2014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9.4.2014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41412" y="3458013"/>
            <a:ext cx="51845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ELEKTROTECHNICKÉ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MATERIÁLY 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III/2-15-19_ELEKTROCHEMICKÁ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KORORZE + OCHRANA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Janyška Lubomír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Tématický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Elektrotechnologie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20.3.2014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17922" y="404664"/>
            <a:ext cx="815853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ELEKTROCHEMICKÁ KOROZE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494428" y="980728"/>
            <a:ext cx="815862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Elektrochemická koroze </a:t>
            </a:r>
            <a:r>
              <a:rPr lang="cs-CZ" sz="2400">
                <a:latin typeface="Times New Roman"/>
                <a:ea typeface="Times New Roman"/>
              </a:rPr>
              <a:t>je znehodnocování kovů</a:t>
            </a:r>
            <a:r>
              <a:rPr lang="cs-CZ" sz="2400" smtClean="0">
                <a:latin typeface="Times New Roman"/>
                <a:ea typeface="Times New Roman"/>
              </a:rPr>
              <a:t>, při </a:t>
            </a:r>
            <a:r>
              <a:rPr lang="cs-CZ" sz="2400">
                <a:latin typeface="Times New Roman"/>
                <a:ea typeface="Times New Roman"/>
              </a:rPr>
              <a:t>kterém se reakční energie koroze vybavuje v podobě elektrického proudu.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93310" y="1916832"/>
            <a:ext cx="813047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Její mechanismus je obdobný jako změny v galvanickém článku při průchodu proudu.</a:t>
            </a:r>
          </a:p>
        </p:txBody>
      </p:sp>
      <p:sp>
        <p:nvSpPr>
          <p:cNvPr id="2" name="Obdélník 1"/>
          <p:cNvSpPr/>
          <p:nvPr/>
        </p:nvSpPr>
        <p:spPr>
          <a:xfrm>
            <a:off x="536060" y="2804735"/>
            <a:ext cx="815853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Jestliže je na styku dvou různých kovů přítomen elektrolyt, vzniká galvanický článek</a:t>
            </a:r>
            <a:r>
              <a:rPr lang="cs-CZ" sz="2400" smtClean="0">
                <a:latin typeface="Times New Roman"/>
                <a:ea typeface="Times New Roman"/>
              </a:rPr>
              <a:t>. Přitom </a:t>
            </a:r>
            <a:r>
              <a:rPr lang="cs-CZ" sz="2400">
                <a:latin typeface="Times New Roman"/>
                <a:ea typeface="Times New Roman"/>
              </a:rPr>
              <a:t>se rozrušuje místo</a:t>
            </a:r>
            <a:r>
              <a:rPr lang="cs-CZ" sz="2400" smtClean="0">
                <a:latin typeface="Times New Roman"/>
                <a:ea typeface="Times New Roman"/>
              </a:rPr>
              <a:t>, které </a:t>
            </a:r>
            <a:r>
              <a:rPr lang="cs-CZ" sz="2400">
                <a:latin typeface="Times New Roman"/>
                <a:ea typeface="Times New Roman"/>
              </a:rPr>
              <a:t>je anodou tohoto </a:t>
            </a:r>
            <a:r>
              <a:rPr lang="cs-CZ" sz="2400" smtClean="0">
                <a:latin typeface="Times New Roman"/>
                <a:ea typeface="Times New Roman"/>
              </a:rPr>
              <a:t>článku.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562800" y="4061201"/>
            <a:ext cx="411791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Materiál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tohoto místa přechází do roztoku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- koroduje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.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972" y="4061201"/>
            <a:ext cx="3849552" cy="2104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574487" y="5229200"/>
            <a:ext cx="412010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Takový galvanický článek se nazývá korozní </a:t>
            </a:r>
            <a:r>
              <a:rPr lang="cs-CZ" sz="2400" smtClean="0">
                <a:latin typeface="Times New Roman"/>
                <a:ea typeface="Times New Roman"/>
              </a:rPr>
              <a:t>článek.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7" name="Šipka doprava 6"/>
          <p:cNvSpPr/>
          <p:nvPr/>
        </p:nvSpPr>
        <p:spPr>
          <a:xfrm rot="10800000">
            <a:off x="5148064" y="4941168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023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20171" y="404664"/>
            <a:ext cx="802628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Podle </a:t>
            </a:r>
            <a:r>
              <a:rPr lang="cs-CZ" sz="2400">
                <a:latin typeface="Times New Roman"/>
                <a:ea typeface="Times New Roman"/>
              </a:rPr>
              <a:t>velikosti jednotlivých úseků koroze rozlišujeme </a:t>
            </a:r>
            <a:r>
              <a:rPr lang="cs-CZ" sz="2400">
                <a:latin typeface="Times New Roman"/>
                <a:ea typeface="Times New Roman"/>
              </a:rPr>
              <a:t>korozní </a:t>
            </a:r>
            <a:r>
              <a:rPr lang="cs-CZ" sz="2400" smtClean="0">
                <a:latin typeface="Times New Roman"/>
                <a:ea typeface="Times New Roman"/>
              </a:rPr>
              <a:t>makročlánek (plochy koroze lze vidět okem) a </a:t>
            </a:r>
            <a:r>
              <a:rPr lang="cs-CZ" sz="2400">
                <a:latin typeface="Times New Roman"/>
                <a:ea typeface="Times New Roman"/>
              </a:rPr>
              <a:t>korozní </a:t>
            </a:r>
            <a:r>
              <a:rPr lang="cs-CZ" sz="2400" smtClean="0">
                <a:latin typeface="Times New Roman"/>
                <a:ea typeface="Times New Roman"/>
              </a:rPr>
              <a:t>mikročlánek (póry </a:t>
            </a:r>
            <a:r>
              <a:rPr lang="cs-CZ" sz="2400">
                <a:latin typeface="Times New Roman"/>
                <a:ea typeface="Times New Roman"/>
              </a:rPr>
              <a:t>v ochranné vrstvě apod.)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20171" y="1772816"/>
            <a:ext cx="815628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Korodující </a:t>
            </a:r>
            <a:r>
              <a:rPr lang="cs-CZ" sz="2400">
                <a:latin typeface="Times New Roman"/>
                <a:ea typeface="Times New Roman"/>
              </a:rPr>
              <a:t>povrch kovu lze považovat za soustavu korozních </a:t>
            </a:r>
            <a:r>
              <a:rPr lang="cs-CZ" sz="2400">
                <a:latin typeface="Times New Roman"/>
                <a:ea typeface="Times New Roman"/>
              </a:rPr>
              <a:t>mikročlánků</a:t>
            </a:r>
            <a:r>
              <a:rPr lang="cs-CZ" sz="2400" smtClean="0">
                <a:latin typeface="Times New Roman"/>
                <a:ea typeface="Times New Roman"/>
              </a:rPr>
              <a:t>.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Elektrolytem bývá nejčastěji voda, která je v podstatě roztokem různých solí a dalších </a:t>
            </a:r>
            <a:r>
              <a:rPr lang="cs-CZ" sz="2400">
                <a:latin typeface="Times New Roman"/>
                <a:ea typeface="Times New Roman"/>
              </a:rPr>
              <a:t>látek</a:t>
            </a:r>
            <a:r>
              <a:rPr lang="cs-CZ" sz="2400" smtClean="0">
                <a:latin typeface="Times New Roman"/>
                <a:ea typeface="Times New Roman"/>
              </a:rPr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7250" y="4509120"/>
            <a:ext cx="819145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 </a:t>
            </a:r>
            <a:r>
              <a:rPr lang="cs-CZ" sz="2400">
                <a:latin typeface="Times New Roman"/>
                <a:ea typeface="Times New Roman"/>
              </a:rPr>
              <a:t>zemi (v půdě) jsou různé organické i anorganické látky a </a:t>
            </a:r>
            <a:r>
              <a:rPr lang="cs-CZ" sz="2400">
                <a:latin typeface="Times New Roman"/>
                <a:ea typeface="Times New Roman"/>
              </a:rPr>
              <a:t>voda</a:t>
            </a:r>
            <a:r>
              <a:rPr lang="cs-CZ" sz="2400" smtClean="0">
                <a:latin typeface="Times New Roman"/>
                <a:ea typeface="Times New Roman"/>
              </a:rPr>
              <a:t>, která </a:t>
            </a:r>
            <a:r>
              <a:rPr lang="cs-CZ" sz="2400">
                <a:latin typeface="Times New Roman"/>
                <a:ea typeface="Times New Roman"/>
              </a:rPr>
              <a:t>vždy obsahuje různé kyseliny a soli, a proto bývá dobrým elektrolytem.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20171" y="3645024"/>
            <a:ext cx="815853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KOROZE BLUDNÝMI PROUDY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18513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32747" y="1532985"/>
            <a:ext cx="81437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K této elektrochemické korozi přistupuje navíc velmi nebezpečná koroze způsobena bludnými proudy.</a:t>
            </a:r>
          </a:p>
        </p:txBody>
      </p:sp>
      <p:sp>
        <p:nvSpPr>
          <p:cNvPr id="9" name="Obdélník 8"/>
          <p:cNvSpPr/>
          <p:nvPr/>
        </p:nvSpPr>
        <p:spPr>
          <a:xfrm>
            <a:off x="546976" y="2492896"/>
            <a:ext cx="817932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Bludné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proudy </a:t>
            </a:r>
            <a:r>
              <a:rPr lang="cs-CZ" sz="2400">
                <a:latin typeface="Times New Roman"/>
                <a:ea typeface="Times New Roman"/>
              </a:rPr>
              <a:t>se při průchodu zemí setkávají s kovovými částmi různých </a:t>
            </a:r>
            <a:r>
              <a:rPr lang="cs-CZ" sz="2400">
                <a:latin typeface="Times New Roman"/>
                <a:ea typeface="Times New Roman"/>
              </a:rPr>
              <a:t>zařízení</a:t>
            </a:r>
            <a:r>
              <a:rPr lang="cs-CZ" sz="2400" smtClean="0">
                <a:latin typeface="Times New Roman"/>
                <a:ea typeface="Times New Roman"/>
              </a:rPr>
              <a:t>, vstupují </a:t>
            </a:r>
            <a:r>
              <a:rPr lang="cs-CZ" sz="2400">
                <a:latin typeface="Times New Roman"/>
                <a:ea typeface="Times New Roman"/>
              </a:rPr>
              <a:t>do </a:t>
            </a:r>
            <a:r>
              <a:rPr lang="cs-CZ" sz="2400">
                <a:latin typeface="Times New Roman"/>
                <a:ea typeface="Times New Roman"/>
              </a:rPr>
              <a:t>nich</a:t>
            </a:r>
            <a:r>
              <a:rPr lang="cs-CZ" sz="2400" smtClean="0">
                <a:latin typeface="Times New Roman"/>
                <a:ea typeface="Times New Roman"/>
              </a:rPr>
              <a:t>, využívají </a:t>
            </a:r>
            <a:r>
              <a:rPr lang="cs-CZ" sz="2400">
                <a:latin typeface="Times New Roman"/>
                <a:ea typeface="Times New Roman"/>
              </a:rPr>
              <a:t>určité jejich úseky jako </a:t>
            </a:r>
            <a:r>
              <a:rPr lang="cs-CZ" sz="2400">
                <a:latin typeface="Times New Roman"/>
                <a:ea typeface="Times New Roman"/>
              </a:rPr>
              <a:t>vodiče </a:t>
            </a:r>
            <a:r>
              <a:rPr lang="cs-CZ" sz="2400" smtClean="0">
                <a:latin typeface="Times New Roman"/>
                <a:ea typeface="Times New Roman"/>
              </a:rPr>
              <a:t>a pak </a:t>
            </a:r>
            <a:r>
              <a:rPr lang="cs-CZ" sz="2400">
                <a:latin typeface="Times New Roman"/>
                <a:ea typeface="Times New Roman"/>
              </a:rPr>
              <a:t>z nich zase vystupují.</a:t>
            </a:r>
            <a:endParaRPr lang="cs-CZ" sz="2400" dirty="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35632" y="332656"/>
            <a:ext cx="814082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 důsledku </a:t>
            </a:r>
            <a:r>
              <a:rPr lang="cs-CZ" sz="2400">
                <a:latin typeface="Times New Roman"/>
                <a:ea typeface="Times New Roman"/>
              </a:rPr>
              <a:t>přítomnosti tohoto elektrolytu jsou kovové části uložené v zemi (</a:t>
            </a:r>
            <a:r>
              <a:rPr lang="cs-CZ" sz="2400">
                <a:latin typeface="Times New Roman"/>
                <a:ea typeface="Times New Roman"/>
              </a:rPr>
              <a:t>potrubí</a:t>
            </a:r>
            <a:r>
              <a:rPr lang="cs-CZ" sz="2400" smtClean="0">
                <a:latin typeface="Times New Roman"/>
                <a:ea typeface="Times New Roman"/>
              </a:rPr>
              <a:t>, nádrže, pláště </a:t>
            </a:r>
            <a:r>
              <a:rPr lang="cs-CZ" sz="2400">
                <a:latin typeface="Times New Roman"/>
                <a:ea typeface="Times New Roman"/>
              </a:rPr>
              <a:t>kabelů </a:t>
            </a:r>
            <a:r>
              <a:rPr lang="cs-CZ" sz="2400">
                <a:latin typeface="Times New Roman"/>
                <a:ea typeface="Times New Roman"/>
              </a:rPr>
              <a:t>atd</a:t>
            </a:r>
            <a:r>
              <a:rPr lang="cs-CZ" sz="2400" smtClean="0">
                <a:latin typeface="Times New Roman"/>
                <a:ea typeface="Times New Roman"/>
              </a:rPr>
              <a:t>.) vystaveny </a:t>
            </a:r>
            <a:r>
              <a:rPr lang="cs-CZ" sz="2400">
                <a:latin typeface="Times New Roman"/>
                <a:ea typeface="Times New Roman"/>
              </a:rPr>
              <a:t>účinkům elektrochemických dějů</a:t>
            </a:r>
            <a:r>
              <a:rPr lang="cs-CZ" sz="2400">
                <a:latin typeface="Times New Roman"/>
                <a:ea typeface="Times New Roman"/>
              </a:rPr>
              <a:t>. 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851310"/>
            <a:ext cx="3528392" cy="21699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62328" y="3847687"/>
            <a:ext cx="393766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V místech výstupu nastává elektrolytické rozpouštění kovu</a:t>
            </a:r>
            <a:r>
              <a:rPr lang="cs-CZ" sz="2400">
                <a:latin typeface="Times New Roman"/>
                <a:ea typeface="Times New Roman"/>
              </a:rPr>
              <a:t>. Tyto nebezpečné korozní účinky bludných proudů zmenšují životnost podzemních kovových částí.</a:t>
            </a:r>
          </a:p>
        </p:txBody>
      </p:sp>
      <p:sp>
        <p:nvSpPr>
          <p:cNvPr id="11" name="Šipka doprava 10"/>
          <p:cNvSpPr/>
          <p:nvPr/>
        </p:nvSpPr>
        <p:spPr>
          <a:xfrm>
            <a:off x="4604601" y="4149080"/>
            <a:ext cx="471455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422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5632" y="332656"/>
            <a:ext cx="814082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Největším zdrojem bludných proudů bývá elektrická kolejová trakce v městské </a:t>
            </a:r>
            <a:r>
              <a:rPr lang="cs-CZ" sz="2400">
                <a:latin typeface="Times New Roman"/>
                <a:ea typeface="Times New Roman"/>
              </a:rPr>
              <a:t>hromadné </a:t>
            </a:r>
            <a:r>
              <a:rPr lang="cs-CZ" sz="2400" smtClean="0">
                <a:latin typeface="Times New Roman"/>
                <a:ea typeface="Times New Roman"/>
              </a:rPr>
              <a:t>dopravě.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89705" y="3133282"/>
            <a:ext cx="813659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A právě ve městech je největší hustota potrubí a kabelů.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707" y="1268760"/>
            <a:ext cx="4924425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3181" y="1237927"/>
            <a:ext cx="1816345" cy="1762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98499" y="3594947"/>
            <a:ext cx="813659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Bludné proudy způsobují nejčastěší poruchy </a:t>
            </a:r>
            <a:r>
              <a:rPr lang="cs-CZ" sz="2400">
                <a:latin typeface="Times New Roman"/>
                <a:ea typeface="Times New Roman"/>
              </a:rPr>
              <a:t>v rozvodu plynu </a:t>
            </a:r>
            <a:r>
              <a:rPr lang="cs-CZ" sz="2400">
                <a:latin typeface="Times New Roman"/>
                <a:ea typeface="Times New Roman"/>
              </a:rPr>
              <a:t>způsobené </a:t>
            </a:r>
            <a:r>
              <a:rPr lang="cs-CZ" sz="2400" smtClean="0">
                <a:latin typeface="Times New Roman"/>
                <a:ea typeface="Times New Roman"/>
              </a:rPr>
              <a:t>korozí.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5632" y="4347693"/>
            <a:ext cx="821214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Tyto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škody je třeba omezovat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vhodnou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protikorozní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ochranou: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58093" y="4797152"/>
            <a:ext cx="80779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pasivní </a:t>
            </a:r>
            <a:r>
              <a:rPr lang="cs-CZ" sz="2400">
                <a:latin typeface="Times New Roman"/>
                <a:ea typeface="Times New Roman"/>
              </a:rPr>
              <a:t> </a:t>
            </a:r>
            <a:r>
              <a:rPr lang="cs-CZ" sz="2400" smtClean="0">
                <a:latin typeface="Times New Roman"/>
                <a:ea typeface="Times New Roman"/>
              </a:rPr>
              <a:t>- izolační </a:t>
            </a:r>
            <a:r>
              <a:rPr lang="cs-CZ" sz="2400">
                <a:latin typeface="Times New Roman"/>
                <a:ea typeface="Times New Roman"/>
              </a:rPr>
              <a:t>vrstva na </a:t>
            </a:r>
            <a:r>
              <a:rPr lang="cs-CZ" sz="2400">
                <a:latin typeface="Times New Roman"/>
                <a:ea typeface="Times New Roman"/>
              </a:rPr>
              <a:t>chráněném </a:t>
            </a:r>
            <a:r>
              <a:rPr lang="cs-CZ" sz="2400" smtClean="0">
                <a:latin typeface="Times New Roman"/>
                <a:ea typeface="Times New Roman"/>
              </a:rPr>
              <a:t>povrchu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8093" y="5335324"/>
            <a:ext cx="819066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a</a:t>
            </a:r>
            <a:r>
              <a:rPr lang="cs-CZ" sz="2400" smtClean="0">
                <a:latin typeface="Times New Roman"/>
                <a:ea typeface="Times New Roman"/>
              </a:rPr>
              <a:t>ktivní - vytvoření stejnosměrného </a:t>
            </a:r>
            <a:r>
              <a:rPr lang="cs-CZ" sz="2400">
                <a:latin typeface="Times New Roman"/>
                <a:ea typeface="Times New Roman"/>
              </a:rPr>
              <a:t>elektrického obvodu mezi </a:t>
            </a:r>
            <a:r>
              <a:rPr lang="cs-CZ" sz="2400">
                <a:latin typeface="Times New Roman"/>
                <a:ea typeface="Times New Roman"/>
              </a:rPr>
              <a:t>chráněnými </a:t>
            </a:r>
            <a:r>
              <a:rPr lang="cs-CZ" sz="2400" smtClean="0">
                <a:latin typeface="Times New Roman"/>
                <a:ea typeface="Times New Roman"/>
              </a:rPr>
              <a:t>zařízeními </a:t>
            </a:r>
            <a:r>
              <a:rPr lang="cs-CZ" sz="2400">
                <a:latin typeface="Times New Roman"/>
                <a:ea typeface="Times New Roman"/>
              </a:rPr>
              <a:t>a </a:t>
            </a:r>
            <a:r>
              <a:rPr lang="cs-CZ" sz="2400">
                <a:latin typeface="Times New Roman"/>
                <a:ea typeface="Times New Roman"/>
              </a:rPr>
              <a:t>korozním </a:t>
            </a:r>
            <a:r>
              <a:rPr lang="cs-CZ" sz="2400" smtClean="0">
                <a:latin typeface="Times New Roman"/>
                <a:ea typeface="Times New Roman"/>
              </a:rPr>
              <a:t>prostředím.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1" name="Šipka doprava 10"/>
          <p:cNvSpPr/>
          <p:nvPr/>
        </p:nvSpPr>
        <p:spPr>
          <a:xfrm rot="10800000">
            <a:off x="5724128" y="1556792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5868144" y="234888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9062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450275" y="980728"/>
            <a:ext cx="819145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Ochrana </a:t>
            </a:r>
            <a:r>
              <a:rPr lang="cs-CZ" sz="2400">
                <a:latin typeface="Times New Roman"/>
                <a:ea typeface="Times New Roman"/>
              </a:rPr>
              <a:t>proti korozi patří mezi hlavní úkoly  celého </a:t>
            </a:r>
            <a:r>
              <a:rPr lang="cs-CZ" sz="2400">
                <a:latin typeface="Times New Roman"/>
                <a:ea typeface="Times New Roman"/>
              </a:rPr>
              <a:t>průmyslu </a:t>
            </a:r>
            <a:r>
              <a:rPr lang="cs-CZ" sz="2400" smtClean="0">
                <a:latin typeface="Times New Roman"/>
                <a:ea typeface="Times New Roman"/>
              </a:rPr>
              <a:t>- tedy </a:t>
            </a:r>
            <a:r>
              <a:rPr lang="cs-CZ" sz="2400">
                <a:latin typeface="Times New Roman"/>
                <a:ea typeface="Times New Roman"/>
              </a:rPr>
              <a:t>i elektrotechnického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61317" y="404664"/>
            <a:ext cx="8217387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OCHRANA MATERIÁLU PROTI KOROZI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50276" y="1905506"/>
            <a:ext cx="819145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Týká </a:t>
            </a:r>
            <a:r>
              <a:rPr lang="cs-CZ" sz="2400">
                <a:latin typeface="Times New Roman"/>
                <a:ea typeface="Times New Roman"/>
              </a:rPr>
              <a:t>se </a:t>
            </a:r>
            <a:r>
              <a:rPr lang="cs-CZ" sz="2400" smtClean="0">
                <a:latin typeface="Times New Roman"/>
                <a:ea typeface="Times New Roman"/>
              </a:rPr>
              <a:t>konečných (finálních) výrobků, součástí, </a:t>
            </a:r>
            <a:r>
              <a:rPr lang="cs-CZ" sz="2400">
                <a:latin typeface="Times New Roman"/>
                <a:ea typeface="Times New Roman"/>
              </a:rPr>
              <a:t>dílů </a:t>
            </a:r>
            <a:r>
              <a:rPr lang="cs-CZ" sz="2400">
                <a:latin typeface="Times New Roman"/>
                <a:ea typeface="Times New Roman"/>
              </a:rPr>
              <a:t>a </a:t>
            </a:r>
            <a:r>
              <a:rPr lang="cs-CZ" sz="2400" smtClean="0">
                <a:latin typeface="Times New Roman"/>
                <a:ea typeface="Times New Roman"/>
              </a:rPr>
              <a:t>polotvarů. Koroze  </a:t>
            </a:r>
            <a:r>
              <a:rPr lang="cs-CZ" sz="2400">
                <a:latin typeface="Times New Roman"/>
                <a:ea typeface="Times New Roman"/>
              </a:rPr>
              <a:t>může probíhat  už </a:t>
            </a:r>
            <a:r>
              <a:rPr lang="cs-CZ" sz="2400">
                <a:latin typeface="Times New Roman"/>
                <a:ea typeface="Times New Roman"/>
              </a:rPr>
              <a:t>během  </a:t>
            </a:r>
            <a:r>
              <a:rPr lang="cs-CZ" sz="2400" smtClean="0">
                <a:latin typeface="Times New Roman"/>
                <a:ea typeface="Times New Roman"/>
              </a:rPr>
              <a:t>výroby, skladování, </a:t>
            </a:r>
            <a:r>
              <a:rPr lang="cs-CZ" sz="2400">
                <a:latin typeface="Times New Roman"/>
                <a:ea typeface="Times New Roman"/>
              </a:rPr>
              <a:t>přepravy  apod.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461317" y="3105835"/>
            <a:ext cx="821738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Podle délky 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působení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se rozlišuje:</a:t>
            </a:r>
            <a:r>
              <a:rPr lang="cs-CZ" smtClean="0">
                <a:solidFill>
                  <a:srgbClr val="FF0000"/>
                </a:solidFill>
              </a:rPr>
              <a:t> 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63688" y="3618132"/>
            <a:ext cx="69150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ochrana  dočasná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63688" y="4077072"/>
            <a:ext cx="69150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ochrana  konečná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1187624" y="3704948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1187624" y="4163888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70108" y="4560815"/>
            <a:ext cx="820859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Dočasná</a:t>
            </a:r>
            <a:r>
              <a:rPr lang="cs-CZ" sz="2400">
                <a:latin typeface="Times New Roman"/>
                <a:ea typeface="Times New Roman"/>
              </a:rPr>
              <a:t> ochrana  se aplikuje  </a:t>
            </a:r>
            <a:r>
              <a:rPr lang="cs-CZ" sz="2400">
                <a:latin typeface="Times New Roman"/>
                <a:ea typeface="Times New Roman"/>
              </a:rPr>
              <a:t>čištěním  </a:t>
            </a:r>
            <a:r>
              <a:rPr lang="cs-CZ" sz="2400" smtClean="0">
                <a:latin typeface="Times New Roman"/>
                <a:ea typeface="Times New Roman"/>
              </a:rPr>
              <a:t>povrchu, </a:t>
            </a:r>
            <a:r>
              <a:rPr lang="cs-CZ" sz="2400">
                <a:latin typeface="Times New Roman"/>
                <a:ea typeface="Times New Roman"/>
              </a:rPr>
              <a:t>mezioperační </a:t>
            </a:r>
            <a:r>
              <a:rPr lang="cs-CZ" sz="2400" smtClean="0">
                <a:latin typeface="Times New Roman"/>
                <a:ea typeface="Times New Roman"/>
              </a:rPr>
              <a:t>ochranou, konzervací </a:t>
            </a:r>
            <a:r>
              <a:rPr lang="cs-CZ" sz="2400">
                <a:latin typeface="Times New Roman"/>
                <a:ea typeface="Times New Roman"/>
              </a:rPr>
              <a:t>a </a:t>
            </a:r>
            <a:r>
              <a:rPr lang="cs-CZ" sz="2400">
                <a:latin typeface="Times New Roman"/>
                <a:ea typeface="Times New Roman"/>
              </a:rPr>
              <a:t>protikorozním  </a:t>
            </a:r>
            <a:r>
              <a:rPr lang="cs-CZ" sz="2400" smtClean="0">
                <a:latin typeface="Times New Roman"/>
                <a:ea typeface="Times New Roman"/>
              </a:rPr>
              <a:t>balením.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0108" y="5445224"/>
            <a:ext cx="82085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Dočasné ochranné </a:t>
            </a:r>
            <a:r>
              <a:rPr lang="cs-CZ" sz="2400">
                <a:latin typeface="Times New Roman"/>
                <a:ea typeface="Times New Roman"/>
              </a:rPr>
              <a:t>prostředky  musí  být  </a:t>
            </a:r>
            <a:r>
              <a:rPr lang="cs-CZ" sz="2400">
                <a:latin typeface="Times New Roman"/>
                <a:ea typeface="Times New Roman"/>
              </a:rPr>
              <a:t>snadno  </a:t>
            </a:r>
            <a:r>
              <a:rPr lang="cs-CZ" sz="2400" smtClean="0">
                <a:latin typeface="Times New Roman"/>
                <a:ea typeface="Times New Roman"/>
              </a:rPr>
              <a:t>odstranitelné. 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254142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461317" y="404664"/>
            <a:ext cx="8217387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OCHRANA MATERIÁLU PROTI KOROZI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75561" y="1052736"/>
            <a:ext cx="821738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Tyto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prostředky  lze rozdělit  podle povahy 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jejich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účinků: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19672" y="1541983"/>
            <a:ext cx="69150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prostředky  tvořící  na povrchu  kovů  ochrannou  </a:t>
            </a:r>
            <a:r>
              <a:rPr lang="cs-CZ" sz="2400">
                <a:latin typeface="Times New Roman"/>
                <a:ea typeface="Times New Roman"/>
              </a:rPr>
              <a:t>vrstvu </a:t>
            </a:r>
            <a:r>
              <a:rPr lang="cs-CZ" sz="2400" smtClean="0">
                <a:latin typeface="Times New Roman"/>
                <a:ea typeface="Times New Roman"/>
              </a:rPr>
              <a:t>(různé </a:t>
            </a:r>
            <a:r>
              <a:rPr lang="cs-CZ" sz="2400">
                <a:latin typeface="Times New Roman"/>
                <a:ea typeface="Times New Roman"/>
              </a:rPr>
              <a:t>konzervační </a:t>
            </a:r>
            <a:r>
              <a:rPr lang="cs-CZ" sz="2400" smtClean="0">
                <a:latin typeface="Times New Roman"/>
                <a:ea typeface="Times New Roman"/>
              </a:rPr>
              <a:t>roztoky, </a:t>
            </a:r>
            <a:r>
              <a:rPr lang="cs-CZ" sz="2400">
                <a:latin typeface="Times New Roman"/>
                <a:ea typeface="Times New Roman"/>
              </a:rPr>
              <a:t>oleje</a:t>
            </a:r>
            <a:r>
              <a:rPr lang="cs-CZ" sz="2400">
                <a:latin typeface="Times New Roman"/>
                <a:ea typeface="Times New Roman"/>
              </a:rPr>
              <a:t>, </a:t>
            </a:r>
            <a:r>
              <a:rPr lang="cs-CZ" sz="2400" smtClean="0">
                <a:latin typeface="Times New Roman"/>
                <a:ea typeface="Times New Roman"/>
              </a:rPr>
              <a:t>vazeliny, pasty, vosky, aerosoly.)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19001" y="2954561"/>
            <a:ext cx="691501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inhibitory </a:t>
            </a:r>
            <a:r>
              <a:rPr lang="cs-CZ" sz="2400">
                <a:latin typeface="Times New Roman"/>
                <a:ea typeface="Times New Roman"/>
              </a:rPr>
              <a:t>koroze </a:t>
            </a:r>
            <a:r>
              <a:rPr lang="cs-CZ" sz="2400" smtClean="0">
                <a:latin typeface="Times New Roman"/>
                <a:ea typeface="Times New Roman"/>
              </a:rPr>
              <a:t>- kovy pasivují nebo absorpcí  </a:t>
            </a:r>
            <a:r>
              <a:rPr lang="cs-CZ" sz="2400">
                <a:latin typeface="Times New Roman"/>
                <a:ea typeface="Times New Roman"/>
              </a:rPr>
              <a:t>vytvářejí </a:t>
            </a:r>
            <a:r>
              <a:rPr lang="cs-CZ" sz="2400" smtClean="0">
                <a:latin typeface="Times New Roman"/>
                <a:ea typeface="Times New Roman"/>
              </a:rPr>
              <a:t>na </a:t>
            </a:r>
            <a:r>
              <a:rPr lang="cs-CZ" sz="2400">
                <a:latin typeface="Times New Roman"/>
                <a:ea typeface="Times New Roman"/>
              </a:rPr>
              <a:t>povrchu tenký </a:t>
            </a:r>
            <a:r>
              <a:rPr lang="cs-CZ" sz="2400">
                <a:latin typeface="Times New Roman"/>
                <a:ea typeface="Times New Roman"/>
              </a:rPr>
              <a:t>ochranný  </a:t>
            </a:r>
            <a:r>
              <a:rPr lang="cs-CZ" sz="2400" smtClean="0">
                <a:latin typeface="Times New Roman"/>
                <a:ea typeface="Times New Roman"/>
              </a:rPr>
              <a:t>film.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488026" y="1998131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461317" y="3194531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619001" y="3940673"/>
            <a:ext cx="705970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destimulátory </a:t>
            </a:r>
            <a:r>
              <a:rPr lang="cs-CZ" sz="2400" smtClean="0">
                <a:latin typeface="Times New Roman"/>
                <a:ea typeface="Times New Roman"/>
              </a:rPr>
              <a:t>koroze - vážou </a:t>
            </a:r>
            <a:r>
              <a:rPr lang="cs-CZ" sz="2400">
                <a:latin typeface="Times New Roman"/>
                <a:ea typeface="Times New Roman"/>
              </a:rPr>
              <a:t>se na sebe ty </a:t>
            </a:r>
            <a:r>
              <a:rPr lang="cs-CZ" sz="2400">
                <a:latin typeface="Times New Roman"/>
                <a:ea typeface="Times New Roman"/>
              </a:rPr>
              <a:t>složky </a:t>
            </a:r>
            <a:r>
              <a:rPr lang="cs-CZ" sz="2400" smtClean="0">
                <a:latin typeface="Times New Roman"/>
                <a:ea typeface="Times New Roman"/>
              </a:rPr>
              <a:t>atmosféry, </a:t>
            </a:r>
            <a:r>
              <a:rPr lang="cs-CZ" sz="2400">
                <a:latin typeface="Times New Roman"/>
                <a:ea typeface="Times New Roman"/>
              </a:rPr>
              <a:t>které </a:t>
            </a:r>
            <a:r>
              <a:rPr lang="cs-CZ" sz="2400">
                <a:latin typeface="Times New Roman"/>
                <a:ea typeface="Times New Roman"/>
              </a:rPr>
              <a:t>způsobují  </a:t>
            </a:r>
            <a:r>
              <a:rPr lang="cs-CZ" sz="2400" smtClean="0">
                <a:latin typeface="Times New Roman"/>
                <a:ea typeface="Times New Roman"/>
              </a:rPr>
              <a:t>korozi.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461650" y="4212155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521910" y="4227485"/>
            <a:ext cx="1405753" cy="3041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622429" y="4282930"/>
            <a:ext cx="1392138" cy="29169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prava 3"/>
          <p:cNvSpPr/>
          <p:nvPr/>
        </p:nvSpPr>
        <p:spPr>
          <a:xfrm rot="10800000">
            <a:off x="3923928" y="5085184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4211960" y="5748221"/>
            <a:ext cx="504056" cy="27306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185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461317" y="404664"/>
            <a:ext cx="8217387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OCHRANA MATERIÁLU PROTI KOROZI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75561" y="1052736"/>
            <a:ext cx="821738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Konečná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ochrana  proti korozi  v sobě  zahrnuje  celý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komplex 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opatření: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19672" y="1900375"/>
            <a:ext cx="691501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volba </a:t>
            </a:r>
            <a:r>
              <a:rPr lang="cs-CZ" sz="2400" smtClean="0">
                <a:latin typeface="Times New Roman"/>
                <a:ea typeface="Times New Roman"/>
              </a:rPr>
              <a:t>materiálu </a:t>
            </a:r>
            <a:r>
              <a:rPr lang="cs-CZ" sz="2400">
                <a:latin typeface="Times New Roman"/>
                <a:ea typeface="Times New Roman"/>
              </a:rPr>
              <a:t>z </a:t>
            </a:r>
            <a:r>
              <a:rPr lang="cs-CZ" sz="2400">
                <a:latin typeface="Times New Roman"/>
                <a:ea typeface="Times New Roman"/>
              </a:rPr>
              <a:t>hlediska </a:t>
            </a:r>
            <a:r>
              <a:rPr lang="cs-CZ" sz="2400" smtClean="0">
                <a:latin typeface="Times New Roman"/>
                <a:ea typeface="Times New Roman"/>
              </a:rPr>
              <a:t>jeho chemického </a:t>
            </a:r>
            <a:r>
              <a:rPr lang="cs-CZ" sz="2400">
                <a:latin typeface="Times New Roman"/>
                <a:ea typeface="Times New Roman"/>
              </a:rPr>
              <a:t>a strukturního  složení</a:t>
            </a:r>
          </a:p>
        </p:txBody>
      </p:sp>
      <p:sp>
        <p:nvSpPr>
          <p:cNvPr id="6" name="Obdélník 5"/>
          <p:cNvSpPr/>
          <p:nvPr/>
        </p:nvSpPr>
        <p:spPr>
          <a:xfrm>
            <a:off x="1619000" y="2867744"/>
            <a:ext cx="69150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volba prostředí, </a:t>
            </a:r>
            <a:r>
              <a:rPr lang="cs-CZ" sz="2400">
                <a:latin typeface="Times New Roman"/>
                <a:ea typeface="Times New Roman"/>
              </a:rPr>
              <a:t>v </a:t>
            </a:r>
            <a:r>
              <a:rPr lang="cs-CZ" sz="2400">
                <a:latin typeface="Times New Roman"/>
                <a:ea typeface="Times New Roman"/>
              </a:rPr>
              <a:t>němž </a:t>
            </a:r>
            <a:r>
              <a:rPr lang="cs-CZ" sz="2400" smtClean="0">
                <a:latin typeface="Times New Roman"/>
                <a:ea typeface="Times New Roman"/>
              </a:rPr>
              <a:t>výrobek slouží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476226" y="2171857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454252" y="2954561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598498" y="3550843"/>
            <a:ext cx="705970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úpravy </a:t>
            </a:r>
            <a:r>
              <a:rPr lang="cs-CZ" sz="2400">
                <a:latin typeface="Times New Roman"/>
                <a:ea typeface="Times New Roman"/>
              </a:rPr>
              <a:t>ochrannými vrstvami</a:t>
            </a:r>
          </a:p>
        </p:txBody>
      </p:sp>
      <p:sp>
        <p:nvSpPr>
          <p:cNvPr id="15" name="Šipka doprava 14"/>
          <p:cNvSpPr/>
          <p:nvPr/>
        </p:nvSpPr>
        <p:spPr>
          <a:xfrm>
            <a:off x="447287" y="3637660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608288" y="4165629"/>
            <a:ext cx="707394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elektrochemická ochrana </a:t>
            </a:r>
            <a:r>
              <a:rPr lang="cs-CZ" sz="2400">
                <a:latin typeface="Times New Roman"/>
                <a:ea typeface="Times New Roman"/>
              </a:rPr>
              <a:t>s vnějším zdrojem  </a:t>
            </a:r>
            <a:r>
              <a:rPr lang="cs-CZ" sz="2400">
                <a:latin typeface="Times New Roman"/>
                <a:ea typeface="Times New Roman"/>
              </a:rPr>
              <a:t>elektrického </a:t>
            </a:r>
            <a:r>
              <a:rPr lang="cs-CZ" sz="2400" smtClean="0">
                <a:latin typeface="Times New Roman"/>
                <a:ea typeface="Times New Roman"/>
              </a:rPr>
              <a:t>proudu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7" name="Šipka doprava 16"/>
          <p:cNvSpPr/>
          <p:nvPr/>
        </p:nvSpPr>
        <p:spPr>
          <a:xfrm>
            <a:off x="454252" y="4437111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54252" y="4996626"/>
            <a:ext cx="82349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Konečná ochrana je tedy vytvoření </a:t>
            </a:r>
            <a:r>
              <a:rPr lang="cs-CZ" sz="2400">
                <a:latin typeface="Times New Roman"/>
                <a:ea typeface="Times New Roman"/>
              </a:rPr>
              <a:t>ochrané  vrstvy  na povrchu,  popř</a:t>
            </a:r>
            <a:r>
              <a:rPr lang="cs-CZ" sz="2400">
                <a:latin typeface="Times New Roman"/>
                <a:ea typeface="Times New Roman"/>
              </a:rPr>
              <a:t>. </a:t>
            </a:r>
            <a:r>
              <a:rPr lang="cs-CZ" sz="2400" smtClean="0">
                <a:latin typeface="Times New Roman"/>
                <a:ea typeface="Times New Roman"/>
              </a:rPr>
              <a:t>v</a:t>
            </a:r>
            <a:r>
              <a:rPr lang="cs-CZ" sz="2400">
                <a:latin typeface="Times New Roman"/>
                <a:ea typeface="Times New Roman"/>
              </a:rPr>
              <a:t> </a:t>
            </a:r>
            <a:r>
              <a:rPr lang="cs-CZ" sz="2400">
                <a:latin typeface="Times New Roman"/>
                <a:ea typeface="Times New Roman"/>
              </a:rPr>
              <a:t>dutinách  </a:t>
            </a:r>
            <a:r>
              <a:rPr lang="cs-CZ" sz="2400" smtClean="0">
                <a:latin typeface="Times New Roman"/>
                <a:ea typeface="Times New Roman"/>
              </a:rPr>
              <a:t>součástí, která </a:t>
            </a:r>
            <a:r>
              <a:rPr lang="cs-CZ" sz="2400">
                <a:latin typeface="Times New Roman"/>
                <a:ea typeface="Times New Roman"/>
              </a:rPr>
              <a:t>chrání  materiál  po dostatečně </a:t>
            </a:r>
            <a:r>
              <a:rPr lang="cs-CZ" sz="2400">
                <a:latin typeface="Times New Roman"/>
                <a:ea typeface="Times New Roman"/>
              </a:rPr>
              <a:t>dlouhou  </a:t>
            </a:r>
            <a:r>
              <a:rPr lang="cs-CZ" sz="2400" smtClean="0">
                <a:latin typeface="Times New Roman"/>
                <a:ea typeface="Times New Roman"/>
              </a:rPr>
              <a:t>dobu. 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005567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0" grpId="0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elektrických materiálů.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součástek a komponent pro elektrotechniku.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   </a:t>
            </a:r>
          </a:p>
          <a:p>
            <a:pPr algn="just"/>
            <a:r>
              <a:rPr lang="cs-CZ" b="1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IŽO, TEKELY Elektrotechnické materiály pro SOU SNTL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http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://www.google.cz/search?q=nevlastn%C3%AD+polovodi%C4%8D&amp;hl=cs&amp;gbv=2&amp;rlz=1R2WQIB_csCZ525&amp;prmd=ivns&amp;ei=cgI0U6m5FIjcsgakroHgBg&amp;start=20&amp;sa=N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2704</TotalTime>
  <Words>530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228</cp:revision>
  <dcterms:created xsi:type="dcterms:W3CDTF">2013-03-27T08:46:28Z</dcterms:created>
  <dcterms:modified xsi:type="dcterms:W3CDTF">2014-04-09T11:33:17Z</dcterms:modified>
</cp:coreProperties>
</file>