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9" r:id="rId3"/>
    <p:sldId id="299" r:id="rId4"/>
    <p:sldId id="309" r:id="rId5"/>
    <p:sldId id="323" r:id="rId6"/>
    <p:sldId id="314" r:id="rId7"/>
    <p:sldId id="324" r:id="rId8"/>
    <p:sldId id="325" r:id="rId9"/>
    <p:sldId id="326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710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14.4.2014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14.4.2014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14.4.2014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14.4.2014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14.4.2014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14.4.2014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41412" y="3458013"/>
            <a:ext cx="51845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ELEKTROTECHNICKÉ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MATERIÁLY 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III/2-15-20_ELEKTROCHEMICKÁ KORORZE + OCHRANA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Janyška Lubomír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Tématický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Elektrotechnologie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20.3.2014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17922" y="404664"/>
            <a:ext cx="815853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CHEMICKÉ POKOVOVÁNÍ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91268" y="4581734"/>
            <a:ext cx="516140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Chemické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niklování - </a:t>
            </a:r>
            <a:r>
              <a:rPr lang="cs-CZ" sz="2400" smtClean="0">
                <a:latin typeface="Times New Roman"/>
                <a:ea typeface="Times New Roman"/>
              </a:rPr>
              <a:t>metoda </a:t>
            </a:r>
            <a:r>
              <a:rPr lang="cs-CZ" sz="2400">
                <a:latin typeface="Times New Roman"/>
                <a:ea typeface="Times New Roman"/>
              </a:rPr>
              <a:t>umožňuje pokovit tvarově složité součásti, otvory a hrany, přičemž vyloučená vrstva niklu je na celé ploše povrchu </a:t>
            </a:r>
            <a:r>
              <a:rPr lang="cs-CZ" sz="2400" smtClean="0">
                <a:latin typeface="Times New Roman"/>
                <a:ea typeface="Times New Roman"/>
              </a:rPr>
              <a:t>rovnoměrná.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36061" y="1196752"/>
            <a:ext cx="815853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Podstatou je vylučování ušlechtilejšího kovu na povrchu kovu méně </a:t>
            </a:r>
            <a:r>
              <a:rPr lang="cs-CZ" sz="2400" smtClean="0">
                <a:latin typeface="Times New Roman"/>
                <a:ea typeface="Times New Roman"/>
              </a:rPr>
              <a:t>ušlechtilého </a:t>
            </a:r>
            <a:r>
              <a:rPr lang="pl-PL" sz="2400" smtClean="0">
                <a:latin typeface="Times New Roman"/>
                <a:ea typeface="Times New Roman"/>
              </a:rPr>
              <a:t>vlivem </a:t>
            </a:r>
            <a:r>
              <a:rPr lang="pl-PL" sz="2400">
                <a:latin typeface="Times New Roman"/>
                <a:ea typeface="Times New Roman"/>
              </a:rPr>
              <a:t>rozdílu potenciálů v </a:t>
            </a:r>
            <a:r>
              <a:rPr lang="pl-PL" sz="2400" smtClean="0">
                <a:latin typeface="Times New Roman"/>
                <a:ea typeface="Times New Roman"/>
              </a:rPr>
              <a:t>roztoku.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26991" y="2027749"/>
            <a:ext cx="814039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Chemicky lze vylučovat povlaky téměř všech kovů, nejčastěji </a:t>
            </a:r>
            <a:r>
              <a:rPr lang="cs-CZ" sz="2400" smtClean="0">
                <a:latin typeface="Times New Roman"/>
                <a:ea typeface="Times New Roman"/>
              </a:rPr>
              <a:t>se procesu </a:t>
            </a:r>
            <a:r>
              <a:rPr lang="cs-CZ" sz="2400">
                <a:latin typeface="Times New Roman"/>
                <a:ea typeface="Times New Roman"/>
              </a:rPr>
              <a:t>využívá při vytváření vrstev mědi, niklu, cínu, zinku, stříbra, mosazi (slitina</a:t>
            </a:r>
            <a:r>
              <a:rPr lang="cs-CZ" sz="2400" smtClean="0">
                <a:latin typeface="Times New Roman"/>
                <a:ea typeface="Times New Roman"/>
              </a:rPr>
              <a:t>), </a:t>
            </a:r>
            <a:r>
              <a:rPr lang="pl-PL" sz="2400" smtClean="0">
                <a:latin typeface="Times New Roman"/>
                <a:ea typeface="Times New Roman"/>
              </a:rPr>
              <a:t>ale </a:t>
            </a:r>
            <a:r>
              <a:rPr lang="pl-PL" sz="2400">
                <a:latin typeface="Times New Roman"/>
                <a:ea typeface="Times New Roman"/>
              </a:rPr>
              <a:t>i chromu a zlata.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7922" y="3276370"/>
            <a:ext cx="513419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Lesklé mědění 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 - </a:t>
            </a:r>
            <a:r>
              <a:rPr lang="cs-CZ" sz="2400" smtClean="0">
                <a:latin typeface="Times New Roman"/>
                <a:ea typeface="Times New Roman"/>
              </a:rPr>
              <a:t>je </a:t>
            </a:r>
            <a:r>
              <a:rPr lang="cs-CZ" sz="2400">
                <a:latin typeface="Times New Roman"/>
                <a:ea typeface="Times New Roman"/>
              </a:rPr>
              <a:t>úprava povrchu před cínováním a stříbřením nebo též konečná úprava povrchu.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276370"/>
            <a:ext cx="2799242" cy="1088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1970" y="4581734"/>
            <a:ext cx="2799242" cy="1499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7023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20171" y="404664"/>
            <a:ext cx="802628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Chemické stříbření - </a:t>
            </a:r>
            <a:r>
              <a:rPr lang="cs-CZ" sz="2400">
                <a:latin typeface="Times New Roman"/>
                <a:ea typeface="Times New Roman"/>
              </a:rPr>
              <a:t>je speciální </a:t>
            </a:r>
            <a:r>
              <a:rPr lang="cs-CZ" sz="2400" smtClean="0">
                <a:latin typeface="Times New Roman"/>
                <a:ea typeface="Times New Roman"/>
              </a:rPr>
              <a:t>aplikace </a:t>
            </a:r>
            <a:r>
              <a:rPr lang="cs-CZ" sz="2400">
                <a:latin typeface="Times New Roman"/>
                <a:ea typeface="Times New Roman"/>
              </a:rPr>
              <a:t>sloužící k vytvoření elektricky vodivé </a:t>
            </a:r>
            <a:r>
              <a:rPr lang="cs-CZ" sz="2400" smtClean="0">
                <a:latin typeface="Times New Roman"/>
                <a:ea typeface="Times New Roman"/>
              </a:rPr>
              <a:t>vrstvy na méně ušlechtilém nebo nekovovém povrchu.</a:t>
            </a:r>
            <a:r>
              <a:rPr lang="cs-CZ" sz="2400"/>
              <a:t> </a:t>
            </a:r>
            <a:r>
              <a:rPr lang="cs-CZ" sz="2400">
                <a:latin typeface="Times New Roman"/>
                <a:ea typeface="Times New Roman"/>
              </a:rPr>
              <a:t>Chemicky vykovená vrstva stříbra může sloužit jako mezivrstva pro následné technické </a:t>
            </a:r>
            <a:r>
              <a:rPr lang="cs-CZ" sz="2400" smtClean="0">
                <a:latin typeface="Times New Roman"/>
                <a:ea typeface="Times New Roman"/>
              </a:rPr>
              <a:t>využití.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699792" y="1974324"/>
            <a:ext cx="597666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Výroba </a:t>
            </a:r>
            <a:r>
              <a:rPr lang="cs-CZ" sz="2400">
                <a:latin typeface="Times New Roman"/>
                <a:ea typeface="Times New Roman"/>
              </a:rPr>
              <a:t>zrcadel a optických hranolů </a:t>
            </a:r>
            <a:endParaRPr lang="cs-CZ" sz="2400" smtClean="0">
              <a:latin typeface="Times New Roman"/>
              <a:ea typeface="Times New Roman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Dekorativní  předměty 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Elektrotechnika </a:t>
            </a:r>
            <a:r>
              <a:rPr lang="cs-CZ" sz="2400">
                <a:latin typeface="Times New Roman"/>
                <a:ea typeface="Times New Roman"/>
              </a:rPr>
              <a:t>- základ pro </a:t>
            </a:r>
            <a:r>
              <a:rPr lang="cs-CZ" sz="2400" smtClean="0">
                <a:latin typeface="Times New Roman"/>
                <a:ea typeface="Times New Roman"/>
              </a:rPr>
              <a:t>vytváření el. vodivých </a:t>
            </a:r>
            <a:r>
              <a:rPr lang="cs-CZ" sz="2400">
                <a:latin typeface="Times New Roman"/>
                <a:ea typeface="Times New Roman"/>
              </a:rPr>
              <a:t>cest na nevodivém substrátu</a:t>
            </a:r>
          </a:p>
        </p:txBody>
      </p:sp>
      <p:sp>
        <p:nvSpPr>
          <p:cNvPr id="3" name="Obdélník 2"/>
          <p:cNvSpPr/>
          <p:nvPr/>
        </p:nvSpPr>
        <p:spPr>
          <a:xfrm>
            <a:off x="520170" y="1974324"/>
            <a:ext cx="203132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Oblast použití:	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183805"/>
            <a:ext cx="2736305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758" y="4183805"/>
            <a:ext cx="2447396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171" y="4185809"/>
            <a:ext cx="2636979" cy="15821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lů 4"/>
          <p:cNvSpPr/>
          <p:nvPr/>
        </p:nvSpPr>
        <p:spPr>
          <a:xfrm rot="2454510">
            <a:off x="2365792" y="2085202"/>
            <a:ext cx="234854" cy="23052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4427984" y="2759154"/>
            <a:ext cx="216024" cy="174996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 rot="18889514">
            <a:off x="5582426" y="2814496"/>
            <a:ext cx="211396" cy="169656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8513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17922" y="404664"/>
            <a:ext cx="815853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GALVANICKÉ POKOVOVÁNÍ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99783" y="1052736"/>
            <a:ext cx="815853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Galvanické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pokovování </a:t>
            </a:r>
            <a:r>
              <a:rPr lang="cs-CZ" sz="2400">
                <a:latin typeface="Times New Roman"/>
                <a:ea typeface="Times New Roman"/>
              </a:rPr>
              <a:t>je fyzikální proces, </a:t>
            </a:r>
            <a:r>
              <a:rPr lang="cs-CZ" sz="2400" smtClean="0">
                <a:latin typeface="Times New Roman"/>
                <a:ea typeface="Times New Roman"/>
              </a:rPr>
              <a:t>kdy </a:t>
            </a:r>
            <a:r>
              <a:rPr lang="cs-CZ" sz="2400">
                <a:latin typeface="Times New Roman"/>
                <a:ea typeface="Times New Roman"/>
              </a:rPr>
              <a:t>se ionty kovu v roztoku pohybují v elektrickém </a:t>
            </a:r>
            <a:r>
              <a:rPr lang="cs-CZ" sz="2400" smtClean="0">
                <a:latin typeface="Times New Roman"/>
                <a:ea typeface="Times New Roman"/>
              </a:rPr>
              <a:t>poli, </a:t>
            </a:r>
            <a:r>
              <a:rPr lang="cs-CZ" sz="2400">
                <a:latin typeface="Times New Roman"/>
                <a:ea typeface="Times New Roman"/>
              </a:rPr>
              <a:t>aby vytvořily kovovou vrstvičku na jedné z elektrod - obvykle na katodě.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508852" y="2348880"/>
            <a:ext cx="8140395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Pro galvanické procesy se používá stejnosměrný elektrický proud.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V galvanizační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vaně </a:t>
            </a:r>
            <a:r>
              <a:rPr lang="cs-CZ" sz="2400">
                <a:latin typeface="Times New Roman"/>
                <a:ea typeface="Times New Roman"/>
              </a:rPr>
              <a:t>se rozpustí sloučenina daného kovu a umístí se do ní elektrody. Kationty příslušného kovu se na katodě usazují z roztoku a potahují vodivý předmět tenkou vrstvou kovového materiálu.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99784" y="4287872"/>
            <a:ext cx="536836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Galvanické pokovování se užívá v průmyslu pro vytvoření kovové vrstvy s požadovanými vlastnosti </a:t>
            </a:r>
            <a:r>
              <a:rPr lang="cs-CZ" sz="2400" smtClean="0">
                <a:latin typeface="Times New Roman"/>
                <a:ea typeface="Times New Roman"/>
              </a:rPr>
              <a:t>(odolnost proti </a:t>
            </a:r>
            <a:r>
              <a:rPr lang="cs-CZ" sz="2400">
                <a:latin typeface="Times New Roman"/>
                <a:ea typeface="Times New Roman"/>
              </a:rPr>
              <a:t>otěru a obrusu, </a:t>
            </a:r>
            <a:r>
              <a:rPr lang="cs-CZ" sz="2400" smtClean="0">
                <a:latin typeface="Times New Roman"/>
                <a:ea typeface="Times New Roman"/>
              </a:rPr>
              <a:t>proti korozi, estetické </a:t>
            </a:r>
            <a:r>
              <a:rPr lang="cs-CZ" sz="2400">
                <a:latin typeface="Times New Roman"/>
                <a:ea typeface="Times New Roman"/>
              </a:rPr>
              <a:t>vlastnosti). </a:t>
            </a:r>
          </a:p>
        </p:txBody>
      </p:sp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6999" y="4025434"/>
            <a:ext cx="2232248" cy="2079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Šipka dolů 12"/>
          <p:cNvSpPr/>
          <p:nvPr/>
        </p:nvSpPr>
        <p:spPr>
          <a:xfrm rot="17967272">
            <a:off x="4533774" y="2269652"/>
            <a:ext cx="216024" cy="35115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3731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62328" y="908720"/>
            <a:ext cx="814370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Funkční, technický povlak, bez </a:t>
            </a:r>
            <a:r>
              <a:rPr lang="cs-CZ" sz="2400">
                <a:latin typeface="Times New Roman"/>
                <a:ea typeface="Times New Roman"/>
              </a:rPr>
              <a:t>leskutvorných přísad. </a:t>
            </a:r>
            <a:r>
              <a:rPr lang="cs-CZ" sz="2400" smtClean="0">
                <a:latin typeface="Times New Roman"/>
                <a:ea typeface="Times New Roman"/>
              </a:rPr>
              <a:t>Určeno pro elektroniku, mikroelektroniku. </a:t>
            </a:r>
            <a:r>
              <a:rPr lang="cs-CZ" sz="2400">
                <a:latin typeface="Times New Roman"/>
                <a:ea typeface="Times New Roman"/>
              </a:rPr>
              <a:t>Využívá se zde vysoká elektrická vodivost zlata a oproti kovovému stříbru vynikající chemická stálost a korozní </a:t>
            </a:r>
            <a:r>
              <a:rPr lang="cs-CZ" sz="2400" smtClean="0">
                <a:latin typeface="Times New Roman"/>
                <a:ea typeface="Times New Roman"/>
              </a:rPr>
              <a:t>odolnost</a:t>
            </a:r>
            <a:r>
              <a:rPr lang="cs-CZ" sz="2400">
                <a:latin typeface="Times New Roman"/>
                <a:ea typeface="Times New Roman"/>
              </a:rPr>
              <a:t> </a:t>
            </a:r>
            <a:r>
              <a:rPr lang="cs-CZ" sz="2400" smtClean="0">
                <a:latin typeface="Times New Roman"/>
                <a:ea typeface="Times New Roman"/>
              </a:rPr>
              <a:t>(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kontakty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mikroprocesorů</a:t>
            </a:r>
            <a:r>
              <a:rPr lang="cs-CZ" sz="2400" smtClean="0">
                <a:latin typeface="Times New Roman"/>
                <a:ea typeface="Times New Roman"/>
              </a:rPr>
              <a:t>).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35632" y="332656"/>
            <a:ext cx="814082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Galvanické zlacení - </a:t>
            </a:r>
            <a:r>
              <a:rPr lang="cs-CZ" sz="2400" smtClean="0">
                <a:latin typeface="Times New Roman"/>
                <a:ea typeface="Times New Roman"/>
              </a:rPr>
              <a:t>dva </a:t>
            </a:r>
            <a:r>
              <a:rPr lang="cs-CZ" sz="2400">
                <a:latin typeface="Times New Roman"/>
                <a:ea typeface="Times New Roman"/>
              </a:rPr>
              <a:t>základní účely </a:t>
            </a:r>
            <a:r>
              <a:rPr lang="cs-CZ" sz="2400" smtClean="0">
                <a:latin typeface="Times New Roman"/>
                <a:ea typeface="Times New Roman"/>
              </a:rPr>
              <a:t>použití: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780928"/>
            <a:ext cx="3384375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lů 3"/>
          <p:cNvSpPr/>
          <p:nvPr/>
        </p:nvSpPr>
        <p:spPr>
          <a:xfrm rot="18104033">
            <a:off x="3772923" y="-13513"/>
            <a:ext cx="216024" cy="365991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5632" y="4714857"/>
            <a:ext cx="440664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Dekorativní </a:t>
            </a:r>
            <a:r>
              <a:rPr lang="cs-CZ" sz="2400" smtClean="0">
                <a:latin typeface="Times New Roman"/>
                <a:ea typeface="Times New Roman"/>
              </a:rPr>
              <a:t>povlakování - </a:t>
            </a:r>
            <a:r>
              <a:rPr lang="cs-CZ" sz="2400">
                <a:latin typeface="Times New Roman"/>
                <a:ea typeface="Times New Roman"/>
              </a:rPr>
              <a:t>hodinky, rámečky brýlí, šperky, prezentační firemní </a:t>
            </a:r>
            <a:r>
              <a:rPr lang="cs-CZ" sz="2400" smtClean="0">
                <a:latin typeface="Times New Roman"/>
                <a:ea typeface="Times New Roman"/>
              </a:rPr>
              <a:t>předměty.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5632" y="2923575"/>
            <a:ext cx="439640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Elektricky </a:t>
            </a:r>
            <a:r>
              <a:rPr lang="cs-CZ" sz="2400">
                <a:latin typeface="Times New Roman"/>
                <a:ea typeface="Times New Roman"/>
              </a:rPr>
              <a:t>vodivé, pájitelné povlaky s vysokou chemickou odolností a </a:t>
            </a:r>
            <a:r>
              <a:rPr lang="cs-CZ" sz="2400">
                <a:latin typeface="Times New Roman"/>
                <a:ea typeface="Times New Roman"/>
              </a:rPr>
              <a:t>dlouhou </a:t>
            </a:r>
            <a:r>
              <a:rPr lang="cs-CZ" sz="2400" smtClean="0">
                <a:latin typeface="Times New Roman"/>
                <a:ea typeface="Times New Roman"/>
              </a:rPr>
              <a:t>životností mají vrstvu </a:t>
            </a:r>
            <a:r>
              <a:rPr lang="el-GR" sz="2400" smtClean="0">
                <a:latin typeface="Times New Roman"/>
                <a:ea typeface="Times New Roman"/>
              </a:rPr>
              <a:t>0,5 </a:t>
            </a:r>
            <a:r>
              <a:rPr lang="el-GR" sz="2400">
                <a:latin typeface="Times New Roman"/>
                <a:ea typeface="Times New Roman"/>
              </a:rPr>
              <a:t>- 3 </a:t>
            </a:r>
            <a:r>
              <a:rPr lang="el-GR" sz="2400">
                <a:latin typeface="Times New Roman"/>
                <a:ea typeface="Times New Roman"/>
              </a:rPr>
              <a:t>μ</a:t>
            </a:r>
            <a:r>
              <a:rPr lang="cs-CZ" sz="2400" smtClean="0">
                <a:latin typeface="Times New Roman"/>
                <a:ea typeface="Times New Roman"/>
              </a:rPr>
              <a:t>m.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493235"/>
            <a:ext cx="3384375" cy="1542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Šipka dolů 8"/>
          <p:cNvSpPr/>
          <p:nvPr/>
        </p:nvSpPr>
        <p:spPr>
          <a:xfrm rot="17907375">
            <a:off x="4227634" y="1535198"/>
            <a:ext cx="216024" cy="496669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422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5632" y="332656"/>
            <a:ext cx="814082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Galvanické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niklování </a:t>
            </a:r>
            <a:r>
              <a:rPr lang="cs-CZ" sz="2400">
                <a:latin typeface="Times New Roman"/>
                <a:ea typeface="Times New Roman"/>
              </a:rPr>
              <a:t>patří mezi základní elektrochemické </a:t>
            </a:r>
            <a:r>
              <a:rPr lang="cs-CZ" sz="2400">
                <a:latin typeface="Times New Roman"/>
                <a:ea typeface="Times New Roman"/>
              </a:rPr>
              <a:t>procesy </a:t>
            </a:r>
            <a:r>
              <a:rPr lang="cs-CZ" sz="2400" smtClean="0">
                <a:latin typeface="Times New Roman"/>
                <a:ea typeface="Times New Roman"/>
              </a:rPr>
              <a:t>pokovování.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5867" y="3514528"/>
            <a:ext cx="440664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Tato ochrana je však základní, vhodná především pro interiérové použití </a:t>
            </a:r>
            <a:r>
              <a:rPr lang="cs-CZ" sz="2400">
                <a:latin typeface="Times New Roman"/>
                <a:ea typeface="Times New Roman"/>
              </a:rPr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5867" y="1268760"/>
            <a:ext cx="813058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Elektrolytické </a:t>
            </a:r>
            <a:r>
              <a:rPr lang="cs-CZ" sz="2400">
                <a:latin typeface="Times New Roman"/>
                <a:ea typeface="Times New Roman"/>
              </a:rPr>
              <a:t>niklování </a:t>
            </a:r>
            <a:r>
              <a:rPr lang="cs-CZ" sz="2400" smtClean="0">
                <a:latin typeface="Times New Roman"/>
                <a:ea typeface="Times New Roman"/>
              </a:rPr>
              <a:t>poskytuje především základní </a:t>
            </a:r>
            <a:r>
              <a:rPr lang="cs-CZ" sz="2400">
                <a:latin typeface="Times New Roman"/>
                <a:ea typeface="Times New Roman"/>
              </a:rPr>
              <a:t>antikorozní </a:t>
            </a:r>
            <a:r>
              <a:rPr lang="cs-CZ" sz="2400">
                <a:latin typeface="Times New Roman"/>
                <a:ea typeface="Times New Roman"/>
              </a:rPr>
              <a:t>ochranu</a:t>
            </a:r>
            <a:r>
              <a:rPr lang="cs-CZ" sz="2400" smtClean="0">
                <a:latin typeface="Times New Roman"/>
                <a:ea typeface="Times New Roman"/>
              </a:rPr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35632" y="2209230"/>
            <a:ext cx="813059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Pokud se nikl nanese přímo na ocel a Fe materiál, je tento substrát chráněn bariérově povrchovou vrstvou ušlechtilejšího </a:t>
            </a:r>
            <a:r>
              <a:rPr lang="cs-CZ" sz="2400">
                <a:latin typeface="Times New Roman"/>
                <a:ea typeface="Times New Roman"/>
              </a:rPr>
              <a:t>kovu </a:t>
            </a:r>
            <a:r>
              <a:rPr lang="cs-CZ" sz="2400" smtClean="0">
                <a:latin typeface="Times New Roman"/>
                <a:ea typeface="Times New Roman"/>
              </a:rPr>
              <a:t>– Ni.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19" y="3356992"/>
            <a:ext cx="3014103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45867" y="4797152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Vlastnosti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povrchu </a:t>
            </a:r>
            <a:r>
              <a:rPr lang="cs-CZ" sz="2400" smtClean="0">
                <a:latin typeface="Times New Roman"/>
                <a:ea typeface="Times New Roman"/>
              </a:rPr>
              <a:t>- dekorativní </a:t>
            </a:r>
            <a:r>
              <a:rPr lang="cs-CZ" sz="2400">
                <a:latin typeface="Times New Roman"/>
                <a:ea typeface="Times New Roman"/>
              </a:rPr>
              <a:t>povlak světlého, pololesklého až lesklého vzhledu s </a:t>
            </a:r>
            <a:r>
              <a:rPr lang="cs-CZ" sz="2400">
                <a:latin typeface="Times New Roman"/>
                <a:ea typeface="Times New Roman"/>
              </a:rPr>
              <a:t>širokým </a:t>
            </a:r>
            <a:r>
              <a:rPr lang="cs-CZ" sz="2400" smtClean="0">
                <a:latin typeface="Times New Roman"/>
                <a:ea typeface="Times New Roman"/>
              </a:rPr>
              <a:t>uplatněním.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3" name="Šipka doprava 12"/>
          <p:cNvSpPr/>
          <p:nvPr/>
        </p:nvSpPr>
        <p:spPr>
          <a:xfrm>
            <a:off x="4860032" y="3284984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002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5632" y="332656"/>
            <a:ext cx="814082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Eloxování -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je druh povrchové úpravy </a:t>
            </a:r>
            <a:r>
              <a:rPr lang="cs-CZ" sz="2400">
                <a:latin typeface="Times New Roman"/>
                <a:ea typeface="Times New Roman"/>
              </a:rPr>
              <a:t>nejčastěji </a:t>
            </a:r>
            <a:r>
              <a:rPr lang="cs-CZ" sz="2400" smtClean="0">
                <a:latin typeface="Times New Roman"/>
                <a:ea typeface="Times New Roman"/>
              </a:rPr>
              <a:t>hliníku, kdy </a:t>
            </a:r>
            <a:r>
              <a:rPr lang="cs-CZ" sz="2400">
                <a:latin typeface="Times New Roman"/>
                <a:ea typeface="Times New Roman"/>
              </a:rPr>
              <a:t>na </a:t>
            </a:r>
            <a:r>
              <a:rPr lang="cs-CZ" sz="2400" smtClean="0">
                <a:latin typeface="Times New Roman"/>
                <a:ea typeface="Times New Roman"/>
              </a:rPr>
              <a:t>jeho </a:t>
            </a:r>
            <a:r>
              <a:rPr lang="cs-CZ" sz="2400">
                <a:latin typeface="Times New Roman"/>
                <a:ea typeface="Times New Roman"/>
              </a:rPr>
              <a:t>povrchu dochází pomocí elektrického proudu k zvýšení (nárůstu) přirozené oxidační vrstvy (</a:t>
            </a:r>
            <a:r>
              <a:rPr lang="cs-CZ" sz="2400">
                <a:latin typeface="Times New Roman"/>
                <a:ea typeface="Times New Roman"/>
              </a:rPr>
              <a:t>2-3 </a:t>
            </a:r>
            <a:r>
              <a:rPr lang="cs-CZ" sz="2400" smtClean="0">
                <a:latin typeface="Times New Roman"/>
                <a:ea typeface="Times New Roman"/>
              </a:rPr>
              <a:t>nm).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5867" y="1628800"/>
            <a:ext cx="81408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Eloxováním nedochází </a:t>
            </a:r>
            <a:r>
              <a:rPr lang="cs-CZ" sz="2400">
                <a:latin typeface="Times New Roman"/>
                <a:ea typeface="Times New Roman"/>
              </a:rPr>
              <a:t>k jemnému, řízenému rozpouštění povrchu, ale naopak k vytváření oxidové krusty na povrchu kovu.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35632" y="2924944"/>
            <a:ext cx="418038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Vytváří se tak rovnoměrná, </a:t>
            </a:r>
            <a:r>
              <a:rPr lang="cs-CZ" sz="2400">
                <a:latin typeface="Times New Roman"/>
                <a:ea typeface="Times New Roman"/>
              </a:rPr>
              <a:t>kompaktní </a:t>
            </a:r>
            <a:r>
              <a:rPr lang="cs-CZ" sz="2400" smtClean="0">
                <a:latin typeface="Times New Roman"/>
                <a:ea typeface="Times New Roman"/>
              </a:rPr>
              <a:t>vrstva </a:t>
            </a:r>
            <a:r>
              <a:rPr lang="cs-CZ" sz="2400">
                <a:latin typeface="Times New Roman"/>
                <a:ea typeface="Times New Roman"/>
              </a:rPr>
              <a:t>oxidu, která je výrazně tvrdší a chemicky odolnější, než </a:t>
            </a:r>
            <a:r>
              <a:rPr lang="cs-CZ" sz="2400">
                <a:latin typeface="Times New Roman"/>
                <a:ea typeface="Times New Roman"/>
              </a:rPr>
              <a:t>samotný </a:t>
            </a:r>
            <a:r>
              <a:rPr lang="cs-CZ" sz="2400" smtClean="0">
                <a:latin typeface="Times New Roman"/>
                <a:ea typeface="Times New Roman"/>
              </a:rPr>
              <a:t>kov.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924944"/>
            <a:ext cx="3838237" cy="30661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47201" y="4554858"/>
            <a:ext cx="416881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Vytvořená </a:t>
            </a:r>
            <a:r>
              <a:rPr lang="cs-CZ" sz="2400" smtClean="0">
                <a:latin typeface="Times New Roman"/>
                <a:ea typeface="Times New Roman"/>
              </a:rPr>
              <a:t>struktura zvyšuje </a:t>
            </a:r>
            <a:r>
              <a:rPr lang="cs-CZ" sz="2400">
                <a:latin typeface="Times New Roman"/>
                <a:ea typeface="Times New Roman"/>
              </a:rPr>
              <a:t>adhezi</a:t>
            </a:r>
            <a:r>
              <a:rPr lang="cs-CZ" sz="2400">
                <a:latin typeface="Times New Roman"/>
                <a:ea typeface="Times New Roman"/>
              </a:rPr>
              <a:t>, </a:t>
            </a:r>
            <a:r>
              <a:rPr lang="cs-CZ" sz="2400" smtClean="0">
                <a:latin typeface="Times New Roman"/>
                <a:ea typeface="Times New Roman"/>
              </a:rPr>
              <a:t>a </a:t>
            </a:r>
            <a:r>
              <a:rPr lang="cs-CZ" sz="2400">
                <a:latin typeface="Times New Roman"/>
                <a:ea typeface="Times New Roman"/>
              </a:rPr>
              <a:t>dobře </a:t>
            </a:r>
            <a:r>
              <a:rPr lang="cs-CZ" sz="2400" smtClean="0">
                <a:latin typeface="Times New Roman"/>
                <a:ea typeface="Times New Roman"/>
              </a:rPr>
              <a:t>absorbuje </a:t>
            </a:r>
            <a:r>
              <a:rPr lang="cs-CZ" sz="2400">
                <a:latin typeface="Times New Roman"/>
                <a:ea typeface="Times New Roman"/>
              </a:rPr>
              <a:t>barviva, čehož </a:t>
            </a:r>
            <a:r>
              <a:rPr lang="cs-CZ" sz="2400">
                <a:latin typeface="Times New Roman"/>
                <a:ea typeface="Times New Roman"/>
              </a:rPr>
              <a:t>se </a:t>
            </a:r>
            <a:r>
              <a:rPr lang="cs-CZ" sz="2400" smtClean="0">
                <a:latin typeface="Times New Roman"/>
                <a:ea typeface="Times New Roman"/>
              </a:rPr>
              <a:t>využívá </a:t>
            </a:r>
            <a:r>
              <a:rPr lang="cs-CZ" sz="2400">
                <a:latin typeface="Times New Roman"/>
                <a:ea typeface="Times New Roman"/>
              </a:rPr>
              <a:t>k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vybarvování</a:t>
            </a:r>
            <a:r>
              <a:rPr lang="cs-CZ" sz="240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finální </a:t>
            </a:r>
            <a:r>
              <a:rPr lang="cs-CZ" sz="2400" smtClean="0">
                <a:latin typeface="Times New Roman"/>
                <a:ea typeface="Times New Roman"/>
              </a:rPr>
              <a:t>vrstvy.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Šipka doprava 5"/>
          <p:cNvSpPr/>
          <p:nvPr/>
        </p:nvSpPr>
        <p:spPr>
          <a:xfrm rot="20364923">
            <a:off x="1886914" y="5051719"/>
            <a:ext cx="3296422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6826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5632" y="332656"/>
            <a:ext cx="814082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Galvanické (elektrolytické) cínování -</a:t>
            </a:r>
            <a:r>
              <a:rPr lang="cs-CZ" sz="2400">
                <a:latin typeface="Times New Roman"/>
                <a:ea typeface="Times New Roman"/>
              </a:rPr>
              <a:t> vylučování kovového Sn z kyselého roztoku </a:t>
            </a:r>
            <a:r>
              <a:rPr lang="cs-CZ" sz="2400">
                <a:latin typeface="Times New Roman"/>
                <a:ea typeface="Times New Roman"/>
              </a:rPr>
              <a:t>jeho </a:t>
            </a:r>
            <a:r>
              <a:rPr lang="cs-CZ" sz="2400" smtClean="0">
                <a:latin typeface="Times New Roman"/>
                <a:ea typeface="Times New Roman"/>
              </a:rPr>
              <a:t>soli.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19045" y="2276872"/>
            <a:ext cx="311685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Využívá </a:t>
            </a:r>
            <a:r>
              <a:rPr lang="cs-CZ" sz="2400">
                <a:latin typeface="Times New Roman"/>
                <a:ea typeface="Times New Roman"/>
              </a:rPr>
              <a:t>se zejména ve </a:t>
            </a:r>
            <a:r>
              <a:rPr lang="cs-CZ" sz="2400">
                <a:latin typeface="Times New Roman"/>
                <a:ea typeface="Times New Roman"/>
              </a:rPr>
              <a:t>dvou </a:t>
            </a:r>
            <a:r>
              <a:rPr lang="cs-CZ" sz="2400" smtClean="0">
                <a:latin typeface="Times New Roman"/>
                <a:ea typeface="Times New Roman"/>
              </a:rPr>
              <a:t>oblastech: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5633" y="3527523"/>
            <a:ext cx="4073023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Jeho hlavní </a:t>
            </a:r>
            <a:r>
              <a:rPr lang="cs-CZ" sz="2400">
                <a:latin typeface="Times New Roman"/>
                <a:ea typeface="Times New Roman"/>
              </a:rPr>
              <a:t>úlohou je vytvoření dobře elektricky vodivé a pájitelné </a:t>
            </a:r>
            <a:r>
              <a:rPr lang="cs-CZ" sz="2400">
                <a:latin typeface="Times New Roman"/>
                <a:ea typeface="Times New Roman"/>
              </a:rPr>
              <a:t>vrstvy</a:t>
            </a:r>
            <a:r>
              <a:rPr lang="el-GR" sz="2400">
                <a:latin typeface="Times New Roman"/>
                <a:ea typeface="Times New Roman"/>
              </a:rPr>
              <a:t> </a:t>
            </a:r>
            <a:r>
              <a:rPr lang="cs-CZ" sz="2400" smtClean="0">
                <a:latin typeface="Times New Roman"/>
                <a:ea typeface="Times New Roman"/>
              </a:rPr>
              <a:t>(</a:t>
            </a:r>
            <a:r>
              <a:rPr lang="el-GR" sz="2400" smtClean="0">
                <a:latin typeface="Times New Roman"/>
                <a:ea typeface="Times New Roman"/>
              </a:rPr>
              <a:t>5-20μ</a:t>
            </a:r>
            <a:r>
              <a:rPr lang="cs-CZ" sz="2400" smtClean="0">
                <a:latin typeface="Times New Roman"/>
                <a:ea typeface="Times New Roman"/>
              </a:rPr>
              <a:t>m) </a:t>
            </a:r>
            <a:r>
              <a:rPr lang="cs-CZ" sz="2400">
                <a:latin typeface="Times New Roman"/>
                <a:ea typeface="Times New Roman"/>
              </a:rPr>
              <a:t>na povrchu vodiče bez zbytečných organických přísad.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19045" y="1340768"/>
            <a:ext cx="817922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Jsou to základní </a:t>
            </a:r>
            <a:r>
              <a:rPr lang="cs-CZ" sz="2400">
                <a:latin typeface="Times New Roman"/>
                <a:ea typeface="Times New Roman"/>
              </a:rPr>
              <a:t>funkční povlaky, které mají za úlohu vylepšení stávajících vlastností pokovovaných dílů.</a:t>
            </a:r>
          </a:p>
        </p:txBody>
      </p:sp>
      <p:sp>
        <p:nvSpPr>
          <p:cNvPr id="7" name="Obdélník 6"/>
          <p:cNvSpPr/>
          <p:nvPr/>
        </p:nvSpPr>
        <p:spPr>
          <a:xfrm>
            <a:off x="4716016" y="2276871"/>
            <a:ext cx="39822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v </a:t>
            </a:r>
            <a:r>
              <a:rPr lang="cs-CZ" sz="2400" smtClean="0">
                <a:latin typeface="Times New Roman"/>
                <a:ea typeface="Times New Roman"/>
              </a:rPr>
              <a:t>elektrotechnickém průmyslu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716017" y="2782669"/>
            <a:ext cx="367240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potravinářském </a:t>
            </a:r>
            <a:r>
              <a:rPr lang="cs-CZ" sz="2400" smtClean="0">
                <a:latin typeface="Times New Roman"/>
                <a:ea typeface="Times New Roman"/>
              </a:rPr>
              <a:t>průmyslu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4067944" y="2399691"/>
            <a:ext cx="36004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4067944" y="2905489"/>
            <a:ext cx="36004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527523"/>
            <a:ext cx="3550204" cy="2557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2678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elektrických materiálů.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součástek a komponent pro elektrotechniku.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   </a:t>
            </a:r>
          </a:p>
          <a:p>
            <a:pPr algn="just"/>
            <a:r>
              <a:rPr lang="cs-CZ" b="1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IŽO, TEKELY Elektrotechnické materiály pro SOU SNTL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http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://www.google.cz/search?q=nevlastn%C3%AD+polovodi%C4%8D&amp;hl=cs&amp;gbv=2&amp;rlz=1R2WQIB_csCZ525&amp;prmd=ivns&amp;ei=cgI0U6m5FIjcsgakroHgBg&amp;start=20&amp;sa=N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2861</TotalTime>
  <Words>637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248</cp:revision>
  <dcterms:created xsi:type="dcterms:W3CDTF">2013-03-27T08:46:28Z</dcterms:created>
  <dcterms:modified xsi:type="dcterms:W3CDTF">2014-04-14T11:41:17Z</dcterms:modified>
</cp:coreProperties>
</file>