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FCB4A-1009-4799-B0C3-340067528FB8}" type="datetimeFigureOut">
              <a:rPr lang="cs-CZ" smtClean="0"/>
              <a:pPr/>
              <a:t>25.9.2014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950D-0437-470C-90D5-E877C46435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FCB4A-1009-4799-B0C3-340067528FB8}" type="datetimeFigureOut">
              <a:rPr lang="cs-CZ" smtClean="0"/>
              <a:pPr/>
              <a:t>25.9.2014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950D-0437-470C-90D5-E877C46435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FCB4A-1009-4799-B0C3-340067528FB8}" type="datetimeFigureOut">
              <a:rPr lang="cs-CZ" smtClean="0"/>
              <a:pPr/>
              <a:t>25.9.2014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950D-0437-470C-90D5-E877C46435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FCB4A-1009-4799-B0C3-340067528FB8}" type="datetimeFigureOut">
              <a:rPr lang="cs-CZ" smtClean="0"/>
              <a:pPr/>
              <a:t>25.9.2014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950D-0437-470C-90D5-E877C46435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FCB4A-1009-4799-B0C3-340067528FB8}" type="datetimeFigureOut">
              <a:rPr lang="cs-CZ" smtClean="0"/>
              <a:pPr/>
              <a:t>25.9.2014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950D-0437-470C-90D5-E877C46435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FCB4A-1009-4799-B0C3-340067528FB8}" type="datetimeFigureOut">
              <a:rPr lang="cs-CZ" smtClean="0"/>
              <a:pPr/>
              <a:t>25.9.2014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950D-0437-470C-90D5-E877C46435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FCB4A-1009-4799-B0C3-340067528FB8}" type="datetimeFigureOut">
              <a:rPr lang="cs-CZ" smtClean="0"/>
              <a:pPr/>
              <a:t>25.9.2014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950D-0437-470C-90D5-E877C46435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FCB4A-1009-4799-B0C3-340067528FB8}" type="datetimeFigureOut">
              <a:rPr lang="cs-CZ" smtClean="0"/>
              <a:pPr/>
              <a:t>25.9.2014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950D-0437-470C-90D5-E877C46435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FCB4A-1009-4799-B0C3-340067528FB8}" type="datetimeFigureOut">
              <a:rPr lang="cs-CZ" smtClean="0"/>
              <a:pPr/>
              <a:t>25.9.2014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950D-0437-470C-90D5-E877C46435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FCB4A-1009-4799-B0C3-340067528FB8}" type="datetimeFigureOut">
              <a:rPr lang="cs-CZ" smtClean="0"/>
              <a:pPr/>
              <a:t>25.9.2014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950D-0437-470C-90D5-E877C46435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FCB4A-1009-4799-B0C3-340067528FB8}" type="datetimeFigureOut">
              <a:rPr lang="cs-CZ" smtClean="0"/>
              <a:pPr/>
              <a:t>25.9.2014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950D-0437-470C-90D5-E877C46435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FCB4A-1009-4799-B0C3-340067528FB8}" type="datetimeFigureOut">
              <a:rPr lang="cs-CZ" smtClean="0"/>
              <a:pPr/>
              <a:t>25.9.2014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2C950D-0437-470C-90D5-E877C464354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Trocha poezie nikoho nezabije</a:t>
            </a:r>
            <a:br>
              <a:rPr lang="cs-CZ" dirty="0" smtClean="0"/>
            </a:br>
            <a:r>
              <a:rPr lang="cs-CZ" sz="2800" dirty="0" smtClean="0"/>
              <a:t>Mgr. Iveta </a:t>
            </a:r>
            <a:r>
              <a:rPr lang="cs-CZ" sz="2800" dirty="0" err="1"/>
              <a:t>V</a:t>
            </a:r>
            <a:r>
              <a:rPr lang="cs-CZ" sz="2800" dirty="0" err="1" smtClean="0"/>
              <a:t>ališková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547664" y="4005064"/>
            <a:ext cx="6048672" cy="1512168"/>
          </a:xfrm>
          <a:prstGeom prst="rect">
            <a:avLst/>
          </a:prstGeom>
          <a:solidFill>
            <a:srgbClr val="FFFFFF"/>
          </a:solidFill>
          <a:ln>
            <a:noFill/>
            <a:prstDash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Poezie - umělecký text , který používá umělecké prostředky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r>
              <a:rPr lang="cs-CZ" sz="5600" dirty="0" smtClean="0"/>
              <a:t>Psaní ve verších</a:t>
            </a:r>
          </a:p>
          <a:p>
            <a:r>
              <a:rPr lang="cs-CZ" sz="5600" dirty="0" smtClean="0"/>
              <a:t>Rýmy</a:t>
            </a:r>
          </a:p>
          <a:p>
            <a:r>
              <a:rPr lang="cs-CZ" sz="5600" dirty="0" smtClean="0"/>
              <a:t>Rytmus</a:t>
            </a:r>
          </a:p>
          <a:p>
            <a:r>
              <a:rPr lang="cs-CZ" sz="5700" dirty="0" smtClean="0"/>
              <a:t>Obraznost (symboly,připodobnění, …)</a:t>
            </a:r>
          </a:p>
          <a:p>
            <a:r>
              <a:rPr lang="cs-CZ" sz="5700" dirty="0" smtClean="0"/>
              <a:t>Autory básní jsou básníci a básnířky </a:t>
            </a:r>
          </a:p>
          <a:p>
            <a:endParaRPr lang="cs-CZ" sz="4400" dirty="0"/>
          </a:p>
        </p:txBody>
      </p:sp>
      <p:sp>
        <p:nvSpPr>
          <p:cNvPr id="4" name="Kosoúhelník 3"/>
          <p:cNvSpPr/>
          <p:nvPr/>
        </p:nvSpPr>
        <p:spPr>
          <a:xfrm rot="1308801">
            <a:off x="7642770" y="2196915"/>
            <a:ext cx="373419" cy="2475465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Rovnoramenný trojúhelník 4"/>
          <p:cNvSpPr/>
          <p:nvPr/>
        </p:nvSpPr>
        <p:spPr>
          <a:xfrm rot="1342827">
            <a:off x="8268760" y="1787991"/>
            <a:ext cx="310276" cy="573101"/>
          </a:xfrm>
          <a:prstGeom prst="triangl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Lidová poezie – není znám autor, předávala se ústně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62880" y="1600201"/>
            <a:ext cx="8229600" cy="456510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Říkadla, rozpočítávadla, texty lidových písní, hádanky, pořekadla, přísloví, …: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err="1" smtClean="0">
                <a:solidFill>
                  <a:srgbClr val="FF0000"/>
                </a:solidFill>
              </a:rPr>
              <a:t>Houpy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hou</a:t>
            </a:r>
            <a:r>
              <a:rPr lang="cs-CZ" dirty="0" smtClean="0">
                <a:solidFill>
                  <a:srgbClr val="FF0000"/>
                </a:solidFill>
              </a:rPr>
              <a:t>,            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Březen - za kamna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vlezem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dirty="0" smtClean="0">
                <a:solidFill>
                  <a:srgbClr val="FF0000"/>
                </a:solidFill>
              </a:rPr>
              <a:t>krávy jdou,             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duben - ještě tam </a:t>
            </a:r>
            <a:r>
              <a:rPr lang="cs-CZ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budem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dirty="0" smtClean="0">
                <a:solidFill>
                  <a:srgbClr val="FF0000"/>
                </a:solidFill>
              </a:rPr>
              <a:t>nesou mlíko            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>
                <a:solidFill>
                  <a:srgbClr val="FF0000"/>
                </a:solidFill>
              </a:rPr>
              <a:t>pod vodou.              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Leze,leze po železe,</a:t>
            </a:r>
          </a:p>
          <a:p>
            <a:pPr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                           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nedá pokoj, až tam vleze.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endParaRPr lang="cs-CZ" dirty="0"/>
          </a:p>
        </p:txBody>
      </p:sp>
      <p:pic>
        <p:nvPicPr>
          <p:cNvPr id="4" name="Obrázek 3" descr="kráva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47864" y="2564904"/>
            <a:ext cx="2664296" cy="35523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Umělá </a:t>
            </a:r>
            <a:r>
              <a:rPr lang="cs-CZ" dirty="0" smtClean="0"/>
              <a:t>(autorská </a:t>
            </a:r>
            <a:r>
              <a:rPr lang="cs-CZ" dirty="0" smtClean="0"/>
              <a:t>poezie)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5400" dirty="0" smtClean="0"/>
              <a:t>Lyrická  - nemá děj, vyjadřuje pocity a myšlenky autora</a:t>
            </a:r>
          </a:p>
          <a:p>
            <a:r>
              <a:rPr lang="cs-CZ" sz="5400" dirty="0" smtClean="0"/>
              <a:t>Epická – vypráví příběh</a:t>
            </a:r>
          </a:p>
          <a:p>
            <a:pPr>
              <a:buNone/>
            </a:pPr>
            <a:r>
              <a:rPr lang="cs-CZ" sz="5400" dirty="0" smtClean="0"/>
              <a:t>       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Poznejte epickou báseň: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556792"/>
            <a:ext cx="4038600" cy="4525963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cs-CZ" b="1" u="sng" dirty="0">
                <a:solidFill>
                  <a:srgbClr val="C00000"/>
                </a:solidFill>
              </a:rPr>
              <a:t>Ivan </a:t>
            </a:r>
            <a:r>
              <a:rPr lang="cs-CZ" b="1" u="sng" dirty="0" err="1">
                <a:solidFill>
                  <a:srgbClr val="C00000"/>
                </a:solidFill>
              </a:rPr>
              <a:t>Andrejevič</a:t>
            </a:r>
            <a:r>
              <a:rPr lang="cs-CZ" b="1" u="sng" dirty="0">
                <a:solidFill>
                  <a:srgbClr val="C00000"/>
                </a:solidFill>
              </a:rPr>
              <a:t> </a:t>
            </a:r>
            <a:r>
              <a:rPr lang="cs-CZ" b="1" u="sng" dirty="0" err="1">
                <a:solidFill>
                  <a:srgbClr val="C00000"/>
                </a:solidFill>
              </a:rPr>
              <a:t>Krylov</a:t>
            </a:r>
            <a:r>
              <a:rPr lang="cs-CZ" b="1" u="sng" dirty="0">
                <a:solidFill>
                  <a:srgbClr val="C00000"/>
                </a:solidFill>
              </a:rPr>
              <a:t>: Had a beránek</a:t>
            </a:r>
            <a:endParaRPr lang="cs-CZ" u="sng" dirty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b="1" dirty="0">
                <a:solidFill>
                  <a:srgbClr val="C00000"/>
                </a:solidFill>
              </a:rPr>
              <a:t> </a:t>
            </a:r>
            <a:endParaRPr lang="cs-CZ" dirty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b="1" dirty="0">
                <a:solidFill>
                  <a:srgbClr val="C00000"/>
                </a:solidFill>
              </a:rPr>
              <a:t> </a:t>
            </a:r>
            <a:endParaRPr lang="cs-CZ" dirty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dirty="0">
                <a:solidFill>
                  <a:srgbClr val="C00000"/>
                </a:solidFill>
              </a:rPr>
              <a:t>Ležela zmije na holém svahu,</a:t>
            </a:r>
          </a:p>
          <a:p>
            <a:pPr>
              <a:buNone/>
            </a:pPr>
            <a:r>
              <a:rPr lang="cs-CZ" dirty="0">
                <a:solidFill>
                  <a:srgbClr val="C00000"/>
                </a:solidFill>
              </a:rPr>
              <a:t>v poledním slunci hřála se.</a:t>
            </a:r>
          </a:p>
          <a:p>
            <a:pPr>
              <a:buNone/>
            </a:pPr>
            <a:r>
              <a:rPr lang="cs-CZ" dirty="0">
                <a:solidFill>
                  <a:srgbClr val="C00000"/>
                </a:solidFill>
              </a:rPr>
              <a:t>Na všechno kolem měla žáhu,</a:t>
            </a:r>
          </a:p>
          <a:p>
            <a:pPr>
              <a:buNone/>
            </a:pPr>
            <a:r>
              <a:rPr lang="cs-CZ" dirty="0">
                <a:solidFill>
                  <a:srgbClr val="C00000"/>
                </a:solidFill>
              </a:rPr>
              <a:t>jak už je v zmijí povaze.</a:t>
            </a:r>
          </a:p>
          <a:p>
            <a:pPr>
              <a:buNone/>
            </a:pPr>
            <a:r>
              <a:rPr lang="cs-CZ" dirty="0">
                <a:solidFill>
                  <a:srgbClr val="C00000"/>
                </a:solidFill>
              </a:rPr>
              <a:t>Za pařezem opodál</a:t>
            </a:r>
          </a:p>
          <a:p>
            <a:pPr>
              <a:buNone/>
            </a:pPr>
            <a:r>
              <a:rPr lang="cs-CZ" dirty="0">
                <a:solidFill>
                  <a:srgbClr val="C00000"/>
                </a:solidFill>
              </a:rPr>
              <a:t>Malý beránek si hrál.</a:t>
            </a:r>
          </a:p>
          <a:p>
            <a:pPr>
              <a:buNone/>
            </a:pPr>
            <a:r>
              <a:rPr lang="cs-CZ" dirty="0">
                <a:solidFill>
                  <a:srgbClr val="C00000"/>
                </a:solidFill>
              </a:rPr>
              <a:t>Uštkla ho. On k zemi kles.</a:t>
            </a:r>
          </a:p>
          <a:p>
            <a:pPr>
              <a:buNone/>
            </a:pPr>
            <a:r>
              <a:rPr lang="cs-CZ" dirty="0">
                <a:solidFill>
                  <a:srgbClr val="C00000"/>
                </a:solidFill>
              </a:rPr>
              <a:t>Točil se s ním celý les.</a:t>
            </a:r>
          </a:p>
          <a:p>
            <a:pPr>
              <a:buNone/>
            </a:pPr>
            <a:r>
              <a:rPr lang="cs-CZ" dirty="0">
                <a:solidFill>
                  <a:srgbClr val="C00000"/>
                </a:solidFill>
              </a:rPr>
              <a:t>Srdce v něm sotva bije,</a:t>
            </a:r>
          </a:p>
          <a:p>
            <a:pPr>
              <a:buNone/>
            </a:pPr>
            <a:r>
              <a:rPr lang="cs-CZ" dirty="0">
                <a:solidFill>
                  <a:srgbClr val="C00000"/>
                </a:solidFill>
              </a:rPr>
              <a:t>v žilách pálí prudký jed.</a:t>
            </a:r>
          </a:p>
          <a:p>
            <a:pPr>
              <a:buNone/>
            </a:pPr>
            <a:r>
              <a:rPr lang="cs-CZ" dirty="0">
                <a:solidFill>
                  <a:srgbClr val="C00000"/>
                </a:solidFill>
              </a:rPr>
              <a:t>„</a:t>
            </a:r>
            <a:r>
              <a:rPr lang="cs-CZ" dirty="0" err="1">
                <a:solidFill>
                  <a:srgbClr val="C00000"/>
                </a:solidFill>
              </a:rPr>
              <a:t>Pročs</a:t>
            </a:r>
            <a:r>
              <a:rPr lang="cs-CZ" dirty="0">
                <a:solidFill>
                  <a:srgbClr val="C00000"/>
                </a:solidFill>
              </a:rPr>
              <a:t> mě uštkla?“ ptá se zmije.</a:t>
            </a:r>
          </a:p>
          <a:p>
            <a:pPr>
              <a:buNone/>
            </a:pPr>
            <a:r>
              <a:rPr lang="cs-CZ" dirty="0">
                <a:solidFill>
                  <a:srgbClr val="C00000"/>
                </a:solidFill>
              </a:rPr>
              <a:t>„Vždyť jsem ti nic neproved</a:t>
            </a:r>
            <a:r>
              <a:rPr lang="cs-CZ" dirty="0" smtClean="0">
                <a:solidFill>
                  <a:srgbClr val="C00000"/>
                </a:solidFill>
              </a:rPr>
              <a:t>.“</a:t>
            </a:r>
            <a:endParaRPr lang="cs-CZ" dirty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dirty="0">
                <a:solidFill>
                  <a:srgbClr val="C00000"/>
                </a:solidFill>
              </a:rPr>
              <a:t>„Ještě ne“ zasyčel had</a:t>
            </a:r>
            <a:r>
              <a:rPr lang="cs-CZ" dirty="0" smtClean="0">
                <a:solidFill>
                  <a:srgbClr val="C00000"/>
                </a:solidFill>
              </a:rPr>
              <a:t>.</a:t>
            </a:r>
            <a:endParaRPr lang="cs-CZ" dirty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dirty="0">
                <a:solidFill>
                  <a:srgbClr val="C00000"/>
                </a:solidFill>
              </a:rPr>
              <a:t>„Jenže – kdo ví? –</a:t>
            </a:r>
          </a:p>
          <a:p>
            <a:pPr>
              <a:buNone/>
            </a:pPr>
            <a:r>
              <a:rPr lang="cs-CZ" dirty="0">
                <a:solidFill>
                  <a:srgbClr val="C00000"/>
                </a:solidFill>
              </a:rPr>
              <a:t>třeba jsi mě kopyty chtěl udupat.</a:t>
            </a:r>
          </a:p>
          <a:p>
            <a:pPr>
              <a:buNone/>
            </a:pPr>
            <a:r>
              <a:rPr lang="cs-CZ" dirty="0">
                <a:solidFill>
                  <a:srgbClr val="C00000"/>
                </a:solidFill>
              </a:rPr>
              <a:t>Třeba jsi tak roztomilý, neškodný jen napohled.“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b="1" u="sng" dirty="0" smtClean="0"/>
              <a:t>Robert </a:t>
            </a:r>
            <a:r>
              <a:rPr lang="cs-CZ" sz="2000" b="1" u="sng" dirty="0" err="1" smtClean="0"/>
              <a:t>Desnos</a:t>
            </a:r>
            <a:r>
              <a:rPr lang="cs-CZ" sz="2000" b="1" u="sng" dirty="0" smtClean="0"/>
              <a:t>: Kosatec</a:t>
            </a:r>
          </a:p>
          <a:p>
            <a:pPr marL="0" indent="0">
              <a:buNone/>
            </a:pPr>
            <a:r>
              <a:rPr lang="cs-CZ" sz="2000" dirty="0" smtClean="0"/>
              <a:t>Kosatec </a:t>
            </a:r>
            <a:r>
              <a:rPr lang="cs-CZ" sz="2000" dirty="0"/>
              <a:t>na březích vod</a:t>
            </a:r>
          </a:p>
          <a:p>
            <a:pPr marL="0" indent="0">
              <a:buNone/>
            </a:pPr>
            <a:r>
              <a:rPr lang="cs-CZ" sz="2000" dirty="0" smtClean="0"/>
              <a:t>Se shlíží v zrcadle.</a:t>
            </a:r>
          </a:p>
          <a:p>
            <a:pPr marL="0" indent="0">
              <a:buNone/>
            </a:pPr>
            <a:r>
              <a:rPr lang="cs-CZ" sz="2000" dirty="0" smtClean="0"/>
              <a:t>Kosatec, hrdý rod</a:t>
            </a:r>
          </a:p>
          <a:p>
            <a:pPr marL="0" indent="0">
              <a:buNone/>
            </a:pPr>
            <a:r>
              <a:rPr lang="cs-CZ" sz="2000" dirty="0" smtClean="0"/>
              <a:t>Smělosti, nikdy </a:t>
            </a:r>
            <a:r>
              <a:rPr lang="cs-CZ" sz="2000" dirty="0" err="1" smtClean="0"/>
              <a:t>nezchřadlé</a:t>
            </a:r>
            <a:r>
              <a:rPr lang="cs-CZ" sz="2000" dirty="0" smtClean="0"/>
              <a:t>.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err="1" smtClean="0"/>
              <a:t>Kosatče</a:t>
            </a:r>
            <a:r>
              <a:rPr lang="cs-CZ" sz="2000" dirty="0" smtClean="0"/>
              <a:t>, zázraku mých očí,</a:t>
            </a:r>
          </a:p>
          <a:p>
            <a:pPr marL="0" indent="0">
              <a:buNone/>
            </a:pPr>
            <a:r>
              <a:rPr lang="cs-CZ" sz="2000" dirty="0" smtClean="0"/>
              <a:t>Tvá vůně dýchá v bílých záclonách!</a:t>
            </a:r>
          </a:p>
          <a:p>
            <a:pPr marL="0" indent="0">
              <a:buNone/>
            </a:pPr>
            <a:r>
              <a:rPr lang="cs-CZ" sz="2000" dirty="0" smtClean="0"/>
              <a:t>Žasne, kdo vkročí</a:t>
            </a:r>
          </a:p>
          <a:p>
            <a:pPr marL="0" indent="0">
              <a:buNone/>
            </a:pPr>
            <a:r>
              <a:rPr lang="cs-CZ" sz="2000" dirty="0" smtClean="0"/>
              <a:t>V místa, kde kveteš při vodách.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9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41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43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4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49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1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3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8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9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0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61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63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4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6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6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6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8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build="p"/>
      <p:bldP spid="3" grpId="1" uiExpand="1" build="p"/>
      <p:bldP spid="6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Trocha poezie nikoho nezabije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2263" y="1700808"/>
            <a:ext cx="8229600" cy="4525963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>
              <a:defRPr/>
            </a:pPr>
            <a:r>
              <a:rPr lang="cs-CZ" sz="2400" b="1" dirty="0" smtClean="0"/>
              <a:t>Číslo </a:t>
            </a:r>
            <a:r>
              <a:rPr lang="cs-CZ" sz="2400" b="1" dirty="0"/>
              <a:t>projektu: </a:t>
            </a:r>
            <a:r>
              <a:rPr lang="cs-CZ" sz="2400" dirty="0" smtClean="0"/>
              <a:t>CZ.1.07/1.4.00/21.3770</a:t>
            </a:r>
          </a:p>
          <a:p>
            <a:pPr>
              <a:defRPr/>
            </a:pPr>
            <a:r>
              <a:rPr lang="cs-CZ" sz="2400" b="1" dirty="0"/>
              <a:t>Škola</a:t>
            </a:r>
            <a:r>
              <a:rPr lang="cs-CZ" sz="2400" dirty="0"/>
              <a:t>: ZŠ a MŠ </a:t>
            </a:r>
            <a:r>
              <a:rPr lang="cs-CZ" sz="2400" dirty="0" err="1" smtClean="0"/>
              <a:t>Dětenice</a:t>
            </a:r>
            <a:endParaRPr lang="cs-CZ" sz="2400" dirty="0"/>
          </a:p>
          <a:p>
            <a:pPr>
              <a:defRPr/>
            </a:pPr>
            <a:r>
              <a:rPr lang="cs-CZ" sz="2400" b="1" dirty="0"/>
              <a:t>Autor</a:t>
            </a:r>
            <a:r>
              <a:rPr lang="cs-CZ" sz="2400" dirty="0"/>
              <a:t>: Mgr. Iveta </a:t>
            </a:r>
            <a:r>
              <a:rPr lang="cs-CZ" sz="2400" dirty="0" err="1"/>
              <a:t>Vališková</a:t>
            </a:r>
            <a:endParaRPr lang="cs-CZ" sz="2400" dirty="0"/>
          </a:p>
          <a:p>
            <a:pPr>
              <a:defRPr/>
            </a:pPr>
            <a:r>
              <a:rPr lang="cs-CZ" sz="2400" b="1" dirty="0" smtClean="0"/>
              <a:t>Použitá literatura a zdroje: </a:t>
            </a:r>
            <a:r>
              <a:rPr lang="cs-CZ" sz="2400" dirty="0" smtClean="0">
                <a:hlinkClick r:id="rId2"/>
              </a:rPr>
              <a:t>www.office.microsoft.com</a:t>
            </a:r>
            <a:r>
              <a:rPr lang="cs-CZ" sz="2400" dirty="0" smtClean="0"/>
              <a:t>, Čítanka 5, Alter, 1996, ISBN 80-85775-52-2</a:t>
            </a:r>
            <a:endParaRPr lang="cs-CZ" sz="2400" dirty="0"/>
          </a:p>
          <a:p>
            <a:pPr>
              <a:defRPr/>
            </a:pPr>
            <a:r>
              <a:rPr lang="cs-CZ" sz="2400" b="1" dirty="0"/>
              <a:t>Obrázky</a:t>
            </a:r>
            <a:r>
              <a:rPr lang="cs-CZ" sz="2400" dirty="0"/>
              <a:t>: Mgr. Iveta </a:t>
            </a:r>
            <a:r>
              <a:rPr lang="cs-CZ" sz="2400" dirty="0" err="1"/>
              <a:t>Vališková</a:t>
            </a:r>
            <a:r>
              <a:rPr lang="cs-CZ" sz="2400" dirty="0"/>
              <a:t> </a:t>
            </a:r>
            <a:endParaRPr lang="cs-CZ" sz="2400" dirty="0" smtClean="0"/>
          </a:p>
          <a:p>
            <a:pPr>
              <a:defRPr/>
            </a:pPr>
            <a:r>
              <a:rPr lang="cs-CZ" sz="2400" b="1" dirty="0" smtClean="0"/>
              <a:t>Cíl</a:t>
            </a:r>
            <a:r>
              <a:rPr lang="cs-CZ" sz="2400" dirty="0" smtClean="0"/>
              <a:t>: </a:t>
            </a:r>
            <a:r>
              <a:rPr lang="cs-CZ" sz="2400" dirty="0"/>
              <a:t>Materiál je určen seznámení se základním učivem o </a:t>
            </a:r>
            <a:r>
              <a:rPr lang="cs-CZ" sz="2400" dirty="0" smtClean="0"/>
              <a:t>poezii na 1. stupni.</a:t>
            </a:r>
            <a:endParaRPr lang="cs-CZ" sz="2400" dirty="0"/>
          </a:p>
          <a:p>
            <a:endParaRPr lang="cs-CZ" dirty="0"/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5157192"/>
            <a:ext cx="5746750" cy="1430338"/>
          </a:xfrm>
          <a:prstGeom prst="rect">
            <a:avLst/>
          </a:prstGeom>
          <a:solidFill>
            <a:srgbClr val="FFFFFF"/>
          </a:solidFill>
          <a:ln w="9525">
            <a:solidFill>
              <a:schemeClr val="accent6"/>
            </a:solidFill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230</Words>
  <Application>Microsoft Office PowerPoint</Application>
  <PresentationFormat>Předvádění na obrazovce (4:3)</PresentationFormat>
  <Paragraphs>56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Trocha poezie nikoho nezabije Mgr. Iveta Vališková</vt:lpstr>
      <vt:lpstr>Poezie - umělecký text , který používá umělecké prostředky</vt:lpstr>
      <vt:lpstr>Lidová poezie – není znám autor, předávala se ústně</vt:lpstr>
      <vt:lpstr>Umělá (autorská poezie)</vt:lpstr>
      <vt:lpstr>Poznejte epickou báseň:</vt:lpstr>
      <vt:lpstr>Trocha poezie nikoho nezabije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Trocha poezie nikoho nezabije Mgr.Iveta Vališková</dc:title>
  <dc:creator>Uživatel</dc:creator>
  <cp:lastModifiedBy>Uživatel</cp:lastModifiedBy>
  <cp:revision>11</cp:revision>
  <dcterms:created xsi:type="dcterms:W3CDTF">2014-01-04T19:03:36Z</dcterms:created>
  <dcterms:modified xsi:type="dcterms:W3CDTF">2014-09-25T11:12:24Z</dcterms:modified>
</cp:coreProperties>
</file>