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8" r:id="rId7"/>
    <p:sldId id="260" r:id="rId8"/>
    <p:sldId id="269" r:id="rId9"/>
    <p:sldId id="261" r:id="rId10"/>
    <p:sldId id="263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FF0000"/>
    <a:srgbClr val="FF9999"/>
    <a:srgbClr val="FF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78" d="100"/>
          <a:sy n="78" d="100"/>
        </p:scale>
        <p:origin x="-114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6A2AE-909A-4520-A704-E59A6FA3FCE0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11ADC6-E17B-4411-BAC8-D9C7F3CD17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14.3.2012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jména – Skloňování - vzory žena, růže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9999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SKLOŇOVÁNÍ</a:t>
            </a:r>
            <a:endParaRPr lang="cs-CZ" sz="5400" b="1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26976"/>
          </a:xfrm>
          <a:solidFill>
            <a:srgbClr val="FF9999"/>
          </a:solidFill>
        </p:spPr>
        <p:txBody>
          <a:bodyPr>
            <a:normAutofit/>
          </a:bodyPr>
          <a:lstStyle/>
          <a:p>
            <a:r>
              <a:rPr lang="cs-CZ" sz="5400" b="1" smtClean="0">
                <a:solidFill>
                  <a:schemeClr val="tx1"/>
                </a:solidFill>
              </a:rPr>
              <a:t>VZORY ŽENA, RŮŽE</a:t>
            </a:r>
            <a:endParaRPr lang="cs-CZ" sz="5400" b="1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 ŽENA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>     </a:t>
            </a:r>
            <a:r>
              <a:rPr lang="cs-CZ" sz="2800" b="1" i="1" smtClean="0">
                <a:solidFill>
                  <a:srgbClr val="FF0000"/>
                </a:solidFill>
              </a:rPr>
              <a:t>Sleduj, jestli se v těchto pádech mění koncovka.</a:t>
            </a:r>
            <a:endParaRPr lang="cs-CZ" sz="3600" b="1" smtClean="0"/>
          </a:p>
          <a:p>
            <a:pPr>
              <a:buNone/>
            </a:pPr>
            <a:r>
              <a:rPr lang="cs-CZ" sz="4000" smtClean="0"/>
              <a:t>    </a:t>
            </a:r>
            <a:r>
              <a:rPr lang="cs-CZ" sz="4300" smtClean="0"/>
              <a:t>1. p.   žen</a:t>
            </a:r>
            <a:r>
              <a:rPr lang="cs-CZ" sz="4300" b="1" smtClean="0">
                <a:solidFill>
                  <a:srgbClr val="FF0000"/>
                </a:solidFill>
              </a:rPr>
              <a:t>a</a:t>
            </a:r>
            <a:r>
              <a:rPr lang="cs-CZ" sz="4300" smtClean="0"/>
              <a:t>  </a:t>
            </a:r>
          </a:p>
          <a:p>
            <a:pPr>
              <a:buNone/>
            </a:pPr>
            <a:r>
              <a:rPr lang="cs-CZ" sz="4300" smtClean="0"/>
              <a:t>    2. p.   žen</a:t>
            </a:r>
            <a:r>
              <a:rPr lang="cs-CZ" sz="43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300" smtClean="0"/>
              <a:t>    3. p.   žen</a:t>
            </a:r>
            <a:r>
              <a:rPr lang="cs-CZ" sz="4300" b="1" smtClean="0">
                <a:solidFill>
                  <a:srgbClr val="FF0000"/>
                </a:solidFill>
              </a:rPr>
              <a:t>ě</a:t>
            </a:r>
          </a:p>
          <a:p>
            <a:pPr>
              <a:buNone/>
            </a:pPr>
            <a:r>
              <a:rPr lang="cs-CZ" sz="4300" smtClean="0"/>
              <a:t>    4. p.   žen</a:t>
            </a:r>
            <a:r>
              <a:rPr lang="cs-CZ" sz="4300" b="1" smtClean="0">
                <a:solidFill>
                  <a:srgbClr val="FF0000"/>
                </a:solidFill>
              </a:rPr>
              <a:t>u</a:t>
            </a:r>
          </a:p>
          <a:p>
            <a:pPr>
              <a:buNone/>
            </a:pPr>
            <a:r>
              <a:rPr lang="cs-CZ" sz="4300" smtClean="0"/>
              <a:t>    5. p.   žen</a:t>
            </a:r>
            <a:r>
              <a:rPr lang="cs-CZ" sz="4300" b="1" smtClean="0">
                <a:solidFill>
                  <a:srgbClr val="FF0000"/>
                </a:solidFill>
              </a:rPr>
              <a:t>o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 6. p.   žen</a:t>
            </a:r>
            <a:r>
              <a:rPr lang="cs-CZ" sz="4300" b="1" smtClean="0">
                <a:solidFill>
                  <a:srgbClr val="FF0000"/>
                </a:solidFill>
              </a:rPr>
              <a:t>ě</a:t>
            </a:r>
          </a:p>
          <a:p>
            <a:pPr>
              <a:buNone/>
            </a:pPr>
            <a:r>
              <a:rPr lang="cs-CZ" sz="4300" smtClean="0"/>
              <a:t>    7. p.   žen</a:t>
            </a:r>
            <a:r>
              <a:rPr lang="cs-CZ" sz="4300" b="1" smtClean="0">
                <a:solidFill>
                  <a:srgbClr val="FF0000"/>
                </a:solidFill>
              </a:rPr>
              <a:t>ou   </a:t>
            </a:r>
            <a:r>
              <a:rPr lang="cs-CZ" sz="4000" smtClean="0"/>
              <a:t>         </a:t>
            </a:r>
            <a:r>
              <a:rPr lang="cs-CZ" sz="4000" b="1" smtClean="0"/>
              <a:t>číslo jednotné</a:t>
            </a:r>
            <a:r>
              <a:rPr lang="cs-CZ" sz="4000" smtClean="0"/>
              <a:t> </a:t>
            </a:r>
            <a:endParaRPr lang="cs-CZ" sz="4000"/>
          </a:p>
        </p:txBody>
      </p:sp>
      <p:pic>
        <p:nvPicPr>
          <p:cNvPr id="3078" name="Picture 6" descr="C:\Users\Langerová\AppData\Local\Microsoft\Windows\Temporary Internet Files\Content.IE5\TI16TYLH\MC9004405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204864"/>
            <a:ext cx="2269132" cy="31045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  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3600" smtClean="0"/>
              <a:t>    </a:t>
            </a:r>
            <a:r>
              <a:rPr lang="cs-CZ" sz="4000" smtClean="0"/>
              <a:t>1. p.  žen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smtClean="0"/>
              <a:t>    2. p.  žen</a:t>
            </a:r>
          </a:p>
          <a:p>
            <a:pPr>
              <a:buNone/>
            </a:pPr>
            <a:r>
              <a:rPr lang="cs-CZ" sz="4000" smtClean="0"/>
              <a:t>    3. p.  žen</a:t>
            </a:r>
            <a:r>
              <a:rPr lang="cs-CZ" sz="4000" b="1" smtClean="0">
                <a:solidFill>
                  <a:srgbClr val="FF0000"/>
                </a:solidFill>
              </a:rPr>
              <a:t>ám </a:t>
            </a:r>
          </a:p>
          <a:p>
            <a:pPr>
              <a:buNone/>
            </a:pPr>
            <a:r>
              <a:rPr lang="cs-CZ" sz="4000" smtClean="0"/>
              <a:t>    4. p.  žen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 </a:t>
            </a:r>
            <a:r>
              <a:rPr lang="cs-CZ" sz="4000" smtClean="0"/>
              <a:t>5. p.  žen</a:t>
            </a:r>
            <a:r>
              <a:rPr lang="cs-CZ" sz="4000" b="1" smtClean="0">
                <a:solidFill>
                  <a:srgbClr val="FF0000"/>
                </a:solidFill>
              </a:rPr>
              <a:t>y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 6. p.  žen</a:t>
            </a:r>
            <a:r>
              <a:rPr lang="cs-CZ" sz="4000" b="1" smtClean="0">
                <a:solidFill>
                  <a:srgbClr val="FF0000"/>
                </a:solidFill>
              </a:rPr>
              <a:t>ách</a:t>
            </a:r>
          </a:p>
          <a:p>
            <a:pPr>
              <a:buNone/>
            </a:pPr>
            <a:r>
              <a:rPr lang="cs-CZ" sz="4000" smtClean="0"/>
              <a:t>    7. p.  žen</a:t>
            </a:r>
            <a:r>
              <a:rPr lang="cs-CZ" sz="4000" b="1" smtClean="0">
                <a:solidFill>
                  <a:srgbClr val="FF0000"/>
                </a:solidFill>
              </a:rPr>
              <a:t>ami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2051" name="Picture 3" descr="C:\Users\Langerová\AppData\Local\Microsoft\Windows\Temporary Internet Files\Content.IE5\4OJ3P41C\MC9004405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030640"/>
            <a:ext cx="1656184" cy="2138928"/>
          </a:xfrm>
          <a:prstGeom prst="rect">
            <a:avLst/>
          </a:prstGeom>
          <a:noFill/>
        </p:spPr>
      </p:pic>
      <p:pic>
        <p:nvPicPr>
          <p:cNvPr id="2052" name="Picture 4" descr="C:\Users\Langerová\AppData\Local\Microsoft\Windows\Temporary Internet Files\Content.IE5\WVAP25XG\MC9004405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501008"/>
            <a:ext cx="1860674" cy="20690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RŮŽE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>     </a:t>
            </a:r>
            <a:r>
              <a:rPr lang="cs-CZ" sz="2800" b="1" i="1" smtClean="0">
                <a:solidFill>
                  <a:srgbClr val="FF0000"/>
                </a:solidFill>
              </a:rPr>
              <a:t>Jak skloňujeme vzor růže? </a:t>
            </a:r>
            <a:r>
              <a:rPr lang="cs-CZ" sz="2800" b="1" i="1" smtClean="0">
                <a:solidFill>
                  <a:srgbClr val="FF0000"/>
                </a:solidFill>
              </a:rPr>
              <a:t>Jaká je koncovka ve 4. pádě?</a:t>
            </a:r>
            <a:endParaRPr lang="cs-CZ" sz="3600" b="1" smtClean="0"/>
          </a:p>
          <a:p>
            <a:pPr>
              <a:buNone/>
            </a:pPr>
            <a:r>
              <a:rPr lang="cs-CZ" sz="4300" smtClean="0"/>
              <a:t>    1. p.  růž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 2. p.  </a:t>
            </a:r>
            <a:r>
              <a:rPr lang="cs-CZ" sz="4300" smtClean="0"/>
              <a:t>r</a:t>
            </a:r>
            <a:r>
              <a:rPr lang="cs-CZ" sz="4300" smtClean="0"/>
              <a:t>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 3. p.  růž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 4. p.  </a:t>
            </a:r>
            <a:r>
              <a:rPr lang="cs-CZ" sz="4300" smtClean="0"/>
              <a:t>r</a:t>
            </a:r>
            <a:r>
              <a:rPr lang="cs-CZ" sz="4300" smtClean="0"/>
              <a:t>ůž</a:t>
            </a:r>
            <a:r>
              <a:rPr lang="cs-CZ" sz="4300" b="1" smtClean="0"/>
              <a:t>_</a:t>
            </a:r>
            <a:endParaRPr lang="cs-CZ" sz="4300" b="1" smtClean="0"/>
          </a:p>
          <a:p>
            <a:pPr>
              <a:buNone/>
            </a:pPr>
            <a:r>
              <a:rPr lang="cs-CZ" sz="4300" b="1" smtClean="0">
                <a:solidFill>
                  <a:srgbClr val="FF0000"/>
                </a:solidFill>
              </a:rPr>
              <a:t>    </a:t>
            </a:r>
            <a:r>
              <a:rPr lang="cs-CZ" sz="4300" smtClean="0"/>
              <a:t>5. p.  růž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 6. p.  růž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 7. p.  růž</a:t>
            </a:r>
            <a:r>
              <a:rPr lang="cs-CZ" sz="4300" b="1" smtClean="0">
                <a:solidFill>
                  <a:srgbClr val="FF0000"/>
                </a:solidFill>
              </a:rPr>
              <a:t>í                  </a:t>
            </a:r>
            <a:r>
              <a:rPr lang="cs-CZ" sz="4000" b="1" smtClean="0"/>
              <a:t>číslo jednotné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4102" name="Picture 6" descr="C:\Users\Langerová\AppData\Local\Microsoft\Windows\Temporary Internet Files\Content.IE5\57257UL6\MC9002962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0750" y="2513013"/>
            <a:ext cx="2976563" cy="2632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FF"/>
          </a:solidFill>
        </p:spPr>
        <p:txBody>
          <a:bodyPr>
            <a:normAutofit/>
          </a:bodyPr>
          <a:lstStyle/>
          <a:p>
            <a:r>
              <a:rPr lang="cs-CZ" sz="5400" b="1" smtClean="0"/>
              <a:t>VZOR RŮŽE</a:t>
            </a:r>
            <a:endParaRPr lang="cs-CZ" sz="5400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>     </a:t>
            </a:r>
            <a:r>
              <a:rPr lang="cs-CZ" sz="3000" b="1" i="1" smtClean="0">
                <a:solidFill>
                  <a:srgbClr val="FF0000"/>
                </a:solidFill>
              </a:rPr>
              <a:t>Řešení.</a:t>
            </a:r>
            <a:endParaRPr lang="cs-CZ" sz="3000" b="1" smtClean="0"/>
          </a:p>
          <a:p>
            <a:pPr>
              <a:buNone/>
            </a:pPr>
            <a:r>
              <a:rPr lang="cs-CZ" sz="4300" smtClean="0"/>
              <a:t>    1. p.  růž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 2. p.  </a:t>
            </a:r>
            <a:r>
              <a:rPr lang="cs-CZ" sz="4300" smtClean="0"/>
              <a:t>r</a:t>
            </a:r>
            <a:r>
              <a:rPr lang="cs-CZ" sz="4300" smtClean="0"/>
              <a:t>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300" smtClean="0"/>
              <a:t>    3. p.  růž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 4. p.  růž</a:t>
            </a:r>
            <a:r>
              <a:rPr lang="cs-CZ" sz="4300" b="1" smtClean="0">
                <a:solidFill>
                  <a:srgbClr val="0070C0"/>
                </a:solidFill>
              </a:rPr>
              <a:t>i</a:t>
            </a:r>
          </a:p>
          <a:p>
            <a:pPr>
              <a:buNone/>
            </a:pPr>
            <a:r>
              <a:rPr lang="cs-CZ" sz="4300" b="1" smtClean="0">
                <a:solidFill>
                  <a:srgbClr val="FF0000"/>
                </a:solidFill>
              </a:rPr>
              <a:t>    </a:t>
            </a:r>
            <a:r>
              <a:rPr lang="cs-CZ" sz="4300" smtClean="0"/>
              <a:t>5. p.  růž</a:t>
            </a:r>
            <a:r>
              <a:rPr lang="cs-CZ" sz="4300" b="1" smtClean="0">
                <a:solidFill>
                  <a:srgbClr val="FF0000"/>
                </a:solidFill>
              </a:rPr>
              <a:t>e</a:t>
            </a:r>
            <a:r>
              <a:rPr lang="cs-CZ" sz="4300" smtClean="0"/>
              <a:t>!</a:t>
            </a:r>
          </a:p>
          <a:p>
            <a:pPr>
              <a:buNone/>
            </a:pPr>
            <a:r>
              <a:rPr lang="cs-CZ" sz="4300" smtClean="0"/>
              <a:t>    6. p.  růž</a:t>
            </a:r>
            <a:r>
              <a:rPr lang="cs-CZ" sz="4300" b="1" smtClean="0">
                <a:solidFill>
                  <a:srgbClr val="FF0000"/>
                </a:solidFill>
              </a:rPr>
              <a:t>i</a:t>
            </a:r>
          </a:p>
          <a:p>
            <a:pPr>
              <a:buNone/>
            </a:pPr>
            <a:r>
              <a:rPr lang="cs-CZ" sz="4300" smtClean="0"/>
              <a:t>    7. p.  růž</a:t>
            </a:r>
            <a:r>
              <a:rPr lang="cs-CZ" sz="4300" b="1" smtClean="0">
                <a:solidFill>
                  <a:srgbClr val="FF0000"/>
                </a:solidFill>
              </a:rPr>
              <a:t>í                  </a:t>
            </a:r>
            <a:r>
              <a:rPr lang="cs-CZ" sz="4000" b="1" smtClean="0"/>
              <a:t>číslo jednotné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4102" name="Picture 6" descr="C:\Users\Langerová\AppData\Local\Microsoft\Windows\Temporary Internet Files\Content.IE5\57257UL6\MC9002962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0750" y="2513013"/>
            <a:ext cx="2976563" cy="26320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b="1" smtClean="0"/>
              <a:t>číslo množné</a:t>
            </a:r>
          </a:p>
          <a:p>
            <a:pPr>
              <a:buNone/>
            </a:pPr>
            <a:r>
              <a:rPr lang="cs-CZ" sz="4000" smtClean="0"/>
              <a:t>   1. p.  růž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2. p.  růž</a:t>
            </a:r>
            <a:r>
              <a:rPr lang="cs-CZ" sz="4000" b="1" smtClean="0">
                <a:solidFill>
                  <a:srgbClr val="FF0000"/>
                </a:solidFill>
              </a:rPr>
              <a:t>í </a:t>
            </a:r>
            <a:r>
              <a:rPr lang="cs-CZ" sz="4000" smtClean="0"/>
              <a:t> (ulic)</a:t>
            </a:r>
          </a:p>
          <a:p>
            <a:pPr>
              <a:buNone/>
            </a:pPr>
            <a:r>
              <a:rPr lang="cs-CZ" sz="4000" smtClean="0"/>
              <a:t>   3. p.  růž</a:t>
            </a:r>
            <a:r>
              <a:rPr lang="cs-CZ" sz="4000" b="1" smtClean="0">
                <a:solidFill>
                  <a:srgbClr val="FF0000"/>
                </a:solidFill>
              </a:rPr>
              <a:t>ím</a:t>
            </a:r>
          </a:p>
          <a:p>
            <a:pPr>
              <a:buNone/>
            </a:pPr>
            <a:r>
              <a:rPr lang="cs-CZ" sz="4000" smtClean="0"/>
              <a:t>   4. p.  </a:t>
            </a:r>
            <a:r>
              <a:rPr lang="cs-CZ" sz="4000" smtClean="0"/>
              <a:t>r</a:t>
            </a:r>
            <a:r>
              <a:rPr lang="cs-CZ" sz="4000" smtClean="0"/>
              <a:t>ůž</a:t>
            </a:r>
            <a:r>
              <a:rPr lang="cs-CZ" sz="4000" b="1" smtClean="0"/>
              <a:t>_</a:t>
            </a:r>
            <a:endParaRPr lang="cs-CZ" sz="4000" b="1" smtClean="0"/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 růž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 růž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4000" smtClean="0"/>
              <a:t>   7. p.  růž</a:t>
            </a:r>
            <a:r>
              <a:rPr lang="cs-CZ" sz="4000" b="1" smtClean="0">
                <a:solidFill>
                  <a:srgbClr val="FF0000"/>
                </a:solidFill>
              </a:rPr>
              <a:t>emi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3076" name="Picture 4" descr="C:\Users\Langerová\AppData\Local\Microsoft\Windows\Temporary Internet Files\Content.IE5\02E5U0JE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332037"/>
            <a:ext cx="3252308" cy="28562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   </a:t>
            </a:r>
            <a:r>
              <a:rPr lang="cs-CZ" sz="3600" b="1" smtClean="0"/>
              <a:t>číslo </a:t>
            </a:r>
            <a:r>
              <a:rPr lang="cs-CZ" sz="3600" b="1" smtClean="0"/>
              <a:t>množné                 </a:t>
            </a:r>
            <a:r>
              <a:rPr lang="cs-CZ" sz="2800" b="1" i="1" smtClean="0">
                <a:solidFill>
                  <a:srgbClr val="FF0000"/>
                </a:solidFill>
              </a:rPr>
              <a:t>Řešení.</a:t>
            </a:r>
            <a:endParaRPr lang="cs-CZ" sz="2800" b="1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000" smtClean="0"/>
              <a:t>   1. p.  růž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4000" smtClean="0"/>
              <a:t>   2. p.  růž</a:t>
            </a:r>
            <a:r>
              <a:rPr lang="cs-CZ" sz="4000" b="1" smtClean="0">
                <a:solidFill>
                  <a:srgbClr val="FF0000"/>
                </a:solidFill>
              </a:rPr>
              <a:t>í </a:t>
            </a:r>
            <a:r>
              <a:rPr lang="cs-CZ" sz="4000" smtClean="0"/>
              <a:t> (ulic)</a:t>
            </a:r>
          </a:p>
          <a:p>
            <a:pPr>
              <a:buNone/>
            </a:pPr>
            <a:r>
              <a:rPr lang="cs-CZ" sz="4000" smtClean="0"/>
              <a:t>   3. p.  růž</a:t>
            </a:r>
            <a:r>
              <a:rPr lang="cs-CZ" sz="4000" b="1" smtClean="0">
                <a:solidFill>
                  <a:srgbClr val="FF0000"/>
                </a:solidFill>
              </a:rPr>
              <a:t>ím</a:t>
            </a:r>
          </a:p>
          <a:p>
            <a:pPr>
              <a:buNone/>
            </a:pPr>
            <a:r>
              <a:rPr lang="cs-CZ" sz="4000" smtClean="0"/>
              <a:t>   4. p.  růž</a:t>
            </a:r>
            <a:r>
              <a:rPr lang="cs-CZ" sz="4000" b="1" smtClean="0">
                <a:solidFill>
                  <a:srgbClr val="0070C0"/>
                </a:solidFill>
              </a:rPr>
              <a:t>e</a:t>
            </a:r>
          </a:p>
          <a:p>
            <a:pPr>
              <a:buNone/>
            </a:pPr>
            <a:r>
              <a:rPr lang="cs-CZ" sz="4000" b="1" smtClean="0">
                <a:solidFill>
                  <a:srgbClr val="FF0000"/>
                </a:solidFill>
              </a:rPr>
              <a:t>   </a:t>
            </a:r>
            <a:r>
              <a:rPr lang="cs-CZ" sz="4000" smtClean="0"/>
              <a:t>5. p.  růž</a:t>
            </a:r>
            <a:r>
              <a:rPr lang="cs-CZ" sz="4000" b="1" smtClean="0">
                <a:solidFill>
                  <a:srgbClr val="FF0000"/>
                </a:solidFill>
              </a:rPr>
              <a:t>e</a:t>
            </a:r>
            <a:r>
              <a:rPr lang="cs-CZ" sz="4000" smtClean="0"/>
              <a:t>!</a:t>
            </a:r>
          </a:p>
          <a:p>
            <a:pPr>
              <a:buNone/>
            </a:pPr>
            <a:r>
              <a:rPr lang="cs-CZ" sz="4000" smtClean="0"/>
              <a:t>   6. p.  růž</a:t>
            </a:r>
            <a:r>
              <a:rPr lang="cs-CZ" sz="4000" b="1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sz="4000" smtClean="0"/>
              <a:t>   7. p.  růž</a:t>
            </a:r>
            <a:r>
              <a:rPr lang="cs-CZ" sz="4000" b="1" smtClean="0">
                <a:solidFill>
                  <a:srgbClr val="FF0000"/>
                </a:solidFill>
              </a:rPr>
              <a:t>emi</a:t>
            </a:r>
            <a:endParaRPr lang="cs-CZ" sz="4000" b="1">
              <a:solidFill>
                <a:srgbClr val="FF0000"/>
              </a:solidFill>
            </a:endParaRPr>
          </a:p>
        </p:txBody>
      </p:sp>
      <p:pic>
        <p:nvPicPr>
          <p:cNvPr id="3076" name="Picture 4" descr="C:\Users\Langerová\AppData\Local\Microsoft\Windows\Temporary Internet Files\Content.IE5\02E5U0JE\MC900428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332037"/>
            <a:ext cx="3252308" cy="28562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i="1" smtClean="0">
                <a:solidFill>
                  <a:srgbClr val="FF0000"/>
                </a:solidFill>
              </a:rPr>
              <a:t>Dokážeš vytvořit správný tvar podstatného jména? Pak i napiš.</a:t>
            </a:r>
            <a:endParaRPr lang="cs-CZ" sz="28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liška (7. p. č. mn.)          s__________</a:t>
            </a:r>
          </a:p>
          <a:p>
            <a:pPr>
              <a:buNone/>
            </a:pPr>
            <a:r>
              <a:rPr lang="cs-CZ" sz="3600" smtClean="0"/>
              <a:t>tabule (6. p. č. j.)           na_________</a:t>
            </a:r>
          </a:p>
          <a:p>
            <a:pPr>
              <a:buNone/>
            </a:pPr>
            <a:r>
              <a:rPr lang="cs-CZ" sz="3600" smtClean="0"/>
              <a:t>cibule (7. p. č. j.)            s__________</a:t>
            </a:r>
          </a:p>
          <a:p>
            <a:pPr>
              <a:buNone/>
            </a:pPr>
            <a:r>
              <a:rPr lang="cs-CZ" sz="3600" smtClean="0"/>
              <a:t>ovce (7. p. č. mn.)          mezi_______</a:t>
            </a:r>
          </a:p>
          <a:p>
            <a:pPr>
              <a:buNone/>
            </a:pPr>
            <a:r>
              <a:rPr lang="cs-CZ" sz="3600" smtClean="0"/>
              <a:t>bříza (3. p. č. j.)              k__________</a:t>
            </a:r>
          </a:p>
          <a:p>
            <a:pPr>
              <a:buNone/>
            </a:pPr>
            <a:r>
              <a:rPr lang="cs-CZ" sz="3600" smtClean="0"/>
              <a:t>šelma (4. p. č. mn.)       pro________</a:t>
            </a:r>
          </a:p>
          <a:p>
            <a:pPr>
              <a:buNone/>
            </a:pPr>
            <a:r>
              <a:rPr lang="cs-CZ" sz="3600" smtClean="0"/>
              <a:t>mandle (7. p. č. mn.)    s__________  </a:t>
            </a:r>
          </a:p>
          <a:p>
            <a:pPr>
              <a:buNone/>
            </a:pPr>
            <a:r>
              <a:rPr lang="cs-CZ" sz="3600" smtClean="0"/>
              <a:t>herna (2. p. č. j.)            do_________         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2050" name="Picture 2" descr="C:\Users\Langerová\AppData\Local\Microsoft\Windows\Temporary Internet Files\Content.IE5\4A0VRE99\MC900193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340768"/>
            <a:ext cx="1320701" cy="13404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liška (7. p. č. mn.)          s </a:t>
            </a:r>
            <a:r>
              <a:rPr lang="cs-CZ" sz="3600" b="1" smtClean="0">
                <a:solidFill>
                  <a:srgbClr val="FF0000"/>
                </a:solidFill>
              </a:rPr>
              <a:t>liškami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tabule (6. p. č. j.)           na </a:t>
            </a:r>
            <a:r>
              <a:rPr lang="cs-CZ" sz="3600" b="1" smtClean="0">
                <a:solidFill>
                  <a:srgbClr val="FF0000"/>
                </a:solidFill>
              </a:rPr>
              <a:t>tabuli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cibule (7. p. č. j.)            s </a:t>
            </a:r>
            <a:r>
              <a:rPr lang="cs-CZ" sz="3600" b="1" smtClean="0">
                <a:solidFill>
                  <a:srgbClr val="FF0000"/>
                </a:solidFill>
              </a:rPr>
              <a:t>cibulí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ovce (7. p. č. mn.)          mezi </a:t>
            </a:r>
            <a:r>
              <a:rPr lang="cs-CZ" sz="3600" b="1" smtClean="0">
                <a:solidFill>
                  <a:srgbClr val="FF0000"/>
                </a:solidFill>
              </a:rPr>
              <a:t>ovcemi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bříza (3. p. č. j.)              k </a:t>
            </a:r>
            <a:r>
              <a:rPr lang="cs-CZ" sz="3600" b="1" smtClean="0">
                <a:solidFill>
                  <a:srgbClr val="FF0000"/>
                </a:solidFill>
              </a:rPr>
              <a:t>bříze</a:t>
            </a:r>
            <a:endParaRPr lang="cs-CZ" sz="360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smtClean="0"/>
              <a:t>šelma (4. p. č. mn.)       pro </a:t>
            </a:r>
            <a:r>
              <a:rPr lang="cs-CZ" sz="3600" b="1" smtClean="0">
                <a:solidFill>
                  <a:srgbClr val="FF0000"/>
                </a:solidFill>
              </a:rPr>
              <a:t>šelmy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mandle (7. p. č. mn.)    s </a:t>
            </a:r>
            <a:r>
              <a:rPr lang="cs-CZ" sz="3600" b="1" smtClean="0">
                <a:solidFill>
                  <a:srgbClr val="FF0000"/>
                </a:solidFill>
              </a:rPr>
              <a:t>mandlemi</a:t>
            </a:r>
            <a:r>
              <a:rPr lang="cs-CZ" sz="3600" smtClean="0"/>
              <a:t>  </a:t>
            </a:r>
          </a:p>
          <a:p>
            <a:pPr>
              <a:buNone/>
            </a:pPr>
            <a:r>
              <a:rPr lang="cs-CZ" sz="3600" smtClean="0"/>
              <a:t>herna (2. p. č. j.)            do </a:t>
            </a:r>
            <a:r>
              <a:rPr lang="cs-CZ" sz="3600" b="1" smtClean="0">
                <a:solidFill>
                  <a:srgbClr val="FF0000"/>
                </a:solidFill>
              </a:rPr>
              <a:t>herny</a:t>
            </a:r>
            <a:r>
              <a:rPr lang="cs-CZ" sz="3600" smtClean="0"/>
              <a:t>         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1030" name="Picture 6" descr="C:\Users\Langerová\AppData\Local\Microsoft\Windows\Temporary Internet Files\Content.IE5\4A0VRE99\MC9001935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412776"/>
            <a:ext cx="1543770" cy="15668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Citace:</a:t>
            </a:r>
          </a:p>
          <a:p>
            <a:pPr>
              <a:buNone/>
            </a:pPr>
            <a:r>
              <a:rPr lang="cs-CZ" sz="2800" i="1" smtClean="0"/>
              <a:t>Český jazyk 4</a:t>
            </a:r>
            <a:r>
              <a:rPr lang="cs-CZ" sz="2800" smtClean="0"/>
              <a:t>: </a:t>
            </a:r>
            <a:r>
              <a:rPr lang="cs-CZ" sz="2800" i="1" smtClean="0"/>
              <a:t>pro základní školy</a:t>
            </a:r>
            <a:r>
              <a:rPr lang="cs-CZ" sz="2800" smtClean="0"/>
              <a:t>. Praha: SPN -pedagogické nakladatelství, akciová společnost, 2009. ISBN 978-80-7235-423-8.</a:t>
            </a:r>
          </a:p>
          <a:p>
            <a:pPr>
              <a:buNone/>
            </a:pPr>
            <a:r>
              <a:rPr lang="cs-CZ" sz="2800" smtClean="0"/>
              <a:t> </a:t>
            </a:r>
          </a:p>
          <a:p>
            <a:pPr>
              <a:buNone/>
            </a:pPr>
            <a:r>
              <a:rPr lang="cs-CZ" sz="2800" i="1" smtClean="0"/>
              <a:t>Český jazyk V SEŠITECH, TVAROSLOVÍ</a:t>
            </a:r>
            <a:r>
              <a:rPr lang="cs-CZ" sz="2800" smtClean="0"/>
              <a:t>: </a:t>
            </a:r>
            <a:r>
              <a:rPr lang="cs-CZ" sz="2800" i="1" smtClean="0"/>
              <a:t>PRO PRVNÍ STUPEŇ ZÁKLADNÍ ŠKOLY</a:t>
            </a:r>
            <a:r>
              <a:rPr lang="cs-CZ" sz="2800" smtClean="0"/>
              <a:t>. Praha: Nakladatelství Fortuna, 1993. ISBN 80-7168-012-5. </a:t>
            </a:r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jako prezentaci a výklad nového </a:t>
            </a:r>
          </a:p>
          <a:p>
            <a:pPr>
              <a:buNone/>
            </a:pPr>
            <a:r>
              <a:rPr lang="cs-CZ" sz="2800" smtClean="0"/>
              <a:t>učiva s vedením učitele, k opakování, k procvičení a k </a:t>
            </a:r>
          </a:p>
          <a:p>
            <a:pPr>
              <a:buNone/>
            </a:pPr>
            <a:r>
              <a:rPr lang="cs-CZ" sz="2800" smtClean="0"/>
              <a:t>upevnění již probraného učiva.</a:t>
            </a:r>
          </a:p>
          <a:p>
            <a:pPr>
              <a:buNone/>
            </a:pPr>
            <a:r>
              <a:rPr lang="cs-CZ" sz="2800" smtClean="0"/>
              <a:t>Pracovní list je možné použít k frontální práci žáků,</a:t>
            </a:r>
          </a:p>
          <a:p>
            <a:pPr>
              <a:buNone/>
            </a:pPr>
            <a:r>
              <a:rPr lang="cs-CZ" sz="2800" smtClean="0"/>
              <a:t>k práci ve skupinách i k samostatné práci.</a:t>
            </a:r>
          </a:p>
          <a:p>
            <a:pPr>
              <a:buNone/>
            </a:pPr>
            <a:endParaRPr lang="cs-CZ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657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SKLOŇOVÁNÍ</vt:lpstr>
      <vt:lpstr>VZOR  ŽENA</vt:lpstr>
      <vt:lpstr>Snímek 4</vt:lpstr>
      <vt:lpstr>VZOR RŮŽE</vt:lpstr>
      <vt:lpstr>VZOR RŮŽE</vt:lpstr>
      <vt:lpstr>Snímek 7</vt:lpstr>
      <vt:lpstr>Snímek 8</vt:lpstr>
      <vt:lpstr>Dokážeš vytvořit správný tvar podstatného jména? Pak i napiš.</vt:lpstr>
      <vt:lpstr>Řešení.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29</cp:revision>
  <dcterms:created xsi:type="dcterms:W3CDTF">2012-02-12T07:38:17Z</dcterms:created>
  <dcterms:modified xsi:type="dcterms:W3CDTF">2012-03-31T19:15:00Z</dcterms:modified>
</cp:coreProperties>
</file>