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70" r:id="rId6"/>
    <p:sldId id="262" r:id="rId7"/>
    <p:sldId id="263" r:id="rId8"/>
    <p:sldId id="269" r:id="rId9"/>
    <p:sldId id="271" r:id="rId10"/>
    <p:sldId id="27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III/2-11-01_Číselné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soustavy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10.05.2013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Předmět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je úvodem do problematiky základních logických obvodů a číslicové techniky.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628800"/>
            <a:ext cx="7848872" cy="230832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just"/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Číslicová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technika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je obor, který se rozvijí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velmi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intenzivně. Pomocí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digitální techniky se řeší téměř všechny okruhy technických oborů. (Číslicové zpracování signálů, řízení strojů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NC a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CNC, doprava , zdravotnictví, komerční využití, přenos dat, aj.)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Číslicová technika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tedy zasahuje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do všech odvětví lidské činnosti. 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14350" y="4365104"/>
            <a:ext cx="786948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Základem je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práce s číslem v číselné soustavě.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Máme na mysli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desítkovou, dvojkovou,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šestnáctkovou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 další. 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4280" y="548679"/>
            <a:ext cx="79879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Číselné soustavy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83568" y="1325959"/>
            <a:ext cx="316835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Desítková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soustava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4426893" y="1325959"/>
            <a:ext cx="432048" cy="46166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568" y="1988840"/>
            <a:ext cx="79186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Vznikla </a:t>
            </a:r>
            <a:r>
              <a:rPr lang="cs-CZ" sz="2400" dirty="0">
                <a:latin typeface="Times New Roman"/>
                <a:ea typeface="Times New Roman"/>
              </a:rPr>
              <a:t>přibližně v době paleolitu. </a:t>
            </a:r>
            <a:r>
              <a:rPr lang="cs-CZ" sz="2400" dirty="0" smtClean="0">
                <a:latin typeface="Times New Roman"/>
                <a:ea typeface="Times New Roman"/>
              </a:rPr>
              <a:t>Tuto </a:t>
            </a:r>
            <a:r>
              <a:rPr lang="cs-CZ" sz="2400" dirty="0">
                <a:latin typeface="Times New Roman"/>
                <a:ea typeface="Times New Roman"/>
              </a:rPr>
              <a:t>soustavu v dnešní době používáme prakticky </a:t>
            </a:r>
            <a:r>
              <a:rPr lang="cs-CZ" sz="2400" dirty="0" smtClean="0">
                <a:latin typeface="Times New Roman"/>
                <a:ea typeface="Times New Roman"/>
              </a:rPr>
              <a:t>všude a neustále</a:t>
            </a:r>
            <a:r>
              <a:rPr lang="cs-CZ" sz="2400" dirty="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683568" y="2996952"/>
            <a:ext cx="316835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Dvojková soustava: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Šipka dolů 21"/>
          <p:cNvSpPr/>
          <p:nvPr/>
        </p:nvSpPr>
        <p:spPr>
          <a:xfrm>
            <a:off x="4426893" y="2996952"/>
            <a:ext cx="432048" cy="46166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8" y="3573016"/>
            <a:ext cx="791869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Je </a:t>
            </a:r>
            <a:r>
              <a:rPr lang="cs-CZ" sz="2400" dirty="0">
                <a:latin typeface="Times New Roman"/>
                <a:ea typeface="Times New Roman"/>
              </a:rPr>
              <a:t>to </a:t>
            </a:r>
            <a:r>
              <a:rPr lang="cs-CZ" sz="2400" dirty="0" smtClean="0">
                <a:latin typeface="Times New Roman"/>
                <a:ea typeface="Times New Roman"/>
              </a:rPr>
              <a:t>číselná </a:t>
            </a:r>
            <a:r>
              <a:rPr lang="cs-CZ" sz="2400" dirty="0">
                <a:latin typeface="Times New Roman"/>
                <a:ea typeface="Times New Roman"/>
              </a:rPr>
              <a:t>soustava o </a:t>
            </a:r>
            <a:r>
              <a:rPr lang="cs-CZ" sz="2400" dirty="0" smtClean="0">
                <a:latin typeface="Times New Roman"/>
                <a:ea typeface="Times New Roman"/>
              </a:rPr>
              <a:t>základu </a:t>
            </a:r>
            <a:r>
              <a:rPr lang="cs-CZ" sz="2400" dirty="0">
                <a:latin typeface="Times New Roman"/>
                <a:ea typeface="Times New Roman"/>
              </a:rPr>
              <a:t>2. Dvojková soustava používá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pouze dvě číslice</a:t>
            </a:r>
            <a:r>
              <a:rPr lang="cs-CZ" sz="2400" dirty="0">
                <a:latin typeface="Times New Roman"/>
                <a:ea typeface="Times New Roman"/>
              </a:rPr>
              <a:t>, nulu a jedničku, ale i tak lze zobrazit ve dvojkové soustavě jakékoliv číslo (i když někdy nepřesně – reálná čísla). </a:t>
            </a:r>
            <a:r>
              <a:rPr lang="cs-CZ" sz="2400" dirty="0" smtClean="0">
                <a:latin typeface="Times New Roman"/>
                <a:ea typeface="Times New Roman"/>
              </a:rPr>
              <a:t>Započala </a:t>
            </a:r>
            <a:r>
              <a:rPr lang="cs-CZ" sz="2400" dirty="0">
                <a:latin typeface="Times New Roman"/>
                <a:ea typeface="Times New Roman"/>
              </a:rPr>
              <a:t>se rozvíjet koncem 19.století s vývojem logiky. Začátkem 20. století vytvořil pan </a:t>
            </a:r>
            <a:r>
              <a:rPr lang="cs-CZ" sz="2400" dirty="0" err="1">
                <a:latin typeface="Times New Roman"/>
                <a:ea typeface="Times New Roman"/>
              </a:rPr>
              <a:t>Boole</a:t>
            </a:r>
            <a:r>
              <a:rPr lang="cs-CZ" sz="2400" dirty="0">
                <a:latin typeface="Times New Roman"/>
                <a:ea typeface="Times New Roman"/>
              </a:rPr>
              <a:t> základní poučky pro práci s touto soustavou. Začala se prakticky využívat až při vývoji počítačů.</a:t>
            </a: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0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4280" y="548679"/>
            <a:ext cx="79879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Číselné soustavy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83568" y="1567374"/>
            <a:ext cx="331236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Hexadecimální soustava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4426893" y="1556792"/>
            <a:ext cx="432048" cy="46166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568" y="2276872"/>
            <a:ext cx="791869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Neboli </a:t>
            </a:r>
            <a:r>
              <a:rPr lang="cs-CZ" sz="2400" dirty="0">
                <a:latin typeface="Times New Roman"/>
                <a:ea typeface="Times New Roman"/>
              </a:rPr>
              <a:t>šestnáctková, používá číslo 0-9 a zbytek je doplněn písmeny A-F. Používá se především v programování. </a:t>
            </a:r>
            <a:r>
              <a:rPr lang="cs-CZ" sz="2400" dirty="0" smtClean="0">
                <a:latin typeface="Times New Roman"/>
                <a:ea typeface="Times New Roman"/>
              </a:rPr>
              <a:t>Často se používá </a:t>
            </a:r>
            <a:r>
              <a:rPr lang="cs-CZ" sz="2400" dirty="0">
                <a:latin typeface="Times New Roman"/>
                <a:ea typeface="Times New Roman"/>
              </a:rPr>
              <a:t>převod mezi soustavou binární a </a:t>
            </a:r>
            <a:r>
              <a:rPr lang="cs-CZ" sz="2400" dirty="0" smtClean="0">
                <a:latin typeface="Times New Roman"/>
                <a:ea typeface="Times New Roman"/>
              </a:rPr>
              <a:t>hexadecimální</a:t>
            </a:r>
            <a:r>
              <a:rPr lang="cs-CZ" sz="2400" dirty="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683568" y="3573016"/>
            <a:ext cx="316835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Osmičková soustava:</a:t>
            </a:r>
          </a:p>
        </p:txBody>
      </p:sp>
      <p:sp>
        <p:nvSpPr>
          <p:cNvPr id="22" name="Šipka dolů 21"/>
          <p:cNvSpPr/>
          <p:nvPr/>
        </p:nvSpPr>
        <p:spPr>
          <a:xfrm>
            <a:off x="4426893" y="3574972"/>
            <a:ext cx="432048" cy="46166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8" y="4365104"/>
            <a:ext cx="79186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Vznikla </a:t>
            </a:r>
            <a:r>
              <a:rPr lang="cs-CZ" sz="2400" dirty="0">
                <a:latin typeface="Times New Roman"/>
                <a:ea typeface="Times New Roman"/>
              </a:rPr>
              <a:t>za stejným účelem jako soustava hexadecimální. používané číslice jsou 0-7.</a:t>
            </a:r>
          </a:p>
        </p:txBody>
      </p:sp>
    </p:spTree>
    <p:extLst>
      <p:ext uri="{BB962C8B-B14F-4D97-AF65-F5344CB8AC3E}">
        <p14:creationId xmlns:p14="http://schemas.microsoft.com/office/powerpoint/2010/main" val="281875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0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77731" y="476672"/>
            <a:ext cx="76328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Převody mezi soustavami</a:t>
            </a:r>
          </a:p>
        </p:txBody>
      </p:sp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9405" y="924394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Protože v jednotlivých systémech se používají uvedené číselné soustavy, musí být k dispozici algoritmus pro převod hodnot mezi nimi.</a:t>
            </a:r>
            <a:endParaRPr lang="cs-CZ" sz="2400" dirty="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96214" y="2124723"/>
            <a:ext cx="779901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Převod z desítkové soustavy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do dvojkové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7587" y="2740645"/>
            <a:ext cx="779901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Máme například </a:t>
            </a:r>
            <a:r>
              <a:rPr lang="cs-CZ" sz="2400" dirty="0">
                <a:latin typeface="Times New Roman"/>
                <a:ea typeface="Times New Roman"/>
              </a:rPr>
              <a:t>120. Toto číslo budeme nyní chtít převést do dvojkové, binární soustavy. Princip </a:t>
            </a:r>
            <a:r>
              <a:rPr lang="cs-CZ" sz="2400" dirty="0" smtClean="0">
                <a:latin typeface="Times New Roman"/>
                <a:ea typeface="Times New Roman"/>
              </a:rPr>
              <a:t>je takový že , </a:t>
            </a:r>
            <a:r>
              <a:rPr lang="cs-CZ" sz="2400" dirty="0">
                <a:latin typeface="Times New Roman"/>
                <a:ea typeface="Times New Roman"/>
              </a:rPr>
              <a:t>číslo, které chceme převést, dělíme neustále dvojkou, až dojdeme k nule, přičemž si zapisujeme zbytky po celočíselném dělení. </a:t>
            </a:r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28242" y="332656"/>
            <a:ext cx="780419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Číslo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dělíme dvěma dokud není podíl nulový a zapisujeme zbytky po dělení (0 nebo 1), které poté čteme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zprava do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leva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28242" y="1844824"/>
            <a:ext cx="780419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120	:  </a:t>
            </a:r>
            <a:r>
              <a:rPr lang="cs-CZ" sz="2400" dirty="0">
                <a:latin typeface="Times New Roman"/>
                <a:ea typeface="Times New Roman"/>
              </a:rPr>
              <a:t>2 = </a:t>
            </a:r>
            <a:r>
              <a:rPr lang="cs-CZ" sz="2400" dirty="0" smtClean="0">
                <a:latin typeface="Times New Roman"/>
                <a:ea typeface="Times New Roman"/>
              </a:rPr>
              <a:t>60	→  	0</a:t>
            </a:r>
          </a:p>
          <a:p>
            <a:r>
              <a:rPr lang="cs-CZ" sz="2400" dirty="0" smtClean="0">
                <a:latin typeface="Times New Roman"/>
                <a:ea typeface="Times New Roman"/>
              </a:rPr>
              <a:t>60	:  </a:t>
            </a:r>
            <a:r>
              <a:rPr lang="cs-CZ" sz="2400" dirty="0">
                <a:latin typeface="Times New Roman"/>
                <a:ea typeface="Times New Roman"/>
              </a:rPr>
              <a:t>2 = </a:t>
            </a:r>
            <a:r>
              <a:rPr lang="cs-CZ" sz="2400" dirty="0" smtClean="0">
                <a:latin typeface="Times New Roman"/>
                <a:ea typeface="Times New Roman"/>
              </a:rPr>
              <a:t>30	→	0</a:t>
            </a:r>
          </a:p>
          <a:p>
            <a:r>
              <a:rPr lang="cs-CZ" sz="2400" dirty="0" smtClean="0">
                <a:latin typeface="Times New Roman"/>
                <a:ea typeface="Times New Roman"/>
              </a:rPr>
              <a:t>30	:  2 = 15	→	0</a:t>
            </a:r>
          </a:p>
          <a:p>
            <a:r>
              <a:rPr lang="cs-CZ" sz="2400" dirty="0" smtClean="0">
                <a:latin typeface="Times New Roman"/>
                <a:ea typeface="Times New Roman"/>
              </a:rPr>
              <a:t>15	:  </a:t>
            </a:r>
            <a:r>
              <a:rPr lang="cs-CZ" sz="2400" dirty="0">
                <a:latin typeface="Times New Roman"/>
                <a:ea typeface="Times New Roman"/>
              </a:rPr>
              <a:t>2 = </a:t>
            </a:r>
            <a:r>
              <a:rPr lang="cs-CZ" sz="2400" dirty="0" smtClean="0">
                <a:latin typeface="Times New Roman"/>
                <a:ea typeface="Times New Roman"/>
              </a:rPr>
              <a:t>7		→	1</a:t>
            </a:r>
          </a:p>
          <a:p>
            <a:r>
              <a:rPr lang="cs-CZ" sz="2400" dirty="0" smtClean="0">
                <a:latin typeface="Times New Roman"/>
                <a:ea typeface="Times New Roman"/>
              </a:rPr>
              <a:t>7	:  </a:t>
            </a:r>
            <a:r>
              <a:rPr lang="cs-CZ" sz="2400" dirty="0">
                <a:latin typeface="Times New Roman"/>
                <a:ea typeface="Times New Roman"/>
              </a:rPr>
              <a:t>2 = </a:t>
            </a:r>
            <a:r>
              <a:rPr lang="cs-CZ" sz="2400" dirty="0" smtClean="0">
                <a:latin typeface="Times New Roman"/>
                <a:ea typeface="Times New Roman"/>
              </a:rPr>
              <a:t>3		→	1</a:t>
            </a:r>
          </a:p>
          <a:p>
            <a:r>
              <a:rPr lang="cs-CZ" sz="2400" dirty="0" smtClean="0">
                <a:latin typeface="Times New Roman"/>
                <a:ea typeface="Times New Roman"/>
              </a:rPr>
              <a:t>3	:  </a:t>
            </a:r>
            <a:r>
              <a:rPr lang="cs-CZ" sz="2400" dirty="0">
                <a:latin typeface="Times New Roman"/>
                <a:ea typeface="Times New Roman"/>
              </a:rPr>
              <a:t>2 = 1   </a:t>
            </a:r>
            <a:r>
              <a:rPr lang="cs-CZ" sz="2400" dirty="0" smtClean="0">
                <a:latin typeface="Times New Roman"/>
                <a:ea typeface="Times New Roman"/>
              </a:rPr>
              <a:t>	→	1</a:t>
            </a:r>
          </a:p>
          <a:p>
            <a:r>
              <a:rPr lang="cs-CZ" sz="2400" dirty="0" smtClean="0">
                <a:latin typeface="Times New Roman"/>
                <a:ea typeface="Times New Roman"/>
              </a:rPr>
              <a:t>1	:  </a:t>
            </a:r>
            <a:r>
              <a:rPr lang="cs-CZ" sz="2400" dirty="0">
                <a:latin typeface="Times New Roman"/>
                <a:ea typeface="Times New Roman"/>
              </a:rPr>
              <a:t>2 = 0   </a:t>
            </a:r>
            <a:r>
              <a:rPr lang="cs-CZ" sz="2400" dirty="0" smtClean="0">
                <a:latin typeface="Times New Roman"/>
                <a:ea typeface="Times New Roman"/>
              </a:rPr>
              <a:t>	→	1</a:t>
            </a: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728242" y="5057110"/>
            <a:ext cx="794821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>
                <a:latin typeface="Times New Roman"/>
                <a:ea typeface="Times New Roman"/>
              </a:rPr>
              <a:t>Takže výsledek bude číslo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1111000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Převod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z dvojkové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soustavy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do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desítkové 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4536" y="1196752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Každé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číslo postupně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násobíme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číslem 2n (kde n je na začátku 0 a postupně k němu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přičítáme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jedničku) a sčítáte dohromady</a:t>
            </a:r>
          </a:p>
        </p:txBody>
      </p:sp>
      <p:sp>
        <p:nvSpPr>
          <p:cNvPr id="4" name="Obdélník 3"/>
          <p:cNvSpPr/>
          <p:nvPr/>
        </p:nvSpPr>
        <p:spPr>
          <a:xfrm>
            <a:off x="773644" y="3284984"/>
            <a:ext cx="77727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1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2</a:t>
            </a:r>
            <a:r>
              <a:rPr lang="cs-CZ" sz="2400" baseline="30000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+ 0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2</a:t>
            </a:r>
            <a:r>
              <a:rPr lang="cs-CZ" sz="2400" baseline="300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2</a:t>
            </a:r>
            <a:r>
              <a:rPr lang="cs-CZ" sz="2400" baseline="300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2</a:t>
            </a:r>
            <a:r>
              <a:rPr lang="cs-CZ" sz="2400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0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2</a:t>
            </a:r>
            <a:r>
              <a:rPr lang="cs-CZ" sz="24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2</a:t>
            </a:r>
            <a:r>
              <a:rPr lang="cs-CZ" sz="2400" baseline="300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+ 1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2</a:t>
            </a:r>
            <a:r>
              <a:rPr lang="cs-CZ" sz="2400" baseline="30000" dirty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64 + 0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32 + 1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16 + 1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8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+ 0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4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+ 1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sym typeface="Symbol"/>
              </a:rPr>
              <a:t>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1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64   +  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0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+    16   +    8    +    0    +  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+     1   = 91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755577" y="5262514"/>
            <a:ext cx="77727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1011011</a:t>
            </a:r>
            <a:r>
              <a:rPr lang="cs-CZ" sz="2400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91</a:t>
            </a:r>
            <a:r>
              <a:rPr lang="cs-CZ" sz="2400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5540" y="2363688"/>
            <a:ext cx="77727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Číslo (1011011)2  převedeme takto:</a:t>
            </a:r>
          </a:p>
        </p:txBody>
      </p:sp>
      <p:sp>
        <p:nvSpPr>
          <p:cNvPr id="7" name="Šipka dolů 6"/>
          <p:cNvSpPr/>
          <p:nvPr/>
        </p:nvSpPr>
        <p:spPr>
          <a:xfrm>
            <a:off x="5724128" y="2492896"/>
            <a:ext cx="43204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1259632" y="5262514"/>
            <a:ext cx="936104" cy="39873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19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Převod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z dvojkové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soustavy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do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hexadecimální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4536" y="1196752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Binární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lze rozložit  do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čtveřic.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Platí, že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čtyři na druhou je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16. Proto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budeme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zabývat převodem mezi hexadecimální a dvojkovou soustavou.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08549" y="2397081"/>
            <a:ext cx="792088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Základní jednotkou informace je jeden bit.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00053" y="2996952"/>
            <a:ext cx="79378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Značí se 1b a může být roven logické jedničce nebo logické nule.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24535" y="3937633"/>
            <a:ext cx="7895393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Další je jeden </a:t>
            </a: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nibble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25540" y="4653136"/>
            <a:ext cx="78943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1Nb a skládá se ze čtyř bitů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9441" y="5349083"/>
            <a:ext cx="794316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Osm bitů je označováno za 1Byte [bajt], značí se 1B.</a:t>
            </a:r>
          </a:p>
        </p:txBody>
      </p:sp>
    </p:spTree>
    <p:extLst>
      <p:ext uri="{BB962C8B-B14F-4D97-AF65-F5344CB8AC3E}">
        <p14:creationId xmlns:p14="http://schemas.microsoft.com/office/powerpoint/2010/main" val="895618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96868" y="548680"/>
            <a:ext cx="79198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Zápis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binárního čísla se provádí právě po </a:t>
            </a:r>
            <a:r>
              <a:rPr lang="cs-CZ" sz="2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nibblech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které se pak jednoduše převádí do hexadecimální soustavy a naopak.</a:t>
            </a:r>
          </a:p>
        </p:txBody>
      </p:sp>
      <p:pic>
        <p:nvPicPr>
          <p:cNvPr id="1026" name="Picture 2" descr="převod binární sousty na šestnáctkovou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1228" y="2015559"/>
            <a:ext cx="4191156" cy="1967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 rot="1621903">
            <a:off x="6151896" y="974744"/>
            <a:ext cx="216024" cy="9837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88417" y="4576938"/>
            <a:ext cx="79198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Každý z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nibble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může nabývat hodnoty od 0 do 15, stejně jako jednotlivé cifry hexadecimální soustavy. Proto je převod mezi nimi tak jednoduchý. Samozřejmě je možné obdobný postup použít i obráceně:</a:t>
            </a:r>
          </a:p>
        </p:txBody>
      </p:sp>
    </p:spTree>
    <p:extLst>
      <p:ext uri="{BB962C8B-B14F-4D97-AF65-F5344CB8AC3E}">
        <p14:creationId xmlns:p14="http://schemas.microsoft.com/office/powerpoint/2010/main" val="3420272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750</TotalTime>
  <Words>639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SOŠ Litovel</cp:lastModifiedBy>
  <cp:revision>69</cp:revision>
  <dcterms:created xsi:type="dcterms:W3CDTF">2013-03-27T08:46:28Z</dcterms:created>
  <dcterms:modified xsi:type="dcterms:W3CDTF">2014-09-23T11:33:21Z</dcterms:modified>
</cp:coreProperties>
</file>