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9" r:id="rId3"/>
    <p:sldId id="260" r:id="rId4"/>
    <p:sldId id="261" r:id="rId5"/>
    <p:sldId id="270" r:id="rId6"/>
    <p:sldId id="262" r:id="rId7"/>
    <p:sldId id="273" r:id="rId8"/>
    <p:sldId id="263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49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0000" y="836712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429916" y="3462916"/>
            <a:ext cx="46075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Číslicová technika</a:t>
            </a:r>
          </a:p>
        </p:txBody>
      </p:sp>
    </p:spTree>
    <p:extLst>
      <p:ext uri="{BB962C8B-B14F-4D97-AF65-F5344CB8AC3E}">
        <p14:creationId xmlns:p14="http://schemas.microsoft.com/office/powerpoint/2010/main" val="3929495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5068" y="5213540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12304" y="54809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III/2-11-2_Počítání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binární soustavě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Ing.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ubomír</a:t>
            </a:r>
          </a:p>
          <a:p>
            <a:pPr>
              <a:lnSpc>
                <a:spcPct val="150000"/>
              </a:lnSpc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okruh:   Digitální technika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10.05.2013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2303" y="4149080"/>
            <a:ext cx="83529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					       Ing.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Lubomír</a:t>
            </a:r>
          </a:p>
        </p:txBody>
      </p: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7817" y="260648"/>
            <a:ext cx="1731665" cy="1455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Šipka doprava 6">
            <a:hlinkClick r:id="rId4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4780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548680"/>
            <a:ext cx="784887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70C0"/>
                </a:solidFill>
                <a:latin typeface="Times New Roman"/>
                <a:ea typeface="Times New Roman"/>
              </a:rPr>
              <a:t>Počítání </a:t>
            </a:r>
            <a:r>
              <a:rPr lang="cs-CZ" sz="2400" b="1" dirty="0">
                <a:solidFill>
                  <a:srgbClr val="0070C0"/>
                </a:solidFill>
                <a:latin typeface="Times New Roman"/>
                <a:ea typeface="Times New Roman"/>
              </a:rPr>
              <a:t>v binární soustavě</a:t>
            </a:r>
          </a:p>
        </p:txBody>
      </p:sp>
      <p:sp>
        <p:nvSpPr>
          <p:cNvPr id="3" name="Obdélník 2"/>
          <p:cNvSpPr/>
          <p:nvPr/>
        </p:nvSpPr>
        <p:spPr>
          <a:xfrm>
            <a:off x="734963" y="1268760"/>
            <a:ext cx="7848872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>
              <a:contourClr>
                <a:srgbClr val="FF0000"/>
              </a:contourClr>
            </a:sp3d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Times New Roman"/>
                <a:ea typeface="Times New Roman"/>
              </a:rPr>
              <a:t>Numerická operace </a:t>
            </a:r>
            <a:r>
              <a:rPr lang="cs-CZ" sz="2400" dirty="0">
                <a:solidFill>
                  <a:schemeClr val="bg1"/>
                </a:solidFill>
                <a:latin typeface="Times New Roman"/>
                <a:ea typeface="Times New Roman"/>
              </a:rPr>
              <a:t>v binární soustavě - </a:t>
            </a:r>
            <a:r>
              <a:rPr lang="cs-CZ" sz="2400" dirty="0">
                <a:solidFill>
                  <a:srgbClr val="FF0000"/>
                </a:solidFill>
                <a:latin typeface="Times New Roman"/>
                <a:ea typeface="Times New Roman"/>
              </a:rPr>
              <a:t>sčítání.</a:t>
            </a: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734963" y="1988840"/>
            <a:ext cx="7848871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Sčítáme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podle následujících pravidel:</a:t>
            </a:r>
          </a:p>
        </p:txBody>
      </p:sp>
      <p:pic>
        <p:nvPicPr>
          <p:cNvPr id="2050" name="Picture 2" descr="Pravidla pro sčítání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708920"/>
            <a:ext cx="4320480" cy="24077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Šipka dolů 4"/>
          <p:cNvSpPr/>
          <p:nvPr/>
        </p:nvSpPr>
        <p:spPr>
          <a:xfrm>
            <a:off x="5724128" y="2219672"/>
            <a:ext cx="360040" cy="63326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83568" y="5229200"/>
            <a:ext cx="7848871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Pracujeme stejně jako s normálním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sčítáním.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24913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14280" y="548679"/>
            <a:ext cx="798798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s-CZ" sz="2400" dirty="0" smtClean="0">
                <a:latin typeface="Times New Roman"/>
                <a:ea typeface="Times New Roman"/>
              </a:rPr>
              <a:t>Uvedeme příklady:</a:t>
            </a:r>
            <a:endParaRPr lang="cs-CZ" sz="2400" dirty="0">
              <a:latin typeface="Times New Roman"/>
              <a:ea typeface="Times New Roman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14280" y="4365104"/>
            <a:ext cx="791869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latin typeface="Times New Roman"/>
                <a:ea typeface="Times New Roman"/>
              </a:rPr>
              <a:t>Z </a:t>
            </a:r>
            <a:r>
              <a:rPr lang="cs-CZ" sz="2400" dirty="0">
                <a:latin typeface="Times New Roman"/>
                <a:ea typeface="Times New Roman"/>
              </a:rPr>
              <a:t>příkladů </a:t>
            </a:r>
            <a:r>
              <a:rPr lang="cs-CZ" sz="2400" dirty="0" smtClean="0">
                <a:latin typeface="Times New Roman"/>
                <a:ea typeface="Times New Roman"/>
              </a:rPr>
              <a:t>vyplývá, </a:t>
            </a:r>
            <a:r>
              <a:rPr lang="cs-CZ" sz="2400" dirty="0">
                <a:latin typeface="Times New Roman"/>
                <a:ea typeface="Times New Roman"/>
              </a:rPr>
              <a:t>že počítání je velmi podobné jako v desítkové soustavě, </a:t>
            </a:r>
            <a:r>
              <a:rPr lang="cs-CZ" sz="2400" dirty="0" smtClean="0">
                <a:latin typeface="Times New Roman"/>
                <a:ea typeface="Times New Roman"/>
              </a:rPr>
              <a:t>pouze máme </a:t>
            </a:r>
            <a:r>
              <a:rPr lang="cs-CZ" sz="2400" dirty="0">
                <a:latin typeface="Times New Roman"/>
                <a:ea typeface="Times New Roman"/>
              </a:rPr>
              <a:t>k dispozici jen jedničky a nuly</a:t>
            </a:r>
            <a:r>
              <a:rPr lang="cs-CZ" sz="2400" dirty="0" smtClean="0">
                <a:latin typeface="Times New Roman"/>
                <a:ea typeface="Times New Roman"/>
              </a:rPr>
              <a:t>.</a:t>
            </a:r>
            <a:endParaRPr lang="cs-CZ" sz="2400" dirty="0">
              <a:latin typeface="Times New Roman"/>
              <a:ea typeface="Times New Roman"/>
            </a:endParaRPr>
          </a:p>
        </p:txBody>
      </p:sp>
      <p:pic>
        <p:nvPicPr>
          <p:cNvPr id="3074" name="Picture 2" descr="Sčítání ve dvojkové soutavě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196752"/>
            <a:ext cx="2016224" cy="1008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 descr="Příklady sčítání ve dvojkové soustavě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6689" y="2852936"/>
            <a:ext cx="5655901" cy="12961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Šipka doprava 1"/>
          <p:cNvSpPr/>
          <p:nvPr/>
        </p:nvSpPr>
        <p:spPr>
          <a:xfrm>
            <a:off x="882151" y="1520788"/>
            <a:ext cx="648072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>
            <a:off x="882151" y="3320988"/>
            <a:ext cx="648072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7553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681023" y="548680"/>
            <a:ext cx="7918698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latin typeface="Times New Roman"/>
                <a:ea typeface="Times New Roman"/>
              </a:rPr>
              <a:t>Pokud </a:t>
            </a:r>
            <a:r>
              <a:rPr lang="cs-CZ" sz="2400" dirty="0">
                <a:latin typeface="Times New Roman"/>
                <a:ea typeface="Times New Roman"/>
              </a:rPr>
              <a:t>se jedná o situaci, kde se nám objeví tři jedničky v jednom sloupku, tedy dvě jsou zapsané a jedna je přenesená z nižšího řádu, zapíšeme jedničku a </a:t>
            </a:r>
            <a:r>
              <a:rPr lang="cs-CZ" sz="2400" dirty="0">
                <a:solidFill>
                  <a:srgbClr val="FF0000"/>
                </a:solidFill>
                <a:latin typeface="Times New Roman"/>
                <a:ea typeface="Times New Roman"/>
              </a:rPr>
              <a:t>jedničku přeneseme do dalšího řádu.</a:t>
            </a:r>
          </a:p>
        </p:txBody>
      </p:sp>
      <p:pic>
        <p:nvPicPr>
          <p:cNvPr id="4098" name="Picture 2" descr="Příklady sčítání ve dvojkové soustavě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147" y="2119293"/>
            <a:ext cx="4959160" cy="12961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44147" y="3573016"/>
            <a:ext cx="795557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latin typeface="Times New Roman"/>
                <a:ea typeface="Times New Roman"/>
              </a:rPr>
              <a:t>Podobně budeme postupovat i při práci </a:t>
            </a:r>
            <a:r>
              <a:rPr lang="cs-CZ" sz="2400" dirty="0">
                <a:solidFill>
                  <a:srgbClr val="FF0000"/>
                </a:solidFill>
                <a:latin typeface="Times New Roman"/>
                <a:ea typeface="Times New Roman"/>
              </a:rPr>
              <a:t>s více čísly.</a:t>
            </a:r>
          </a:p>
        </p:txBody>
      </p:sp>
      <p:pic>
        <p:nvPicPr>
          <p:cNvPr id="4099" name="Picture 3" descr="Sčítání více čísel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146" y="4221088"/>
            <a:ext cx="1623597" cy="21106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187590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Šipka doprava 11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668397" y="1196752"/>
            <a:ext cx="7799019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latin typeface="Times New Roman"/>
                <a:ea typeface="Times New Roman"/>
              </a:rPr>
              <a:t>Odčítání </a:t>
            </a:r>
            <a:r>
              <a:rPr lang="cs-CZ" sz="2400" dirty="0">
                <a:latin typeface="Times New Roman"/>
                <a:ea typeface="Times New Roman"/>
              </a:rPr>
              <a:t>se provádí pomocí tzv. doplňku. </a:t>
            </a:r>
            <a:r>
              <a:rPr lang="cs-CZ" sz="2400" dirty="0" smtClean="0">
                <a:latin typeface="Times New Roman"/>
                <a:ea typeface="Times New Roman"/>
              </a:rPr>
              <a:t>K číslu, </a:t>
            </a:r>
            <a:r>
              <a:rPr lang="cs-CZ" sz="2400" dirty="0">
                <a:latin typeface="Times New Roman"/>
                <a:ea typeface="Times New Roman"/>
              </a:rPr>
              <a:t>od kterého chceme odečítat </a:t>
            </a:r>
            <a:r>
              <a:rPr lang="cs-CZ" sz="2400" dirty="0" smtClean="0">
                <a:latin typeface="Times New Roman"/>
                <a:ea typeface="Times New Roman"/>
              </a:rPr>
              <a:t>přičteme </a:t>
            </a:r>
            <a:r>
              <a:rPr lang="cs-CZ" sz="2400" dirty="0">
                <a:latin typeface="Times New Roman"/>
                <a:ea typeface="Times New Roman"/>
              </a:rPr>
              <a:t>číslo </a:t>
            </a:r>
            <a:r>
              <a:rPr lang="cs-CZ" sz="2400" dirty="0">
                <a:solidFill>
                  <a:srgbClr val="FF0000"/>
                </a:solidFill>
                <a:latin typeface="Times New Roman"/>
                <a:ea typeface="Times New Roman"/>
              </a:rPr>
              <a:t>inverzní </a:t>
            </a:r>
            <a:r>
              <a:rPr lang="cs-CZ" sz="2400" dirty="0" smtClean="0">
                <a:solidFill>
                  <a:srgbClr val="FF0000"/>
                </a:solidFill>
                <a:latin typeface="Times New Roman"/>
                <a:ea typeface="Times New Roman"/>
              </a:rPr>
              <a:t>odčítaného čísla</a:t>
            </a:r>
            <a:r>
              <a:rPr lang="cs-CZ" sz="2400" dirty="0" smtClean="0">
                <a:latin typeface="Times New Roman"/>
                <a:ea typeface="Times New Roman"/>
              </a:rPr>
              <a:t>. </a:t>
            </a:r>
            <a:r>
              <a:rPr lang="cs-CZ" sz="2400" dirty="0">
                <a:latin typeface="Times New Roman"/>
                <a:ea typeface="Times New Roman"/>
              </a:rPr>
              <a:t>Potom vezmeme nejvyšší </a:t>
            </a:r>
            <a:r>
              <a:rPr lang="cs-CZ" sz="2400" dirty="0">
                <a:solidFill>
                  <a:srgbClr val="FF0000"/>
                </a:solidFill>
                <a:latin typeface="Times New Roman"/>
                <a:ea typeface="Times New Roman"/>
              </a:rPr>
              <a:t>jedničku</a:t>
            </a:r>
            <a:r>
              <a:rPr lang="cs-CZ" sz="2400" dirty="0">
                <a:latin typeface="Times New Roman"/>
                <a:ea typeface="Times New Roman"/>
              </a:rPr>
              <a:t>, přesuneme ji, přičteme a dostaneme výsledek.</a:t>
            </a:r>
          </a:p>
        </p:txBody>
      </p:sp>
      <p:sp>
        <p:nvSpPr>
          <p:cNvPr id="7" name="Obdélník 6"/>
          <p:cNvSpPr/>
          <p:nvPr/>
        </p:nvSpPr>
        <p:spPr>
          <a:xfrm>
            <a:off x="678478" y="548680"/>
            <a:ext cx="7848872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>
              <a:contourClr>
                <a:srgbClr val="FF0000"/>
              </a:contourClr>
            </a:sp3d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Times New Roman"/>
                <a:ea typeface="Times New Roman"/>
              </a:rPr>
              <a:t>Numerická operace </a:t>
            </a:r>
            <a:r>
              <a:rPr lang="cs-CZ" sz="2400" dirty="0">
                <a:solidFill>
                  <a:schemeClr val="bg1"/>
                </a:solidFill>
                <a:latin typeface="Times New Roman"/>
                <a:ea typeface="Times New Roman"/>
              </a:rPr>
              <a:t>v binární soustavě - </a:t>
            </a:r>
            <a:r>
              <a:rPr lang="cs-CZ" sz="2400" dirty="0" smtClean="0">
                <a:solidFill>
                  <a:srgbClr val="FF0000"/>
                </a:solidFill>
                <a:latin typeface="Times New Roman"/>
                <a:ea typeface="Times New Roman"/>
              </a:rPr>
              <a:t>odčítání</a:t>
            </a:r>
            <a:r>
              <a:rPr lang="cs-CZ" sz="2400" dirty="0">
                <a:solidFill>
                  <a:srgbClr val="FF0000"/>
                </a:solidFill>
                <a:latin typeface="Times New Roman"/>
                <a:ea typeface="Times New Roman"/>
              </a:rPr>
              <a:t>.</a:t>
            </a:r>
          </a:p>
        </p:txBody>
      </p:sp>
      <p:pic>
        <p:nvPicPr>
          <p:cNvPr id="5122" name="Picture 2" descr="Odečítání v dvojkové soustavě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478" y="2934799"/>
            <a:ext cx="3265875" cy="21602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Šipka dolů 4"/>
          <p:cNvSpPr/>
          <p:nvPr/>
        </p:nvSpPr>
        <p:spPr>
          <a:xfrm rot="2112461">
            <a:off x="4280387" y="1772816"/>
            <a:ext cx="216024" cy="230425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lů 5"/>
          <p:cNvSpPr/>
          <p:nvPr/>
        </p:nvSpPr>
        <p:spPr>
          <a:xfrm rot="2882217">
            <a:off x="3037439" y="1900010"/>
            <a:ext cx="216024" cy="319412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91518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Šipka doprava 11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668397" y="1196752"/>
            <a:ext cx="7799019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latin typeface="Times New Roman"/>
                <a:ea typeface="Times New Roman"/>
              </a:rPr>
              <a:t>Pro </a:t>
            </a:r>
            <a:r>
              <a:rPr lang="cs-CZ" sz="2400" dirty="0">
                <a:latin typeface="Times New Roman"/>
                <a:ea typeface="Times New Roman"/>
              </a:rPr>
              <a:t>násobení </a:t>
            </a:r>
            <a:r>
              <a:rPr lang="cs-CZ" sz="2400" dirty="0" smtClean="0">
                <a:latin typeface="Times New Roman"/>
                <a:ea typeface="Times New Roman"/>
              </a:rPr>
              <a:t>platí uvedená pravidla</a:t>
            </a:r>
            <a:r>
              <a:rPr lang="cs-CZ" sz="2400" dirty="0">
                <a:latin typeface="Times New Roman"/>
                <a:ea typeface="Times New Roman"/>
              </a:rPr>
              <a:t>:</a:t>
            </a:r>
          </a:p>
        </p:txBody>
      </p:sp>
      <p:sp>
        <p:nvSpPr>
          <p:cNvPr id="7" name="Obdélník 6"/>
          <p:cNvSpPr/>
          <p:nvPr/>
        </p:nvSpPr>
        <p:spPr>
          <a:xfrm>
            <a:off x="678478" y="548680"/>
            <a:ext cx="7848872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>
              <a:contourClr>
                <a:srgbClr val="FF0000"/>
              </a:contourClr>
            </a:sp3d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Times New Roman"/>
                <a:ea typeface="Times New Roman"/>
              </a:rPr>
              <a:t>Numerická operace </a:t>
            </a:r>
            <a:r>
              <a:rPr lang="cs-CZ" sz="2400" dirty="0">
                <a:solidFill>
                  <a:schemeClr val="bg1"/>
                </a:solidFill>
                <a:latin typeface="Times New Roman"/>
                <a:ea typeface="Times New Roman"/>
              </a:rPr>
              <a:t>v binární soustavě - </a:t>
            </a:r>
            <a:r>
              <a:rPr lang="cs-CZ" sz="2400" dirty="0" smtClean="0">
                <a:solidFill>
                  <a:srgbClr val="FF0000"/>
                </a:solidFill>
                <a:latin typeface="Times New Roman"/>
                <a:ea typeface="Times New Roman"/>
              </a:rPr>
              <a:t>násobení</a:t>
            </a:r>
            <a:endParaRPr lang="cs-CZ" sz="2400" dirty="0">
              <a:solidFill>
                <a:srgbClr val="FF0000"/>
              </a:solidFill>
              <a:latin typeface="Times New Roman"/>
              <a:ea typeface="Times New Roman"/>
            </a:endParaRPr>
          </a:p>
        </p:txBody>
      </p:sp>
      <p:pic>
        <p:nvPicPr>
          <p:cNvPr id="6146" name="Picture 2" descr="Pravidla pro násobení v dvojkové soustavě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8083" y="1340768"/>
            <a:ext cx="1589266" cy="18910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Šipka dolů 1"/>
          <p:cNvSpPr/>
          <p:nvPr/>
        </p:nvSpPr>
        <p:spPr>
          <a:xfrm rot="16200000">
            <a:off x="5688124" y="1193661"/>
            <a:ext cx="360040" cy="57606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678478" y="2031465"/>
            <a:ext cx="599183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latin typeface="Times New Roman"/>
                <a:ea typeface="Times New Roman"/>
              </a:rPr>
              <a:t>Podle těchto pravidel </a:t>
            </a:r>
            <a:r>
              <a:rPr lang="cs-CZ" sz="2400" dirty="0" smtClean="0">
                <a:latin typeface="Times New Roman"/>
                <a:ea typeface="Times New Roman"/>
              </a:rPr>
              <a:t>uvedeme příklady. </a:t>
            </a:r>
            <a:r>
              <a:rPr lang="cs-CZ" sz="2400" dirty="0">
                <a:latin typeface="Times New Roman"/>
                <a:ea typeface="Times New Roman"/>
              </a:rPr>
              <a:t>Počítá se stejně jako v desítkové soustavě:</a:t>
            </a:r>
          </a:p>
        </p:txBody>
      </p:sp>
      <p:sp>
        <p:nvSpPr>
          <p:cNvPr id="8" name="Šipka dolů 7"/>
          <p:cNvSpPr/>
          <p:nvPr/>
        </p:nvSpPr>
        <p:spPr>
          <a:xfrm>
            <a:off x="2123728" y="2996952"/>
            <a:ext cx="432048" cy="50405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50582804"/>
              </p:ext>
            </p:extLst>
          </p:nvPr>
        </p:nvGraphicFramePr>
        <p:xfrm>
          <a:off x="804712" y="3933056"/>
          <a:ext cx="3070080" cy="201622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83760"/>
                <a:gridCol w="383760"/>
                <a:gridCol w="383760"/>
                <a:gridCol w="383760"/>
                <a:gridCol w="383760"/>
                <a:gridCol w="383760"/>
                <a:gridCol w="383760"/>
                <a:gridCol w="383760"/>
              </a:tblGrid>
              <a:tr h="28803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rgbClr val="FF0000"/>
                          </a:solidFill>
                          <a:effectLst/>
                        </a:rPr>
                        <a:t> </a:t>
                      </a:r>
                      <a:endParaRPr lang="cs-CZ" sz="1200" dirty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rgbClr val="FF0000"/>
                          </a:solidFill>
                          <a:effectLst/>
                        </a:rPr>
                        <a:t> </a:t>
                      </a:r>
                      <a:endParaRPr lang="cs-CZ" sz="1200" dirty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rgbClr val="FF0000"/>
                          </a:solidFill>
                          <a:effectLst/>
                        </a:rPr>
                        <a:t> </a:t>
                      </a:r>
                      <a:endParaRPr lang="cs-CZ" sz="1200" dirty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rgbClr val="FF0000"/>
                          </a:solidFill>
                          <a:effectLst/>
                        </a:rPr>
                        <a:t>5</a:t>
                      </a:r>
                      <a:endParaRPr lang="cs-CZ" sz="1200" dirty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rgbClr val="FF0000"/>
                          </a:solidFill>
                          <a:effectLst/>
                        </a:rPr>
                        <a:t>*</a:t>
                      </a:r>
                      <a:endParaRPr lang="cs-CZ" sz="1200" dirty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rgbClr val="FF0000"/>
                          </a:solidFill>
                          <a:effectLst/>
                        </a:rPr>
                        <a:t>3</a:t>
                      </a:r>
                      <a:endParaRPr lang="cs-CZ" sz="1200" dirty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rgbClr val="FF0000"/>
                          </a:solidFill>
                          <a:effectLst/>
                        </a:rPr>
                        <a:t>=</a:t>
                      </a:r>
                      <a:endParaRPr lang="cs-CZ" sz="1200" dirty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rgbClr val="FF0000"/>
                          </a:solidFill>
                          <a:effectLst/>
                        </a:rPr>
                        <a:t>15</a:t>
                      </a:r>
                      <a:endParaRPr lang="cs-CZ" sz="1200" dirty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</a:tr>
              <a:tr h="28803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0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1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0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1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=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5</a:t>
                      </a:r>
                      <a:r>
                        <a:rPr lang="cs-CZ" sz="750">
                          <a:effectLst/>
                        </a:rPr>
                        <a:t>10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</a:tr>
              <a:tr h="28803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0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0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1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1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=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3</a:t>
                      </a:r>
                      <a:r>
                        <a:rPr lang="cs-CZ" sz="750">
                          <a:effectLst/>
                        </a:rPr>
                        <a:t>10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</a:tr>
              <a:tr h="28803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0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1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0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1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</a:tr>
              <a:tr h="28803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0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1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0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1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</a:tr>
              <a:tr h="28803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0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0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0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0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</a:tr>
              <a:tr h="28803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1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1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1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1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455450"/>
              </p:ext>
            </p:extLst>
          </p:nvPr>
        </p:nvGraphicFramePr>
        <p:xfrm>
          <a:off x="3995936" y="3933056"/>
          <a:ext cx="3384376" cy="201622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23047"/>
                <a:gridCol w="423047"/>
                <a:gridCol w="423047"/>
                <a:gridCol w="423047"/>
                <a:gridCol w="423047"/>
                <a:gridCol w="423047"/>
                <a:gridCol w="423047"/>
                <a:gridCol w="423047"/>
              </a:tblGrid>
              <a:tr h="28803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rgbClr val="FF0000"/>
                          </a:solidFill>
                          <a:effectLst/>
                        </a:rPr>
                        <a:t> </a:t>
                      </a:r>
                      <a:endParaRPr lang="cs-CZ" sz="1200" dirty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rgbClr val="FF0000"/>
                          </a:solidFill>
                          <a:effectLst/>
                        </a:rPr>
                        <a:t> </a:t>
                      </a:r>
                      <a:endParaRPr lang="cs-CZ" sz="1200" dirty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rgbClr val="FF0000"/>
                          </a:solidFill>
                          <a:effectLst/>
                        </a:rPr>
                        <a:t> </a:t>
                      </a:r>
                      <a:endParaRPr lang="cs-CZ" sz="1200" dirty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rgbClr val="FF0000"/>
                          </a:solidFill>
                          <a:effectLst/>
                        </a:rPr>
                        <a:t>8</a:t>
                      </a:r>
                      <a:endParaRPr lang="cs-CZ" sz="1200" dirty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rgbClr val="FF0000"/>
                          </a:solidFill>
                          <a:effectLst/>
                        </a:rPr>
                        <a:t>*</a:t>
                      </a:r>
                      <a:endParaRPr lang="cs-CZ" sz="1200" dirty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rgbClr val="FF0000"/>
                          </a:solidFill>
                          <a:effectLst/>
                        </a:rPr>
                        <a:t>3</a:t>
                      </a:r>
                      <a:endParaRPr lang="cs-CZ" sz="1200" dirty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rgbClr val="FF0000"/>
                          </a:solidFill>
                          <a:effectLst/>
                        </a:rPr>
                        <a:t>=</a:t>
                      </a:r>
                      <a:endParaRPr lang="cs-CZ" sz="1200" dirty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rgbClr val="FF0000"/>
                          </a:solidFill>
                          <a:effectLst/>
                        </a:rPr>
                        <a:t>24</a:t>
                      </a:r>
                      <a:endParaRPr lang="cs-CZ" sz="1200" dirty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</a:tr>
              <a:tr h="28803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0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1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1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1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=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8</a:t>
                      </a:r>
                      <a:r>
                        <a:rPr lang="cs-CZ" sz="750">
                          <a:effectLst/>
                        </a:rPr>
                        <a:t>10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</a:tr>
              <a:tr h="28803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0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0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1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1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=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3</a:t>
                      </a:r>
                      <a:r>
                        <a:rPr lang="cs-CZ" sz="750">
                          <a:effectLst/>
                        </a:rPr>
                        <a:t>10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</a:tr>
              <a:tr h="28803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0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1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1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1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</a:tr>
              <a:tr h="28803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0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1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1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1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</a:tr>
              <a:tr h="28803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0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0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0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0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</a:tr>
              <a:tr h="28803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1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0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1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0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1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16" name="Šipka dolů 15"/>
          <p:cNvSpPr/>
          <p:nvPr/>
        </p:nvSpPr>
        <p:spPr>
          <a:xfrm>
            <a:off x="5148064" y="2996952"/>
            <a:ext cx="432048" cy="50405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31382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724242" y="836712"/>
            <a:ext cx="7804198" cy="830997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Times New Roman"/>
                <a:ea typeface="Times New Roman"/>
              </a:rPr>
              <a:t>Násobení </a:t>
            </a:r>
            <a:r>
              <a:rPr lang="cs-CZ" sz="2400" dirty="0">
                <a:solidFill>
                  <a:schemeClr val="bg1"/>
                </a:solidFill>
                <a:latin typeface="Times New Roman"/>
                <a:ea typeface="Times New Roman"/>
              </a:rPr>
              <a:t>je tedy velmi jednoduché a prakticky stejné jako v desítkové soustavě.</a:t>
            </a:r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724242" y="2144813"/>
            <a:ext cx="780419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latin typeface="Times New Roman"/>
                <a:ea typeface="Times New Roman"/>
              </a:rPr>
              <a:t>Je </a:t>
            </a:r>
            <a:r>
              <a:rPr lang="cs-CZ" sz="2400" dirty="0" smtClean="0">
                <a:latin typeface="Times New Roman"/>
                <a:ea typeface="Times New Roman"/>
              </a:rPr>
              <a:t>ale pochopitelné</a:t>
            </a:r>
            <a:r>
              <a:rPr lang="cs-CZ" sz="2400" dirty="0">
                <a:latin typeface="Times New Roman"/>
                <a:ea typeface="Times New Roman"/>
              </a:rPr>
              <a:t>, že tímto způsobem můžeme spočítat pouze výsledky, které se dají vyjádřit příslušným počtem bitů</a:t>
            </a:r>
          </a:p>
        </p:txBody>
      </p:sp>
    </p:spTree>
    <p:extLst>
      <p:ext uri="{BB962C8B-B14F-4D97-AF65-F5344CB8AC3E}">
        <p14:creationId xmlns:p14="http://schemas.microsoft.com/office/powerpoint/2010/main" val="29931245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2817" y="2606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Tato prezentace slouží k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výuce systémů pro číslicovou techniku. Žáci na základě studia vytváří číslicové el. obvody zaměřené na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zabezpečovací systémy. 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</a:t>
            </a: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:</a:t>
            </a:r>
            <a:endParaRPr lang="cs-CZ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76434" y="4995359"/>
            <a:ext cx="83529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je Ing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 Janyška Lubomír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816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869</TotalTime>
  <Words>372</Words>
  <Application>Microsoft Office PowerPoint</Application>
  <PresentationFormat>Předvádění na obrazovce (4:3)</PresentationFormat>
  <Paragraphs>143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Janes</dc:creator>
  <cp:lastModifiedBy>Janes</cp:lastModifiedBy>
  <cp:revision>78</cp:revision>
  <dcterms:created xsi:type="dcterms:W3CDTF">2013-03-27T08:46:28Z</dcterms:created>
  <dcterms:modified xsi:type="dcterms:W3CDTF">2013-06-24T08:11:05Z</dcterms:modified>
</cp:coreProperties>
</file>