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9" r:id="rId3"/>
    <p:sldId id="260" r:id="rId4"/>
    <p:sldId id="274" r:id="rId5"/>
    <p:sldId id="275" r:id="rId6"/>
    <p:sldId id="278" r:id="rId7"/>
    <p:sldId id="276" r:id="rId8"/>
    <p:sldId id="279" r:id="rId9"/>
    <p:sldId id="280" r:id="rId10"/>
    <p:sldId id="281" r:id="rId11"/>
    <p:sldId id="277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49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slide" Target="slide10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slide" Target="slide1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slide" Target="slide12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0000" y="836712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429916" y="3462916"/>
            <a:ext cx="46075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Číslicová technika</a:t>
            </a:r>
          </a:p>
        </p:txBody>
      </p:sp>
    </p:spTree>
    <p:extLst>
      <p:ext uri="{BB962C8B-B14F-4D97-AF65-F5344CB8AC3E}">
        <p14:creationId xmlns:p14="http://schemas.microsoft.com/office/powerpoint/2010/main" val="39294954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5068" y="5213540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12304" y="54809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III/2-11-03_Kombinační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logické funkce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Ing.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Janyška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ubomír</a:t>
            </a:r>
          </a:p>
          <a:p>
            <a:pPr>
              <a:lnSpc>
                <a:spcPct val="150000"/>
              </a:lnSpc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Tématický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okruh:   Digitální technika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10.05.2013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12303" y="4149080"/>
            <a:ext cx="83529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					       Ing.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Janyška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Lubomír</a:t>
            </a:r>
          </a:p>
        </p:txBody>
      </p:sp>
      <p:pic>
        <p:nvPicPr>
          <p:cNvPr id="12" name="Picture 2" descr="G:\DUMY\LOGO SO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7817" y="260648"/>
            <a:ext cx="1731665" cy="1455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Šipka doprava 6">
            <a:hlinkClick r:id="rId4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4780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548680"/>
            <a:ext cx="784887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70C0"/>
                </a:solidFill>
                <a:latin typeface="Times New Roman"/>
                <a:ea typeface="Times New Roman"/>
              </a:rPr>
              <a:t>Kombinační </a:t>
            </a:r>
            <a:r>
              <a:rPr lang="cs-CZ" sz="2400" b="1" dirty="0">
                <a:solidFill>
                  <a:srgbClr val="0070C0"/>
                </a:solidFill>
                <a:latin typeface="Times New Roman"/>
                <a:ea typeface="Times New Roman"/>
              </a:rPr>
              <a:t>logické funkce</a:t>
            </a:r>
          </a:p>
        </p:txBody>
      </p:sp>
      <p:sp>
        <p:nvSpPr>
          <p:cNvPr id="3" name="Obdélník 2"/>
          <p:cNvSpPr/>
          <p:nvPr/>
        </p:nvSpPr>
        <p:spPr>
          <a:xfrm>
            <a:off x="734963" y="1268760"/>
            <a:ext cx="7848872" cy="830997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>
              <a:contourClr>
                <a:srgbClr val="FF0000"/>
              </a:contourClr>
            </a:sp3d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Times New Roman"/>
                <a:ea typeface="Times New Roman"/>
              </a:rPr>
              <a:t>Základním </a:t>
            </a:r>
            <a:r>
              <a:rPr lang="cs-CZ" sz="2400" dirty="0">
                <a:solidFill>
                  <a:schemeClr val="bg1"/>
                </a:solidFill>
                <a:latin typeface="Times New Roman"/>
                <a:ea typeface="Times New Roman"/>
              </a:rPr>
              <a:t>pojmem při úvahách o kombinačních systémech představuje pojem </a:t>
            </a:r>
            <a:r>
              <a:rPr lang="cs-CZ" sz="2400" dirty="0">
                <a:solidFill>
                  <a:srgbClr val="FF0000"/>
                </a:solidFill>
                <a:latin typeface="Times New Roman"/>
                <a:ea typeface="Times New Roman"/>
              </a:rPr>
              <a:t>kombinační logická </a:t>
            </a:r>
            <a:r>
              <a:rPr lang="cs-CZ" sz="2400" dirty="0" smtClean="0">
                <a:solidFill>
                  <a:srgbClr val="FF0000"/>
                </a:solidFill>
                <a:latin typeface="Times New Roman"/>
                <a:ea typeface="Times New Roman"/>
              </a:rPr>
              <a:t>funkce</a:t>
            </a:r>
            <a:r>
              <a:rPr lang="cs-CZ" sz="2400" dirty="0" smtClean="0">
                <a:solidFill>
                  <a:schemeClr val="bg1"/>
                </a:solidFill>
                <a:latin typeface="Times New Roman"/>
                <a:ea typeface="Times New Roman"/>
              </a:rPr>
              <a:t>.</a:t>
            </a:r>
            <a:endParaRPr lang="cs-CZ" sz="2400" dirty="0">
              <a:solidFill>
                <a:schemeClr val="bg1"/>
              </a:solidFill>
              <a:latin typeface="Times New Roman"/>
              <a:ea typeface="Times New Roman"/>
            </a:endParaRPr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721609" y="2348880"/>
            <a:ext cx="7848871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Kombinační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logická funkce je pravidlo přiřazující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každé kombinaci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hodnot 0 a 1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jedinou hodnotu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výstupní proměnné. Pro daný počet vstupních proměnných je těchto funkcí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konečný počet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  <p:sp>
        <p:nvSpPr>
          <p:cNvPr id="7" name="Obdélník 6"/>
          <p:cNvSpPr/>
          <p:nvPr/>
        </p:nvSpPr>
        <p:spPr>
          <a:xfrm>
            <a:off x="755576" y="4365104"/>
            <a:ext cx="7848872" cy="830997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Kombinací se zde rozumí </a:t>
            </a:r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kombinace hodnot 0 a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 </a:t>
            </a:r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přiřazených </a:t>
            </a:r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jednotlivým vstupním proměnným.</a:t>
            </a:r>
          </a:p>
        </p:txBody>
      </p:sp>
    </p:spTree>
    <p:extLst>
      <p:ext uri="{BB962C8B-B14F-4D97-AF65-F5344CB8AC3E}">
        <p14:creationId xmlns:p14="http://schemas.microsoft.com/office/powerpoint/2010/main" val="38249134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548680"/>
            <a:ext cx="784887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70C0"/>
                </a:solidFill>
                <a:latin typeface="Times New Roman"/>
                <a:ea typeface="Times New Roman"/>
              </a:rPr>
              <a:t>Kombinační </a:t>
            </a:r>
            <a:r>
              <a:rPr lang="cs-CZ" sz="2400" b="1" dirty="0">
                <a:solidFill>
                  <a:srgbClr val="0070C0"/>
                </a:solidFill>
                <a:latin typeface="Times New Roman"/>
                <a:ea typeface="Times New Roman"/>
              </a:rPr>
              <a:t>logické funkce</a:t>
            </a:r>
          </a:p>
        </p:txBody>
      </p:sp>
      <p:sp>
        <p:nvSpPr>
          <p:cNvPr id="3" name="Obdélník 2"/>
          <p:cNvSpPr/>
          <p:nvPr/>
        </p:nvSpPr>
        <p:spPr>
          <a:xfrm>
            <a:off x="734963" y="1268760"/>
            <a:ext cx="7848872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>
              <a:contourClr>
                <a:srgbClr val="FF0000"/>
              </a:contourClr>
            </a:sp3d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Times New Roman"/>
                <a:ea typeface="Times New Roman"/>
              </a:rPr>
              <a:t>Negace</a:t>
            </a:r>
            <a:endParaRPr lang="cs-CZ" sz="2400" dirty="0">
              <a:solidFill>
                <a:schemeClr val="bg1"/>
              </a:solidFill>
              <a:latin typeface="Times New Roman"/>
              <a:ea typeface="Times New Roman"/>
            </a:endParaRPr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734964" y="2132856"/>
            <a:ext cx="7848871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Její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činnost spočívá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otočení vstupní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hodnoty na hodnotu opačnou. Je-li na vstupu jednička na výstupu bude nula. A je-li na vstupu </a:t>
            </a:r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nula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bude na výstupu </a:t>
            </a:r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jednička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  <p:sp>
        <p:nvSpPr>
          <p:cNvPr id="4" name="Šipka doprava 3"/>
          <p:cNvSpPr/>
          <p:nvPr/>
        </p:nvSpPr>
        <p:spPr>
          <a:xfrm rot="10800000">
            <a:off x="3794166" y="3645025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prava 9"/>
          <p:cNvSpPr/>
          <p:nvPr/>
        </p:nvSpPr>
        <p:spPr>
          <a:xfrm rot="10800000">
            <a:off x="3794166" y="5154240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5868144" y="3539179"/>
            <a:ext cx="266241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Grafický zápis – schematická značka </a:t>
            </a:r>
          </a:p>
        </p:txBody>
      </p:sp>
      <p:sp>
        <p:nvSpPr>
          <p:cNvPr id="9" name="Šipka doprava 8"/>
          <p:cNvSpPr/>
          <p:nvPr/>
        </p:nvSpPr>
        <p:spPr>
          <a:xfrm>
            <a:off x="5364088" y="5154238"/>
            <a:ext cx="576064" cy="360041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963" y="3391657"/>
            <a:ext cx="1532781" cy="1567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963" y="5215005"/>
            <a:ext cx="2758541" cy="2992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4797152"/>
            <a:ext cx="1971794" cy="9361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815551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548680"/>
            <a:ext cx="784887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70C0"/>
                </a:solidFill>
                <a:latin typeface="Times New Roman"/>
                <a:ea typeface="Times New Roman"/>
              </a:rPr>
              <a:t>Kombinační </a:t>
            </a:r>
            <a:r>
              <a:rPr lang="cs-CZ" sz="2400" b="1" dirty="0">
                <a:solidFill>
                  <a:srgbClr val="0070C0"/>
                </a:solidFill>
                <a:latin typeface="Times New Roman"/>
                <a:ea typeface="Times New Roman"/>
              </a:rPr>
              <a:t>logické funkce</a:t>
            </a:r>
          </a:p>
        </p:txBody>
      </p:sp>
      <p:sp>
        <p:nvSpPr>
          <p:cNvPr id="3" name="Obdélník 2"/>
          <p:cNvSpPr/>
          <p:nvPr/>
        </p:nvSpPr>
        <p:spPr>
          <a:xfrm>
            <a:off x="734963" y="1268760"/>
            <a:ext cx="7848872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>
              <a:contourClr>
                <a:srgbClr val="FF0000"/>
              </a:contourClr>
            </a:sp3d>
          </a:bodyPr>
          <a:lstStyle/>
          <a:p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Logický </a:t>
            </a:r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součet</a:t>
            </a:r>
            <a:endParaRPr lang="cs-CZ" sz="24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734964" y="2132856"/>
            <a:ext cx="7848871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Logický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součet je funkce, která ze dvou vstupů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dává výstupní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hodnotu. Ta je závislá na hodnotách vstupů.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Na výstupu je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logická nula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jedině tehdy, pokud jsou oba vstupy na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logické nule.</a:t>
            </a:r>
            <a:endParaRPr lang="cs-CZ" sz="24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868144" y="3539179"/>
            <a:ext cx="266241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Grafický zápis – schematická značka </a:t>
            </a:r>
          </a:p>
        </p:txBody>
      </p:sp>
      <p:sp>
        <p:nvSpPr>
          <p:cNvPr id="7" name="Šipka doprava 6"/>
          <p:cNvSpPr/>
          <p:nvPr/>
        </p:nvSpPr>
        <p:spPr>
          <a:xfrm rot="10800000">
            <a:off x="3527884" y="3949956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prava 10"/>
          <p:cNvSpPr/>
          <p:nvPr/>
        </p:nvSpPr>
        <p:spPr>
          <a:xfrm>
            <a:off x="5623811" y="4870517"/>
            <a:ext cx="488665" cy="32747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962" y="3691954"/>
            <a:ext cx="2041301" cy="20413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962" y="5965017"/>
            <a:ext cx="2324869" cy="319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61882" y="4623280"/>
            <a:ext cx="1826542" cy="8219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6" name="Šipka doprava 15"/>
          <p:cNvSpPr/>
          <p:nvPr/>
        </p:nvSpPr>
        <p:spPr>
          <a:xfrm rot="10800000">
            <a:off x="3527883" y="5887745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8681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548680"/>
            <a:ext cx="784887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70C0"/>
                </a:solidFill>
                <a:latin typeface="Times New Roman"/>
                <a:ea typeface="Times New Roman"/>
              </a:rPr>
              <a:t>Kombinační </a:t>
            </a:r>
            <a:r>
              <a:rPr lang="cs-CZ" sz="2400" b="1" dirty="0">
                <a:solidFill>
                  <a:srgbClr val="0070C0"/>
                </a:solidFill>
                <a:latin typeface="Times New Roman"/>
                <a:ea typeface="Times New Roman"/>
              </a:rPr>
              <a:t>logické funkce</a:t>
            </a:r>
          </a:p>
        </p:txBody>
      </p:sp>
      <p:sp>
        <p:nvSpPr>
          <p:cNvPr id="3" name="Obdélník 2"/>
          <p:cNvSpPr/>
          <p:nvPr/>
        </p:nvSpPr>
        <p:spPr>
          <a:xfrm>
            <a:off x="734963" y="1268760"/>
            <a:ext cx="7848872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>
              <a:contourClr>
                <a:srgbClr val="FF0000"/>
              </a:contourClr>
            </a:sp3d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Negovaný logický součet</a:t>
            </a:r>
            <a:endParaRPr lang="cs-CZ" sz="24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734964" y="2132856"/>
            <a:ext cx="7848871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Je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funkce, která ze dvou vstupů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dává výstupní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hodnotu. Ta je závislá na hodnotách vstupů.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Na výstupu je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logická jednička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jedině tehdy, pokud jsou oba vstupy na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logické nule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868144" y="3539179"/>
            <a:ext cx="266241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Grafický zápis – schematická značka </a:t>
            </a:r>
          </a:p>
        </p:txBody>
      </p:sp>
      <p:sp>
        <p:nvSpPr>
          <p:cNvPr id="7" name="Šipka doprava 6"/>
          <p:cNvSpPr/>
          <p:nvPr/>
        </p:nvSpPr>
        <p:spPr>
          <a:xfrm rot="10800000">
            <a:off x="3491880" y="3856327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prava 10"/>
          <p:cNvSpPr/>
          <p:nvPr/>
        </p:nvSpPr>
        <p:spPr>
          <a:xfrm>
            <a:off x="5868144" y="4941168"/>
            <a:ext cx="488665" cy="32747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Rectangle 1"/>
          <p:cNvSpPr>
            <a:spLocks noChangeArrowheads="1"/>
          </p:cNvSpPr>
          <p:nvPr/>
        </p:nvSpPr>
        <p:spPr bwMode="auto">
          <a:xfrm>
            <a:off x="1143000" y="1444625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438579"/>
            <a:ext cx="2088232" cy="21038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962" y="5741320"/>
            <a:ext cx="2396877" cy="3115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1383" y="4633385"/>
            <a:ext cx="1979049" cy="8838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7" name="Šipka doprava 16"/>
          <p:cNvSpPr/>
          <p:nvPr/>
        </p:nvSpPr>
        <p:spPr>
          <a:xfrm rot="10800000">
            <a:off x="3431538" y="5717097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54934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548680"/>
            <a:ext cx="784887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70C0"/>
                </a:solidFill>
                <a:latin typeface="Times New Roman"/>
                <a:ea typeface="Times New Roman"/>
              </a:rPr>
              <a:t>Kombinační </a:t>
            </a:r>
            <a:r>
              <a:rPr lang="cs-CZ" sz="2400" b="1" dirty="0">
                <a:solidFill>
                  <a:srgbClr val="0070C0"/>
                </a:solidFill>
                <a:latin typeface="Times New Roman"/>
                <a:ea typeface="Times New Roman"/>
              </a:rPr>
              <a:t>logické funkce</a:t>
            </a:r>
          </a:p>
        </p:txBody>
      </p:sp>
      <p:sp>
        <p:nvSpPr>
          <p:cNvPr id="3" name="Obdélník 2"/>
          <p:cNvSpPr/>
          <p:nvPr/>
        </p:nvSpPr>
        <p:spPr>
          <a:xfrm>
            <a:off x="734963" y="1268760"/>
            <a:ext cx="7848872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>
              <a:contourClr>
                <a:srgbClr val="FF0000"/>
              </a:contourClr>
            </a:sp3d>
          </a:bodyPr>
          <a:lstStyle/>
          <a:p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Logický </a:t>
            </a:r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součin</a:t>
            </a:r>
            <a:endParaRPr lang="cs-CZ" sz="24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734964" y="2132856"/>
            <a:ext cx="7848871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Logický součin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je funkce, která ze dvou vstupů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dává výstupní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hodnotu. Ta je závislá na hodnotách vstupů.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Na výstupu je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logická jednička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jedině tehdy, pokud jsou oba vstupy na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logické jedničce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868144" y="3539179"/>
            <a:ext cx="266241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Grafický zápis – schematická značka </a:t>
            </a:r>
          </a:p>
        </p:txBody>
      </p:sp>
      <p:sp>
        <p:nvSpPr>
          <p:cNvPr id="7" name="Šipka doprava 6"/>
          <p:cNvSpPr/>
          <p:nvPr/>
        </p:nvSpPr>
        <p:spPr>
          <a:xfrm rot="10800000">
            <a:off x="3235036" y="4030160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prava 10"/>
          <p:cNvSpPr/>
          <p:nvPr/>
        </p:nvSpPr>
        <p:spPr>
          <a:xfrm>
            <a:off x="5868144" y="4941168"/>
            <a:ext cx="488665" cy="32747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092" y="3732001"/>
            <a:ext cx="1702676" cy="17026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Šipka doprava 12"/>
          <p:cNvSpPr/>
          <p:nvPr/>
        </p:nvSpPr>
        <p:spPr>
          <a:xfrm rot="10800000">
            <a:off x="3235035" y="5823702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091" y="5841268"/>
            <a:ext cx="2197809" cy="3240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1062" y="4702048"/>
            <a:ext cx="1587362" cy="7326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45914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548680"/>
            <a:ext cx="784887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70C0"/>
                </a:solidFill>
                <a:latin typeface="Times New Roman"/>
                <a:ea typeface="Times New Roman"/>
              </a:rPr>
              <a:t>Kombinační </a:t>
            </a:r>
            <a:r>
              <a:rPr lang="cs-CZ" sz="2400" b="1" dirty="0">
                <a:solidFill>
                  <a:srgbClr val="0070C0"/>
                </a:solidFill>
                <a:latin typeface="Times New Roman"/>
                <a:ea typeface="Times New Roman"/>
              </a:rPr>
              <a:t>logické funkce</a:t>
            </a:r>
          </a:p>
        </p:txBody>
      </p:sp>
      <p:sp>
        <p:nvSpPr>
          <p:cNvPr id="3" name="Obdélník 2"/>
          <p:cNvSpPr/>
          <p:nvPr/>
        </p:nvSpPr>
        <p:spPr>
          <a:xfrm>
            <a:off x="734963" y="1268760"/>
            <a:ext cx="7848872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>
              <a:contourClr>
                <a:srgbClr val="FF0000"/>
              </a:contourClr>
            </a:sp3d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Negovaný logický součin</a:t>
            </a:r>
            <a:endParaRPr lang="cs-CZ" sz="24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734964" y="2132856"/>
            <a:ext cx="7848871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Je to funkce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, která ze dvou vstupů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dává výstupní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hodnotu. Ta je závislá na hodnotách vstupů.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Na výstupu je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logická nula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jedině tehdy, pokud jsou oba vstupy na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logické jedničce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868144" y="3539179"/>
            <a:ext cx="266241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Grafický zápis – schematická značka </a:t>
            </a:r>
          </a:p>
        </p:txBody>
      </p:sp>
      <p:sp>
        <p:nvSpPr>
          <p:cNvPr id="7" name="Šipka doprava 6"/>
          <p:cNvSpPr/>
          <p:nvPr/>
        </p:nvSpPr>
        <p:spPr>
          <a:xfrm rot="10800000">
            <a:off x="3235036" y="4238032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prava 10"/>
          <p:cNvSpPr/>
          <p:nvPr/>
        </p:nvSpPr>
        <p:spPr>
          <a:xfrm>
            <a:off x="5868144" y="5030901"/>
            <a:ext cx="488665" cy="32747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prava 12"/>
          <p:cNvSpPr/>
          <p:nvPr/>
        </p:nvSpPr>
        <p:spPr>
          <a:xfrm rot="10800000">
            <a:off x="3247473" y="5802301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453199"/>
            <a:ext cx="1944216" cy="19297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8697" y="5841857"/>
            <a:ext cx="2281135" cy="2809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797152"/>
            <a:ext cx="1728192" cy="7949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836009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548680"/>
            <a:ext cx="784887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70C0"/>
                </a:solidFill>
                <a:latin typeface="Times New Roman"/>
                <a:ea typeface="Times New Roman"/>
              </a:rPr>
              <a:t>Kombinační </a:t>
            </a:r>
            <a:r>
              <a:rPr lang="cs-CZ" sz="2400" b="1" dirty="0">
                <a:solidFill>
                  <a:srgbClr val="0070C0"/>
                </a:solidFill>
                <a:latin typeface="Times New Roman"/>
                <a:ea typeface="Times New Roman"/>
              </a:rPr>
              <a:t>logické funkce</a:t>
            </a:r>
          </a:p>
        </p:txBody>
      </p:sp>
      <p:sp>
        <p:nvSpPr>
          <p:cNvPr id="3" name="Obdélník 2"/>
          <p:cNvSpPr/>
          <p:nvPr/>
        </p:nvSpPr>
        <p:spPr>
          <a:xfrm>
            <a:off x="734963" y="1268760"/>
            <a:ext cx="7848872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>
              <a:contourClr>
                <a:srgbClr val="FF0000"/>
              </a:contourClr>
            </a:sp3d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Exkluzivní logický součet</a:t>
            </a:r>
            <a:endParaRPr lang="cs-CZ" sz="24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719704" y="1844824"/>
            <a:ext cx="7848871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Je to funkce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, která ze dvou vstupů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dává výstupní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hodnotu. Ta je závislá na hodnotách vstupů.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Na výstupu je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logická jednička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jedině tehdy, pokud jsou oba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vstupy odlišné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868144" y="3539179"/>
            <a:ext cx="266241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Grafický zápis – schematická značka </a:t>
            </a:r>
          </a:p>
        </p:txBody>
      </p:sp>
      <p:sp>
        <p:nvSpPr>
          <p:cNvPr id="7" name="Šipka doprava 6"/>
          <p:cNvSpPr/>
          <p:nvPr/>
        </p:nvSpPr>
        <p:spPr>
          <a:xfrm rot="10800000">
            <a:off x="3347864" y="3899111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prava 10"/>
          <p:cNvSpPr/>
          <p:nvPr/>
        </p:nvSpPr>
        <p:spPr>
          <a:xfrm>
            <a:off x="5868144" y="5030901"/>
            <a:ext cx="488665" cy="32747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prava 12"/>
          <p:cNvSpPr/>
          <p:nvPr/>
        </p:nvSpPr>
        <p:spPr>
          <a:xfrm rot="10800000">
            <a:off x="3347864" y="5622281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185850"/>
            <a:ext cx="1800200" cy="17865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704" y="5697526"/>
            <a:ext cx="2419350" cy="209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1985" y="4776811"/>
            <a:ext cx="1949847" cy="8356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94386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548680"/>
            <a:ext cx="784887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70C0"/>
                </a:solidFill>
                <a:latin typeface="Times New Roman"/>
                <a:ea typeface="Times New Roman"/>
              </a:rPr>
              <a:t>Kombinační </a:t>
            </a:r>
            <a:r>
              <a:rPr lang="cs-CZ" sz="2400" b="1" dirty="0">
                <a:solidFill>
                  <a:srgbClr val="0070C0"/>
                </a:solidFill>
                <a:latin typeface="Times New Roman"/>
                <a:ea typeface="Times New Roman"/>
              </a:rPr>
              <a:t>logické funkce</a:t>
            </a:r>
          </a:p>
        </p:txBody>
      </p:sp>
      <p:sp>
        <p:nvSpPr>
          <p:cNvPr id="3" name="Obdélník 2"/>
          <p:cNvSpPr/>
          <p:nvPr/>
        </p:nvSpPr>
        <p:spPr>
          <a:xfrm>
            <a:off x="734963" y="1268760"/>
            <a:ext cx="7848872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>
              <a:contourClr>
                <a:srgbClr val="FF0000"/>
              </a:contourClr>
            </a:sp3d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Negovaný exkluzivní logický součet</a:t>
            </a:r>
            <a:endParaRPr lang="cs-CZ" sz="24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719704" y="1844824"/>
            <a:ext cx="7848871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Je to funkce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, která ze dvou vstupů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dává výstupní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hodnotu. Ta je závislá na hodnotách vstupů.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Na výstupu je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logická jednička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jedině tehdy, pokud jsou oba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vstupy shodné.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868144" y="3539179"/>
            <a:ext cx="266241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Grafický zápis – schematická značka </a:t>
            </a:r>
          </a:p>
        </p:txBody>
      </p:sp>
      <p:sp>
        <p:nvSpPr>
          <p:cNvPr id="7" name="Šipka doprava 6"/>
          <p:cNvSpPr/>
          <p:nvPr/>
        </p:nvSpPr>
        <p:spPr>
          <a:xfrm rot="10800000">
            <a:off x="3347864" y="3899111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prava 10"/>
          <p:cNvSpPr/>
          <p:nvPr/>
        </p:nvSpPr>
        <p:spPr>
          <a:xfrm>
            <a:off x="5868144" y="5030901"/>
            <a:ext cx="488665" cy="32747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prava 12"/>
          <p:cNvSpPr/>
          <p:nvPr/>
        </p:nvSpPr>
        <p:spPr>
          <a:xfrm rot="10800000">
            <a:off x="3347864" y="5622281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963" y="3212975"/>
            <a:ext cx="1964829" cy="19798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704" y="5583226"/>
            <a:ext cx="2628160" cy="2940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4246" y="4797538"/>
            <a:ext cx="1763789" cy="7856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217424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7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548680"/>
            <a:ext cx="784887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70C0"/>
                </a:solidFill>
                <a:latin typeface="Times New Roman"/>
                <a:ea typeface="Times New Roman"/>
              </a:rPr>
              <a:t>Všechny </a:t>
            </a:r>
            <a:r>
              <a:rPr lang="cs-CZ" sz="2400" b="1" dirty="0">
                <a:solidFill>
                  <a:srgbClr val="0070C0"/>
                </a:solidFill>
                <a:latin typeface="Times New Roman"/>
                <a:ea typeface="Times New Roman"/>
              </a:rPr>
              <a:t>logické funkce dvou proměnných</a:t>
            </a:r>
          </a:p>
        </p:txBody>
      </p:sp>
      <p:sp>
        <p:nvSpPr>
          <p:cNvPr id="3" name="Obdélník 2"/>
          <p:cNvSpPr/>
          <p:nvPr/>
        </p:nvSpPr>
        <p:spPr>
          <a:xfrm>
            <a:off x="611560" y="1268760"/>
            <a:ext cx="8064896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>
              <a:contourClr>
                <a:srgbClr val="FF0000"/>
              </a:contourClr>
            </a:sp3d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Logické funkce </a:t>
            </a:r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dvou </a:t>
            </a:r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proměnných nabývají tyto  kombinace: </a:t>
            </a:r>
            <a:endParaRPr lang="cs-CZ" sz="24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42" name="Picture 2" descr="Logické f-ce dvou proměnných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844824"/>
            <a:ext cx="8064896" cy="17281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" name="Obdélník 12"/>
          <p:cNvSpPr/>
          <p:nvPr/>
        </p:nvSpPr>
        <p:spPr>
          <a:xfrm>
            <a:off x="570698" y="3717032"/>
            <a:ext cx="8105758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f1 - Logický součin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f2 - Logický součet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f9 - negace logického součinu -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Shafferova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funkce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f10 - negace logického součtu -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Pierceova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funkce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f11 – ekvivalence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f12 - nonekvivalence - negovaná ekvivalence</a:t>
            </a:r>
          </a:p>
        </p:txBody>
      </p:sp>
    </p:spTree>
    <p:extLst>
      <p:ext uri="{BB962C8B-B14F-4D97-AF65-F5344CB8AC3E}">
        <p14:creationId xmlns:p14="http://schemas.microsoft.com/office/powerpoint/2010/main" val="12316366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62817" y="260648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35292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Tato prezentace slouží k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výuce systémů pro číslicovou techniku. Žáci na základě studia vytváří číslicové el. obvody zaměřené na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zabezpečovací systémy. 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zdroje</a:t>
            </a: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:</a:t>
            </a:r>
            <a:endParaRPr lang="cs-CZ" b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76434" y="4995359"/>
            <a:ext cx="83529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je Ing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 Janyška Lubomír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816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1081</TotalTime>
  <Words>520</Words>
  <Application>Microsoft Office PowerPoint</Application>
  <PresentationFormat>Předvádění na obrazovce (4:3)</PresentationFormat>
  <Paragraphs>56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Janes</dc:creator>
  <cp:lastModifiedBy>Janes</cp:lastModifiedBy>
  <cp:revision>95</cp:revision>
  <dcterms:created xsi:type="dcterms:W3CDTF">2013-03-27T08:46:28Z</dcterms:created>
  <dcterms:modified xsi:type="dcterms:W3CDTF">2013-06-24T08:13:09Z</dcterms:modified>
</cp:coreProperties>
</file>