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71" r:id="rId5"/>
    <p:sldId id="258" r:id="rId6"/>
    <p:sldId id="272" r:id="rId7"/>
    <p:sldId id="259" r:id="rId8"/>
    <p:sldId id="273" r:id="rId9"/>
    <p:sldId id="260" r:id="rId10"/>
    <p:sldId id="274" r:id="rId11"/>
    <p:sldId id="269" r:id="rId12"/>
    <p:sldId id="270" r:id="rId13"/>
    <p:sldId id="266" r:id="rId14"/>
    <p:sldId id="26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00FF"/>
    <a:srgbClr val="FFFF66"/>
    <a:srgbClr val="FFFFCC"/>
    <a:srgbClr val="87EB89"/>
    <a:srgbClr val="00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1183" autoAdjust="0"/>
  </p:normalViewPr>
  <p:slideViewPr>
    <p:cSldViewPr>
      <p:cViewPr>
        <p:scale>
          <a:sx n="66" d="100"/>
          <a:sy n="66" d="100"/>
        </p:scale>
        <p:origin x="-636" y="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4E7DD-B5C8-454C-A5AD-245DB5211171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4DF6B-E64C-4D06-A478-BB0DC4DD25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B345B-11ED-4DF6-90A6-B5D903A3E06A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6E5C-18D2-49BC-BE0E-15E24F7593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6E224-F356-4D05-A95F-A8A252FE1E9C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27D1A-54F0-4676-8E27-0B85C2415F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2A296-6F0C-4144-962A-2EB88AF5A725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0E230-1199-4F68-85E5-16C09552A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ADC3-0F7E-4F3B-9474-83ABE47A5E54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FF555-DC51-4347-ACA8-8C1B23D8F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AB568-76AD-4B6B-92A3-9A287E6EE9A1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B73C9-BEE8-4E02-BF2B-DB27B1230A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ACFD3-A3E0-4DB0-952A-C78F9D77276D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B5263-63CD-487C-908D-6FDC987F31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75C7B-7204-4F3F-A1F6-396FFC9FEDF4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1BE5D-A68A-4E50-8945-97F9CB9FB4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C0791-09D6-4C29-A00A-2DB8797D73BB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0E209-BD53-4986-BB05-9C538A29EF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B4106-3A17-4F62-80EA-0268662AC226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F3B95-3D43-4E29-9C49-B3BB309BA0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71066-148B-4407-A653-31CC634136D6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2E35B-61AE-45D1-98FE-02586794B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F1DB77-5DC7-46BB-9785-39CC104083EC}" type="datetimeFigureOut">
              <a:rPr lang="cs-CZ"/>
              <a:pPr>
                <a:defRPr/>
              </a:pPr>
              <a:t>13.4.2012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CABD17-B04D-4DBD-85C6-03FAD8E7A7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4288" y="54927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11188" y="2276475"/>
          <a:ext cx="7129462" cy="3517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15.3.2012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VY_32_INOVACE_11_ČESKÝ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Podstatná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jména – Skloňování - vzory píseň, kost   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4.-5.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sz="5400" b="1" smtClean="0"/>
              <a:t>SKLOŇOVÁNÍ</a:t>
            </a: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563"/>
          </a:xfrm>
          <a:solidFill>
            <a:srgbClr val="92D050"/>
          </a:solidFill>
        </p:spPr>
        <p:txBody>
          <a:bodyPr/>
          <a:lstStyle/>
          <a:p>
            <a:r>
              <a:rPr lang="cs-CZ" sz="5400" b="1" smtClean="0">
                <a:solidFill>
                  <a:schemeClr val="tx1"/>
                </a:solidFill>
              </a:rPr>
              <a:t>VZORY PÍSEŇ, KOST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800" b="1" smtClean="0"/>
              <a:t>    </a:t>
            </a:r>
            <a:r>
              <a:rPr lang="cs-CZ" sz="2200" b="1" i="1" smtClean="0">
                <a:solidFill>
                  <a:srgbClr val="FF0000"/>
                </a:solidFill>
              </a:rPr>
              <a:t>Jak sk</a:t>
            </a:r>
            <a:r>
              <a:rPr lang="cs-CZ" sz="2200" b="1" i="1" smtClean="0">
                <a:solidFill>
                  <a:srgbClr val="FF0000"/>
                </a:solidFill>
                <a:latin typeface="Arial" charset="0"/>
              </a:rPr>
              <a:t>lo</a:t>
            </a:r>
            <a:r>
              <a:rPr lang="cs-CZ" sz="2200" b="1" i="1" smtClean="0">
                <a:solidFill>
                  <a:srgbClr val="FF0000"/>
                </a:solidFill>
              </a:rPr>
              <a:t>ňujeme</a:t>
            </a:r>
            <a:r>
              <a:rPr lang="cs-CZ" sz="2200" b="1" smtClean="0"/>
              <a:t> </a:t>
            </a:r>
            <a:r>
              <a:rPr lang="cs-CZ" sz="2200" b="1" i="1" smtClean="0">
                <a:solidFill>
                  <a:srgbClr val="FF0000"/>
                </a:solidFill>
              </a:rPr>
              <a:t>podstatná jména podle vzoru píseň?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200" b="1" i="1" smtClean="0">
                <a:solidFill>
                  <a:srgbClr val="FF0000"/>
                </a:solidFill>
              </a:rPr>
              <a:t>     Jaký je tvar v 7. pádě? Odhadni.</a:t>
            </a:r>
            <a:endParaRPr lang="cs-CZ" sz="22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1. p.  píseň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2.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3. p.  písn</a:t>
            </a:r>
            <a:r>
              <a:rPr lang="cs-CZ" sz="4000" b="1" smtClean="0">
                <a:solidFill>
                  <a:srgbClr val="FF0000"/>
                </a:solidFill>
              </a:rPr>
              <a:t>i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4. p.  píseň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5. p.  písn</a:t>
            </a:r>
            <a:r>
              <a:rPr lang="cs-CZ" sz="4000" b="1" smtClean="0">
                <a:solidFill>
                  <a:srgbClr val="FF0000"/>
                </a:solidFill>
              </a:rPr>
              <a:t>i</a:t>
            </a:r>
            <a:r>
              <a:rPr lang="cs-CZ" sz="4000" smtClean="0"/>
              <a:t>!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6. p.  písn</a:t>
            </a:r>
            <a:r>
              <a:rPr lang="cs-CZ" sz="4000" b="1" smtClean="0">
                <a:solidFill>
                  <a:srgbClr val="FF0000"/>
                </a:solidFill>
              </a:rPr>
              <a:t>i               </a:t>
            </a:r>
            <a:r>
              <a:rPr lang="cs-CZ" sz="4000" b="1" smtClean="0"/>
              <a:t>číslo jednotné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4000" smtClean="0"/>
              <a:t>    7. p.  _____</a:t>
            </a:r>
            <a:r>
              <a:rPr lang="cs-CZ" sz="4000" b="1" smtClean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5362" name="Nadpis 6"/>
          <p:cNvSpPr>
            <a:spLocks noGrp="1"/>
          </p:cNvSpPr>
          <p:nvPr>
            <p:ph type="title"/>
          </p:nvPr>
        </p:nvSpPr>
        <p:spPr>
          <a:solidFill>
            <a:srgbClr val="87EB89"/>
          </a:solidFill>
        </p:spPr>
        <p:txBody>
          <a:bodyPr/>
          <a:lstStyle/>
          <a:p>
            <a:r>
              <a:rPr lang="cs-CZ" sz="5400" b="1" smtClean="0"/>
              <a:t>VZOR PÍSEŇ</a:t>
            </a:r>
          </a:p>
        </p:txBody>
      </p:sp>
      <p:pic>
        <p:nvPicPr>
          <p:cNvPr id="15363" name="Picture 5" descr="C:\Users\Langerová\AppData\Local\Microsoft\Windows\Temporary Internet Files\Content.IE5\57257UL6\MC9004417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1989138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600" b="1" smtClean="0"/>
              <a:t>    </a:t>
            </a:r>
            <a:r>
              <a:rPr lang="cs-CZ" sz="2800" b="1" i="1" smtClean="0">
                <a:solidFill>
                  <a:srgbClr val="FF0000"/>
                </a:solidFill>
              </a:rPr>
              <a:t>Řešení.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i="1" smtClean="0">
                <a:solidFill>
                  <a:srgbClr val="FF0000"/>
                </a:solidFill>
              </a:rPr>
              <a:t>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1. p.  píseň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2. p.  písn</a:t>
            </a:r>
            <a:r>
              <a:rPr lang="cs-CZ" sz="5200" b="1" smtClean="0">
                <a:solidFill>
                  <a:srgbClr val="FF0000"/>
                </a:solidFill>
              </a:rPr>
              <a:t>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3. p.  písn</a:t>
            </a:r>
            <a:r>
              <a:rPr lang="cs-CZ" sz="5200" b="1" smtClean="0">
                <a:solidFill>
                  <a:srgbClr val="FF0000"/>
                </a:solidFill>
              </a:rPr>
              <a:t>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4. p.  píseň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5. p.  písn</a:t>
            </a:r>
            <a:r>
              <a:rPr lang="cs-CZ" sz="5200" b="1" smtClean="0">
                <a:solidFill>
                  <a:srgbClr val="FF0000"/>
                </a:solidFill>
              </a:rPr>
              <a:t>i</a:t>
            </a:r>
            <a:r>
              <a:rPr lang="cs-CZ" sz="5200" smtClean="0"/>
              <a:t>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6. p.  písn</a:t>
            </a:r>
            <a:r>
              <a:rPr lang="cs-CZ" sz="5200" b="1" smtClean="0">
                <a:solidFill>
                  <a:srgbClr val="FF0000"/>
                </a:solidFill>
              </a:rPr>
              <a:t>i               </a:t>
            </a:r>
            <a:r>
              <a:rPr lang="cs-CZ" sz="5200" b="1" smtClean="0"/>
              <a:t>číslo jednotné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5200" smtClean="0"/>
              <a:t>    7. p.  </a:t>
            </a:r>
            <a:r>
              <a:rPr lang="cs-CZ" sz="5200" b="1" smtClean="0"/>
              <a:t>písn</a:t>
            </a:r>
            <a:r>
              <a:rPr lang="cs-CZ" sz="5200" b="1" smtClean="0">
                <a:solidFill>
                  <a:schemeClr val="accent1"/>
                </a:solidFill>
              </a:rPr>
              <a:t>í  </a:t>
            </a:r>
            <a:endParaRPr lang="cs-CZ" sz="5200" b="1">
              <a:solidFill>
                <a:schemeClr val="accent1"/>
              </a:solidFill>
            </a:endParaRPr>
          </a:p>
        </p:txBody>
      </p:sp>
      <p:sp>
        <p:nvSpPr>
          <p:cNvPr id="16386" name="Nadpis 6"/>
          <p:cNvSpPr>
            <a:spLocks noGrp="1"/>
          </p:cNvSpPr>
          <p:nvPr>
            <p:ph type="title"/>
          </p:nvPr>
        </p:nvSpPr>
        <p:spPr>
          <a:solidFill>
            <a:srgbClr val="87EB89"/>
          </a:solidFill>
        </p:spPr>
        <p:txBody>
          <a:bodyPr/>
          <a:lstStyle/>
          <a:p>
            <a:r>
              <a:rPr lang="cs-CZ" sz="5400" b="1" smtClean="0"/>
              <a:t>VZOR PÍSEŇ</a:t>
            </a:r>
          </a:p>
        </p:txBody>
      </p:sp>
      <p:pic>
        <p:nvPicPr>
          <p:cNvPr id="16387" name="Picture 5" descr="C:\Users\Langerová\AppData\Local\Microsoft\Windows\Temporary Internet Files\Content.IE5\57257UL6\MC9004417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1989138"/>
            <a:ext cx="38163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5138" y="815975"/>
            <a:ext cx="8229600" cy="52895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smtClean="0"/>
              <a:t>     </a:t>
            </a:r>
            <a:r>
              <a:rPr lang="cs-CZ" sz="3600" b="1" smtClean="0"/>
              <a:t>číslo množné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1.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2. p.  písn</a:t>
            </a:r>
            <a:r>
              <a:rPr lang="cs-CZ" sz="4000" b="1" smtClean="0">
                <a:solidFill>
                  <a:srgbClr val="FF0000"/>
                </a:solidFill>
              </a:rPr>
              <a:t>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3. p.  písn</a:t>
            </a:r>
            <a:r>
              <a:rPr lang="cs-CZ" sz="4000" b="1" smtClean="0">
                <a:solidFill>
                  <a:srgbClr val="FF0000"/>
                </a:solidFill>
              </a:rPr>
              <a:t>ím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4.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b="1" smtClean="0">
                <a:solidFill>
                  <a:srgbClr val="FF0000"/>
                </a:solidFill>
              </a:rPr>
              <a:t>    </a:t>
            </a:r>
            <a:r>
              <a:rPr lang="cs-CZ" sz="4000" smtClean="0"/>
              <a:t>5.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  <a:r>
              <a:rPr lang="cs-CZ" sz="4000" smtClean="0"/>
              <a:t>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6. p.  písn</a:t>
            </a:r>
            <a:r>
              <a:rPr lang="cs-CZ" sz="4000" b="1" smtClean="0">
                <a:solidFill>
                  <a:srgbClr val="FF0000"/>
                </a:solidFill>
              </a:rPr>
              <a:t>ích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7. p.  ______</a:t>
            </a:r>
            <a:endParaRPr lang="cs-CZ" sz="4000" b="1">
              <a:solidFill>
                <a:srgbClr val="FF0000"/>
              </a:solidFill>
            </a:endParaRPr>
          </a:p>
        </p:txBody>
      </p:sp>
      <p:pic>
        <p:nvPicPr>
          <p:cNvPr id="17410" name="Picture 2" descr="C:\Users\Langerová\AppData\Local\Microsoft\Windows\Temporary Internet Files\Content.IE5\4A0VRE99\MC90001939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1773238"/>
            <a:ext cx="4430712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5138" y="815975"/>
            <a:ext cx="8229600" cy="52895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smtClean="0"/>
              <a:t>     </a:t>
            </a:r>
            <a:r>
              <a:rPr lang="cs-CZ" sz="3600" b="1" smtClean="0"/>
              <a:t>číslo množné                  </a:t>
            </a:r>
            <a:r>
              <a:rPr lang="cs-CZ" sz="2400" b="1" i="1" smtClean="0">
                <a:solidFill>
                  <a:srgbClr val="FF0000"/>
                </a:solidFill>
              </a:rPr>
              <a:t>Řešení.</a:t>
            </a:r>
            <a:endParaRPr lang="cs-CZ" sz="3600" b="1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1.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2. p.  písn</a:t>
            </a:r>
            <a:r>
              <a:rPr lang="cs-CZ" sz="4000" b="1" smtClean="0">
                <a:solidFill>
                  <a:srgbClr val="FF0000"/>
                </a:solidFill>
              </a:rPr>
              <a:t>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3. p.  písn</a:t>
            </a:r>
            <a:r>
              <a:rPr lang="cs-CZ" sz="4000" b="1" smtClean="0">
                <a:solidFill>
                  <a:srgbClr val="FF0000"/>
                </a:solidFill>
              </a:rPr>
              <a:t>ím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4.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b="1" smtClean="0">
                <a:solidFill>
                  <a:srgbClr val="FF0000"/>
                </a:solidFill>
              </a:rPr>
              <a:t>    </a:t>
            </a:r>
            <a:r>
              <a:rPr lang="cs-CZ" sz="4000" smtClean="0"/>
              <a:t>5. p.  písn</a:t>
            </a:r>
            <a:r>
              <a:rPr lang="cs-CZ" sz="4000" b="1" smtClean="0">
                <a:solidFill>
                  <a:srgbClr val="FF0000"/>
                </a:solidFill>
              </a:rPr>
              <a:t>ě</a:t>
            </a:r>
            <a:r>
              <a:rPr lang="cs-CZ" sz="4000" smtClean="0"/>
              <a:t>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6. p.  písn</a:t>
            </a:r>
            <a:r>
              <a:rPr lang="cs-CZ" sz="4000" b="1" smtClean="0">
                <a:solidFill>
                  <a:srgbClr val="FF0000"/>
                </a:solidFill>
              </a:rPr>
              <a:t>ích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7. p.  </a:t>
            </a:r>
            <a:r>
              <a:rPr lang="cs-CZ" sz="4000" b="1" smtClean="0"/>
              <a:t>písn</a:t>
            </a:r>
            <a:r>
              <a:rPr lang="cs-CZ" sz="4000" b="1" smtClean="0">
                <a:solidFill>
                  <a:schemeClr val="accent1"/>
                </a:solidFill>
              </a:rPr>
              <a:t>ěmi</a:t>
            </a:r>
            <a:endParaRPr lang="cs-CZ" sz="4000" b="1">
              <a:solidFill>
                <a:schemeClr val="accent1"/>
              </a:solidFill>
            </a:endParaRPr>
          </a:p>
        </p:txBody>
      </p:sp>
      <p:pic>
        <p:nvPicPr>
          <p:cNvPr id="18434" name="Picture 2" descr="C:\Users\Langerová\AppData\Local\Microsoft\Windows\Temporary Internet Files\Content.IE5\4A0VRE99\MC90001939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1773238"/>
            <a:ext cx="4430712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solidFill>
            <a:srgbClr val="FFFF66"/>
          </a:solidFill>
        </p:spPr>
        <p:txBody>
          <a:bodyPr/>
          <a:lstStyle/>
          <a:p>
            <a:r>
              <a:rPr lang="cs-CZ" sz="5400" b="1" smtClean="0"/>
              <a:t>VZOR KOST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91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smtClean="0">
                <a:solidFill>
                  <a:srgbClr val="FF0000"/>
                </a:solidFill>
              </a:rPr>
              <a:t>     </a:t>
            </a:r>
            <a:r>
              <a:rPr lang="cs-CZ" sz="2800" b="1" i="1" smtClean="0">
                <a:solidFill>
                  <a:srgbClr val="FF0000"/>
                </a:solidFill>
              </a:rPr>
              <a:t>Dokážeš skloňovat podstatné jméno vlastnost?</a:t>
            </a:r>
            <a:endParaRPr lang="cs-CZ" sz="2800" b="1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</a:t>
            </a:r>
            <a:r>
              <a:rPr lang="cs-CZ" sz="4300" smtClean="0"/>
              <a:t>1. p.  kost      vlastnost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2.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3.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4. p.  kost      vlastnost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5. p.  kost</a:t>
            </a:r>
            <a:r>
              <a:rPr lang="cs-CZ" sz="4300" b="1" smtClean="0">
                <a:solidFill>
                  <a:srgbClr val="FF0000"/>
                </a:solidFill>
              </a:rPr>
              <a:t>i</a:t>
            </a:r>
            <a:r>
              <a:rPr lang="cs-CZ" sz="4300" smtClean="0"/>
              <a:t>!    vlastnost_!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6.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7. p.  kost</a:t>
            </a:r>
            <a:r>
              <a:rPr lang="cs-CZ" sz="4300" b="1" smtClean="0">
                <a:solidFill>
                  <a:srgbClr val="FF0000"/>
                </a:solidFill>
              </a:rPr>
              <a:t>í     </a:t>
            </a:r>
            <a:r>
              <a:rPr lang="cs-CZ" sz="4300" smtClean="0"/>
              <a:t>vlastnost_   </a:t>
            </a:r>
            <a:r>
              <a:rPr lang="cs-CZ" sz="4300" b="1" smtClean="0">
                <a:solidFill>
                  <a:srgbClr val="CC00FF"/>
                </a:solidFill>
              </a:rPr>
              <a:t>číslo jednotné</a:t>
            </a:r>
            <a:endParaRPr lang="cs-CZ" sz="4000" b="1">
              <a:solidFill>
                <a:srgbClr val="CC00FF"/>
              </a:solidFill>
            </a:endParaRPr>
          </a:p>
        </p:txBody>
      </p:sp>
      <p:pic>
        <p:nvPicPr>
          <p:cNvPr id="19459" name="Picture 2" descr="C:\Users\Langerová\AppData\Local\Microsoft\Windows\Temporary Internet Files\Content.IE5\24NMANLK\MC9003397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989138"/>
            <a:ext cx="1441450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solidFill>
            <a:srgbClr val="FFFF66"/>
          </a:solidFill>
        </p:spPr>
        <p:txBody>
          <a:bodyPr/>
          <a:lstStyle/>
          <a:p>
            <a:r>
              <a:rPr lang="cs-CZ" sz="5400" b="1" smtClean="0"/>
              <a:t>VZOR KOST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91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smtClean="0">
                <a:solidFill>
                  <a:srgbClr val="FF0000"/>
                </a:solidFill>
              </a:rPr>
              <a:t>     </a:t>
            </a:r>
            <a:r>
              <a:rPr lang="cs-CZ" sz="2800" b="1" i="1" smtClean="0">
                <a:solidFill>
                  <a:srgbClr val="FF0000"/>
                </a:solidFill>
              </a:rPr>
              <a:t>Řešení.</a:t>
            </a:r>
            <a:endParaRPr lang="cs-CZ" sz="2800" b="1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</a:t>
            </a:r>
            <a:r>
              <a:rPr lang="cs-CZ" sz="4300" smtClean="0"/>
              <a:t>1. p.  kost      </a:t>
            </a:r>
            <a:r>
              <a:rPr lang="cs-CZ" sz="4300" b="1" smtClean="0"/>
              <a:t>vlastnost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2.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b="1" smtClean="0"/>
              <a:t>vlastnost</a:t>
            </a:r>
            <a:r>
              <a:rPr lang="cs-CZ" sz="4300" b="1" smtClean="0">
                <a:solidFill>
                  <a:schemeClr val="accent1"/>
                </a:solidFill>
              </a:rPr>
              <a:t>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3.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b="1" smtClean="0"/>
              <a:t>vlastnost</a:t>
            </a:r>
            <a:r>
              <a:rPr lang="cs-CZ" sz="4300" b="1" smtClean="0">
                <a:solidFill>
                  <a:schemeClr val="accent1"/>
                </a:solidFill>
              </a:rPr>
              <a:t>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4. p.  kost      </a:t>
            </a:r>
            <a:r>
              <a:rPr lang="cs-CZ" sz="4300" b="1" smtClean="0"/>
              <a:t>vlastnost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5. p.  kost</a:t>
            </a:r>
            <a:r>
              <a:rPr lang="cs-CZ" sz="4300" b="1" smtClean="0">
                <a:solidFill>
                  <a:srgbClr val="FF0000"/>
                </a:solidFill>
              </a:rPr>
              <a:t>i</a:t>
            </a:r>
            <a:r>
              <a:rPr lang="cs-CZ" sz="4300" smtClean="0"/>
              <a:t>!    </a:t>
            </a:r>
            <a:r>
              <a:rPr lang="cs-CZ" sz="4300" b="1" smtClean="0"/>
              <a:t>vlastnost</a:t>
            </a:r>
            <a:r>
              <a:rPr lang="cs-CZ" sz="4300" b="1" smtClean="0">
                <a:solidFill>
                  <a:schemeClr val="accent1"/>
                </a:solidFill>
              </a:rPr>
              <a:t>i</a:t>
            </a:r>
            <a:r>
              <a:rPr lang="cs-CZ" sz="4300" smtClean="0"/>
              <a:t>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6. p.  kost</a:t>
            </a:r>
            <a:r>
              <a:rPr lang="cs-CZ" sz="4300" b="1" smtClean="0">
                <a:solidFill>
                  <a:srgbClr val="FF0000"/>
                </a:solidFill>
              </a:rPr>
              <a:t>i     </a:t>
            </a:r>
            <a:r>
              <a:rPr lang="cs-CZ" sz="4300" b="1" smtClean="0"/>
              <a:t>vlastnost</a:t>
            </a:r>
            <a:r>
              <a:rPr lang="cs-CZ" sz="4300" b="1" smtClean="0">
                <a:solidFill>
                  <a:schemeClr val="accent1"/>
                </a:solidFill>
              </a:rPr>
              <a:t>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300" smtClean="0"/>
              <a:t>  7. p.  kost</a:t>
            </a:r>
            <a:r>
              <a:rPr lang="cs-CZ" sz="4300" b="1" smtClean="0">
                <a:solidFill>
                  <a:srgbClr val="FF0000"/>
                </a:solidFill>
              </a:rPr>
              <a:t>í     </a:t>
            </a:r>
            <a:r>
              <a:rPr lang="cs-CZ" sz="4300" b="1" smtClean="0"/>
              <a:t>vlastnost</a:t>
            </a:r>
            <a:r>
              <a:rPr lang="cs-CZ" sz="4300" b="1" smtClean="0">
                <a:solidFill>
                  <a:schemeClr val="accent1"/>
                </a:solidFill>
              </a:rPr>
              <a:t>í</a:t>
            </a:r>
            <a:r>
              <a:rPr lang="cs-CZ" sz="4300" smtClean="0"/>
              <a:t>   </a:t>
            </a:r>
            <a:r>
              <a:rPr lang="cs-CZ" sz="4300" b="1" smtClean="0">
                <a:solidFill>
                  <a:srgbClr val="CC00FF"/>
                </a:solidFill>
              </a:rPr>
              <a:t>číslo jednotné</a:t>
            </a:r>
            <a:endParaRPr lang="cs-CZ" sz="4000" b="1">
              <a:solidFill>
                <a:srgbClr val="CC00FF"/>
              </a:solidFill>
            </a:endParaRPr>
          </a:p>
        </p:txBody>
      </p:sp>
      <p:pic>
        <p:nvPicPr>
          <p:cNvPr id="20483" name="Picture 2" descr="C:\Users\Langerová\AppData\Local\Microsoft\Windows\Temporary Internet Files\Content.IE5\24NMANLK\MC90033975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989138"/>
            <a:ext cx="1441450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050"/>
            <a:ext cx="8362950" cy="56896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/>
              <a:t>     </a:t>
            </a:r>
            <a:r>
              <a:rPr lang="cs-CZ" sz="3600" b="1" smtClean="0">
                <a:solidFill>
                  <a:srgbClr val="CC00FF"/>
                </a:solidFill>
              </a:rPr>
              <a:t>číslo množné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1. p.  kost</a:t>
            </a:r>
            <a:r>
              <a:rPr lang="cs-CZ" sz="4000" b="1" smtClean="0">
                <a:solidFill>
                  <a:srgbClr val="FF0000"/>
                </a:solidFill>
              </a:rPr>
              <a:t>i            </a:t>
            </a:r>
            <a:r>
              <a:rPr lang="cs-CZ" sz="40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2. p.  kost</a:t>
            </a:r>
            <a:r>
              <a:rPr lang="cs-CZ" sz="4000" b="1" smtClean="0">
                <a:solidFill>
                  <a:srgbClr val="FF0000"/>
                </a:solidFill>
              </a:rPr>
              <a:t>í            </a:t>
            </a:r>
            <a:r>
              <a:rPr lang="cs-CZ" sz="40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3. p.  kost</a:t>
            </a:r>
            <a:r>
              <a:rPr lang="cs-CZ" sz="4000" b="1" smtClean="0">
                <a:solidFill>
                  <a:srgbClr val="FF0000"/>
                </a:solidFill>
              </a:rPr>
              <a:t>em       </a:t>
            </a:r>
            <a:r>
              <a:rPr lang="cs-CZ" sz="40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4. p.  kost</a:t>
            </a:r>
            <a:r>
              <a:rPr lang="cs-CZ" sz="4000" b="1" smtClean="0">
                <a:solidFill>
                  <a:srgbClr val="FF0000"/>
                </a:solidFill>
              </a:rPr>
              <a:t>i            </a:t>
            </a:r>
            <a:r>
              <a:rPr lang="cs-CZ" sz="40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b="1" smtClean="0">
                <a:solidFill>
                  <a:srgbClr val="FF0000"/>
                </a:solidFill>
              </a:rPr>
              <a:t>    </a:t>
            </a:r>
            <a:r>
              <a:rPr lang="cs-CZ" sz="4000" smtClean="0"/>
              <a:t>5. p.  kost</a:t>
            </a:r>
            <a:r>
              <a:rPr lang="cs-CZ" sz="4000" b="1" smtClean="0">
                <a:solidFill>
                  <a:srgbClr val="FF0000"/>
                </a:solidFill>
              </a:rPr>
              <a:t>i</a:t>
            </a:r>
            <a:r>
              <a:rPr lang="cs-CZ" sz="4000" smtClean="0"/>
              <a:t>!           vlastnost_!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6. p.  kost</a:t>
            </a:r>
            <a:r>
              <a:rPr lang="cs-CZ" sz="4000" b="1" smtClean="0">
                <a:solidFill>
                  <a:srgbClr val="FF0000"/>
                </a:solidFill>
              </a:rPr>
              <a:t>ech       </a:t>
            </a:r>
            <a:r>
              <a:rPr lang="cs-CZ" sz="4000" smtClean="0"/>
              <a:t>vlastnost_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smtClean="0"/>
              <a:t>    7. p.  kost</a:t>
            </a:r>
            <a:r>
              <a:rPr lang="cs-CZ" sz="4000" b="1" smtClean="0">
                <a:solidFill>
                  <a:srgbClr val="FF0000"/>
                </a:solidFill>
              </a:rPr>
              <a:t>mi         </a:t>
            </a:r>
            <a:r>
              <a:rPr lang="cs-CZ" sz="4000" smtClean="0"/>
              <a:t>vlastnost_</a:t>
            </a:r>
            <a:endParaRPr lang="cs-CZ" sz="4000"/>
          </a:p>
        </p:txBody>
      </p:sp>
      <p:pic>
        <p:nvPicPr>
          <p:cNvPr id="21506" name="Picture 2" descr="C:\Users\Langerová\AppData\Local\Microsoft\Windows\Temporary Internet Files\Content.IE5\UR7EPXDA\MC9004263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1196975"/>
            <a:ext cx="1844675" cy="469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362950" cy="61214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>
                <a:solidFill>
                  <a:srgbClr val="CC00FF"/>
                </a:solidFill>
              </a:rPr>
              <a:t>     </a:t>
            </a:r>
            <a:r>
              <a:rPr lang="cs-CZ" sz="3600" b="1" smtClean="0">
                <a:solidFill>
                  <a:srgbClr val="CC00FF"/>
                </a:solidFill>
              </a:rPr>
              <a:t>číslo množné                  </a:t>
            </a:r>
            <a:r>
              <a:rPr lang="cs-CZ" sz="2800" b="1" i="1" smtClean="0">
                <a:solidFill>
                  <a:srgbClr val="FF0000"/>
                </a:solidFill>
              </a:rPr>
              <a:t>Řešení.</a:t>
            </a:r>
            <a:endParaRPr lang="cs-CZ" sz="3600" b="1" smtClean="0"/>
          </a:p>
          <a:p>
            <a:pPr>
              <a:buFont typeface="Arial" charset="0"/>
              <a:buNone/>
            </a:pPr>
            <a:r>
              <a:rPr lang="cs-CZ" sz="4000" smtClean="0"/>
              <a:t>    1. p.  kost</a:t>
            </a:r>
            <a:r>
              <a:rPr lang="cs-CZ" sz="4000" b="1" smtClean="0">
                <a:solidFill>
                  <a:srgbClr val="FF0000"/>
                </a:solidFill>
              </a:rPr>
              <a:t>i     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i</a:t>
            </a:r>
          </a:p>
          <a:p>
            <a:pPr>
              <a:buFont typeface="Arial" charset="0"/>
              <a:buNone/>
            </a:pPr>
            <a:r>
              <a:rPr lang="cs-CZ" sz="4000" smtClean="0"/>
              <a:t>    2. p.  kost</a:t>
            </a:r>
            <a:r>
              <a:rPr lang="cs-CZ" sz="4000" b="1" smtClean="0">
                <a:solidFill>
                  <a:srgbClr val="FF0000"/>
                </a:solidFill>
              </a:rPr>
              <a:t>í     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í</a:t>
            </a:r>
          </a:p>
          <a:p>
            <a:pPr>
              <a:buFont typeface="Arial" charset="0"/>
              <a:buNone/>
            </a:pPr>
            <a:r>
              <a:rPr lang="cs-CZ" sz="4000" smtClean="0"/>
              <a:t>    3. p.  kost</a:t>
            </a:r>
            <a:r>
              <a:rPr lang="cs-CZ" sz="4000" b="1" smtClean="0">
                <a:solidFill>
                  <a:srgbClr val="FF0000"/>
                </a:solidFill>
              </a:rPr>
              <a:t>em       </a:t>
            </a:r>
            <a:r>
              <a:rPr lang="cs-CZ" sz="4000" b="1" smtClean="0"/>
              <a:t>vlastno</a:t>
            </a:r>
            <a:r>
              <a:rPr lang="cs-CZ" sz="4000" b="1" smtClean="0">
                <a:latin typeface="Arial" charset="0"/>
              </a:rPr>
              <a:t>s</a:t>
            </a:r>
            <a:r>
              <a:rPr lang="cs-CZ" sz="4000" b="1" smtClean="0"/>
              <a:t>t</a:t>
            </a:r>
            <a:r>
              <a:rPr lang="cs-CZ" sz="4000" b="1" smtClean="0">
                <a:solidFill>
                  <a:schemeClr val="accent1"/>
                </a:solidFill>
              </a:rPr>
              <a:t>em</a:t>
            </a:r>
          </a:p>
          <a:p>
            <a:pPr>
              <a:buFont typeface="Arial" charset="0"/>
              <a:buNone/>
            </a:pPr>
            <a:r>
              <a:rPr lang="cs-CZ" sz="4000" smtClean="0"/>
              <a:t>    4. p.  kost</a:t>
            </a:r>
            <a:r>
              <a:rPr lang="cs-CZ" sz="4000" b="1" smtClean="0">
                <a:solidFill>
                  <a:srgbClr val="FF0000"/>
                </a:solidFill>
              </a:rPr>
              <a:t>i     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i</a:t>
            </a:r>
          </a:p>
          <a:p>
            <a:pPr>
              <a:buFont typeface="Arial" charset="0"/>
              <a:buNone/>
            </a:pPr>
            <a:r>
              <a:rPr lang="cs-CZ" sz="4000" b="1" smtClean="0">
                <a:solidFill>
                  <a:srgbClr val="FF0000"/>
                </a:solidFill>
              </a:rPr>
              <a:t>    </a:t>
            </a:r>
            <a:r>
              <a:rPr lang="cs-CZ" sz="4000" smtClean="0"/>
              <a:t>5. p.  kost</a:t>
            </a:r>
            <a:r>
              <a:rPr lang="cs-CZ" sz="4000" b="1" smtClean="0">
                <a:solidFill>
                  <a:srgbClr val="FF0000"/>
                </a:solidFill>
              </a:rPr>
              <a:t>i</a:t>
            </a:r>
            <a:r>
              <a:rPr lang="cs-CZ" sz="4000" smtClean="0"/>
              <a:t>!    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i</a:t>
            </a:r>
            <a:r>
              <a:rPr lang="cs-CZ" sz="4000" smtClean="0"/>
              <a:t>!</a:t>
            </a:r>
          </a:p>
          <a:p>
            <a:pPr>
              <a:buFont typeface="Arial" charset="0"/>
              <a:buNone/>
            </a:pPr>
            <a:r>
              <a:rPr lang="cs-CZ" sz="4000" smtClean="0"/>
              <a:t>    6. p.  kost</a:t>
            </a:r>
            <a:r>
              <a:rPr lang="cs-CZ" sz="4000" b="1" smtClean="0">
                <a:solidFill>
                  <a:srgbClr val="FF0000"/>
                </a:solidFill>
              </a:rPr>
              <a:t>ech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ech</a:t>
            </a:r>
          </a:p>
          <a:p>
            <a:pPr>
              <a:buFont typeface="Arial" charset="0"/>
              <a:buNone/>
            </a:pPr>
            <a:r>
              <a:rPr lang="cs-CZ" sz="4000" smtClean="0"/>
              <a:t>    7. p.  kost</a:t>
            </a:r>
            <a:r>
              <a:rPr lang="cs-CZ" sz="4000" b="1" smtClean="0">
                <a:solidFill>
                  <a:srgbClr val="FF0000"/>
                </a:solidFill>
              </a:rPr>
              <a:t>mi         </a:t>
            </a:r>
            <a:r>
              <a:rPr lang="cs-CZ" sz="4000" b="1" smtClean="0"/>
              <a:t>vlastnost</a:t>
            </a:r>
            <a:r>
              <a:rPr lang="cs-CZ" sz="4000" b="1" smtClean="0">
                <a:solidFill>
                  <a:schemeClr val="accent1"/>
                </a:solidFill>
              </a:rPr>
              <a:t>mi</a:t>
            </a:r>
          </a:p>
        </p:txBody>
      </p:sp>
      <p:pic>
        <p:nvPicPr>
          <p:cNvPr id="22530" name="Picture 2" descr="C:\Users\Langerová\AppData\Local\Microsoft\Windows\Temporary Internet Files\Content.IE5\UR7EPXDA\MC90042632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1196975"/>
            <a:ext cx="1844675" cy="469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/>
            <a:r>
              <a:rPr lang="cs-CZ" sz="2800" b="1" i="1" smtClean="0">
                <a:solidFill>
                  <a:srgbClr val="FF0000"/>
                </a:solidFill>
              </a:rPr>
              <a:t>Dokážeš vytvořit správné tvary podstatných jmen?</a:t>
            </a:r>
          </a:p>
        </p:txBody>
      </p:sp>
      <p:graphicFrame>
        <p:nvGraphicFramePr>
          <p:cNvPr id="23585" name="Group 33"/>
          <p:cNvGraphicFramePr>
            <a:graphicFrameLocks noGrp="1"/>
          </p:cNvGraphicFramePr>
          <p:nvPr>
            <p:ph idx="1"/>
          </p:nvPr>
        </p:nvGraphicFramePr>
        <p:xfrm>
          <a:off x="468313" y="1125538"/>
          <a:ext cx="8229600" cy="5357812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podstatné jméno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kate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orie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tvar podstatného jména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jabloň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 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 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dlaň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č. mn.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 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koupel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chuť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7.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 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zeď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na 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/>
            <a:r>
              <a:rPr lang="cs-CZ" sz="2800" b="1" i="1" smtClean="0">
                <a:solidFill>
                  <a:srgbClr val="FF0000"/>
                </a:solidFill>
              </a:rPr>
              <a:t>Řešení.</a:t>
            </a:r>
          </a:p>
        </p:txBody>
      </p:sp>
      <p:graphicFrame>
        <p:nvGraphicFramePr>
          <p:cNvPr id="24609" name="Group 33"/>
          <p:cNvGraphicFramePr>
            <a:graphicFrameLocks noGrp="1"/>
          </p:cNvGraphicFramePr>
          <p:nvPr>
            <p:ph idx="1"/>
          </p:nvPr>
        </p:nvGraphicFramePr>
        <p:xfrm>
          <a:off x="468313" y="1125538"/>
          <a:ext cx="8229600" cy="5357812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podstatné jméno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kategorie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tvar podstatného jména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jabloň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 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jabloni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dlaň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č. mn.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dlaních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koupel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koupele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chuť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7.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chutí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zeď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p. č. j.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na </a:t>
                      </a:r>
                      <a:r>
                        <a:rPr kumimoji="0" lang="cs-CZ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60483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smtClean="0"/>
              <a:t>Zdroj:</a:t>
            </a:r>
          </a:p>
          <a:p>
            <a:pPr>
              <a:buFont typeface="Arial" charset="0"/>
              <a:buNone/>
            </a:pPr>
            <a:r>
              <a:rPr lang="cs-CZ" sz="2800" smtClean="0"/>
              <a:t>Vlastní tvorba</a:t>
            </a:r>
          </a:p>
          <a:p>
            <a:pPr>
              <a:buFont typeface="Arial" charset="0"/>
              <a:buNone/>
            </a:pPr>
            <a:r>
              <a:rPr lang="cs-CZ" sz="2800" smtClean="0"/>
              <a:t>Ilustrace:</a:t>
            </a:r>
          </a:p>
          <a:p>
            <a:pPr>
              <a:buFont typeface="Arial" charset="0"/>
              <a:buNone/>
            </a:pPr>
            <a:r>
              <a:rPr lang="cs-CZ" sz="2800" i="1" smtClean="0">
                <a:hlinkClick r:id="rId2"/>
              </a:rPr>
              <a:t>www.office.microsoft.com</a:t>
            </a:r>
            <a:endParaRPr lang="cs-CZ" sz="2800" i="1" smtClean="0"/>
          </a:p>
          <a:p>
            <a:pPr>
              <a:buFont typeface="Arial" charset="0"/>
              <a:buNone/>
            </a:pPr>
            <a:r>
              <a:rPr lang="cs-CZ" sz="2800" smtClean="0"/>
              <a:t>Citace:</a:t>
            </a:r>
          </a:p>
          <a:p>
            <a:pPr>
              <a:buFont typeface="Arial" charset="0"/>
              <a:buNone/>
            </a:pPr>
            <a:r>
              <a:rPr lang="cs-CZ" sz="2800" i="1" smtClean="0"/>
              <a:t>Český jazyk 4</a:t>
            </a:r>
            <a:r>
              <a:rPr lang="cs-CZ" sz="2800" smtClean="0"/>
              <a:t>: </a:t>
            </a:r>
            <a:r>
              <a:rPr lang="cs-CZ" sz="2800" i="1" smtClean="0"/>
              <a:t>pro základní školy</a:t>
            </a:r>
            <a:r>
              <a:rPr lang="cs-CZ" sz="2800" smtClean="0"/>
              <a:t>. Praha: SPN -pedagogické nakladatelství, akciová společnost, 2009. ISBN 978-80-7235-423-8.</a:t>
            </a:r>
          </a:p>
          <a:p>
            <a:pPr>
              <a:buFont typeface="Arial" charset="0"/>
              <a:buNone/>
            </a:pPr>
            <a:r>
              <a:rPr lang="cs-CZ" sz="2800" smtClean="0"/>
              <a:t> </a:t>
            </a:r>
          </a:p>
          <a:p>
            <a:pPr>
              <a:buFont typeface="Arial" charset="0"/>
              <a:buNone/>
            </a:pPr>
            <a:r>
              <a:rPr lang="cs-CZ" sz="2800" i="1" smtClean="0"/>
              <a:t>Český jazyk V SEŠITECH, TVAROSLOVÍ</a:t>
            </a:r>
            <a:r>
              <a:rPr lang="cs-CZ" sz="2800" smtClean="0"/>
              <a:t>: </a:t>
            </a:r>
            <a:r>
              <a:rPr lang="cs-CZ" sz="2800" i="1" smtClean="0"/>
              <a:t>PRO PRVNÍ STUPEŇ ZÁKLADNÍ ŠKOLY</a:t>
            </a:r>
            <a:r>
              <a:rPr lang="cs-CZ" sz="2800" smtClean="0"/>
              <a:t>. Praha: Nakladatelství Fortuna, 1993. ISBN 80-7168-012-5. </a:t>
            </a:r>
          </a:p>
          <a:p>
            <a:pPr>
              <a:buFont typeface="Arial" charset="0"/>
              <a:buNone/>
            </a:pPr>
            <a:endParaRPr lang="cs-CZ" sz="4100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smtClean="0"/>
              <a:t>Anotace:</a:t>
            </a:r>
          </a:p>
          <a:p>
            <a:pPr>
              <a:buFont typeface="Arial" charset="0"/>
              <a:buNone/>
            </a:pPr>
            <a:r>
              <a:rPr lang="cs-CZ" sz="2800" smtClean="0"/>
              <a:t>Materiál lze využít jako prezentaci a výklad nového </a:t>
            </a:r>
          </a:p>
          <a:p>
            <a:pPr>
              <a:buFont typeface="Arial" charset="0"/>
              <a:buNone/>
            </a:pPr>
            <a:r>
              <a:rPr lang="cs-CZ" sz="2800" smtClean="0"/>
              <a:t>učiva s vedením učitele, k opakování, k procvičení a k </a:t>
            </a:r>
          </a:p>
          <a:p>
            <a:pPr>
              <a:buFont typeface="Arial" charset="0"/>
              <a:buNone/>
            </a:pPr>
            <a:r>
              <a:rPr lang="cs-CZ" sz="2800" smtClean="0"/>
              <a:t>upevnění již probraného učiva.</a:t>
            </a:r>
          </a:p>
          <a:p>
            <a:pPr>
              <a:buFont typeface="Arial" charset="0"/>
              <a:buNone/>
            </a:pPr>
            <a:r>
              <a:rPr lang="cs-CZ" sz="2800" smtClean="0"/>
              <a:t>Pracovní list je možné použít k frontální práci žáků,</a:t>
            </a:r>
          </a:p>
          <a:p>
            <a:pPr>
              <a:buFont typeface="Arial" charset="0"/>
              <a:buNone/>
            </a:pPr>
            <a:r>
              <a:rPr lang="cs-CZ" sz="2800" smtClean="0"/>
              <a:t>k práci ve skupinách i k samostatné práci.</a:t>
            </a:r>
          </a:p>
          <a:p>
            <a:pPr>
              <a:buFont typeface="Arial" charset="0"/>
              <a:buNone/>
            </a:pP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443</Words>
  <Application>Microsoft Office PowerPoint</Application>
  <PresentationFormat>On-screen Show (4:3)</PresentationFormat>
  <Paragraphs>179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Calibri</vt:lpstr>
      <vt:lpstr>Arial</vt:lpstr>
      <vt:lpstr>Times New Roman</vt:lpstr>
      <vt:lpstr>Motiv sady Office</vt:lpstr>
      <vt:lpstr>Snímek 1</vt:lpstr>
      <vt:lpstr>SKLOŇOVÁNÍ</vt:lpstr>
      <vt:lpstr>VZOR PÍSEŇ</vt:lpstr>
      <vt:lpstr>VZOR PÍSEŇ</vt:lpstr>
      <vt:lpstr>Snímek 5</vt:lpstr>
      <vt:lpstr>Snímek 6</vt:lpstr>
      <vt:lpstr>VZOR KOST</vt:lpstr>
      <vt:lpstr>VZOR KOST</vt:lpstr>
      <vt:lpstr>Snímek 9</vt:lpstr>
      <vt:lpstr>Snímek 10</vt:lpstr>
      <vt:lpstr>Dokážeš vytvořit správné tvary podstatných jmen?</vt:lpstr>
      <vt:lpstr>Řešení.</vt:lpstr>
      <vt:lpstr>Snímek 13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DUM</cp:lastModifiedBy>
  <cp:revision>40</cp:revision>
  <dcterms:created xsi:type="dcterms:W3CDTF">2012-02-12T07:39:03Z</dcterms:created>
  <dcterms:modified xsi:type="dcterms:W3CDTF">2012-04-13T18:28:47Z</dcterms:modified>
</cp:coreProperties>
</file>