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93" r:id="rId4"/>
    <p:sldId id="294" r:id="rId5"/>
    <p:sldId id="295" r:id="rId6"/>
    <p:sldId id="291" r:id="rId7"/>
    <p:sldId id="296" r:id="rId8"/>
    <p:sldId id="292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71" autoAdjust="0"/>
  </p:normalViewPr>
  <p:slideViewPr>
    <p:cSldViewPr>
      <p:cViewPr>
        <p:scale>
          <a:sx n="77" d="100"/>
          <a:sy n="77" d="100"/>
        </p:scale>
        <p:origin x="-1902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Lineární  rovnice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úvod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89872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III-2-04-01_Rovnice_a_nerovnice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7972" y="887740"/>
            <a:ext cx="523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Co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vlastně rovnice?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0371" y="88774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8338" y="1554287"/>
            <a:ext cx="5806488" cy="110799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Rovnice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zápis rovnosti dvou výrazů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83082" y="2785806"/>
            <a:ext cx="5852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Např.: 			 4 + x = 10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7049" y="3284984"/>
            <a:ext cx="67536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Cílem řešení rovnice je najít takové číslo, aby  po jeho dosazení za proměnnou x  nastala rovnost. Nalezené  číslo nazýváme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kořen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rovnice. Proměnnou x v rovnici nazýváme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neznámá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 Neznámou můžeme značit i jinými písmeny abecedy.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63288" y="4652700"/>
            <a:ext cx="5966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Které číslo bude tedy řešením předcházejí rovnice?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7972" y="46527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63288" y="5281520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Je to číslo 6, protože po dosazení za neznámou x platí rovnost: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4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+ 6 = 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671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/>
      <p:bldP spid="9" grpId="0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2258" y="1082994"/>
            <a:ext cx="3960440" cy="66014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tIns="144000" bIns="144000" rtlCol="0">
            <a:spAutoFit/>
          </a:bodyPr>
          <a:lstStyle/>
          <a:p>
            <a:r>
              <a:rPr lang="cs-CZ" sz="2400" dirty="0" smtClean="0"/>
              <a:t>Lineární rovnice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75656" y="2192784"/>
            <a:ext cx="604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Nejjednodušším typem rovnic jsou rovnice lineární. Lineární rovnice je taková rovnice, ve které je neznámá v první mocnině (x = x</a:t>
            </a:r>
            <a:r>
              <a:rPr lang="cs-CZ" sz="2000" baseline="30000" dirty="0"/>
              <a:t>1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57301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Každou lineární rovnici můžeme vyjádřit ve tvaru: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78732" y="4077071"/>
            <a:ext cx="5616624" cy="1015663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</a:t>
            </a:r>
            <a:r>
              <a:rPr lang="cs-CZ" sz="2400" b="1" dirty="0"/>
              <a:t>a x + b = 0,</a:t>
            </a:r>
          </a:p>
          <a:p>
            <a:pPr algn="r"/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de  </a:t>
            </a:r>
            <a:r>
              <a:rPr lang="cs-CZ" dirty="0"/>
              <a:t>a, b jsou libovolná reálná čísla, x je neznámá</a:t>
            </a:r>
            <a:r>
              <a:rPr lang="cs-CZ" sz="1600" dirty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23492" y="5517232"/>
            <a:ext cx="4316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+mj-lt"/>
              </a:rPr>
              <a:t>Př.:	3 x + 5 = 0</a:t>
            </a:r>
            <a:endParaRPr lang="cs-CZ" sz="1600" dirty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60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60231"/>
            <a:ext cx="3600400" cy="587441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tIns="108000" bIns="108000" rtlCol="0">
            <a:spAutoFit/>
          </a:bodyPr>
          <a:lstStyle/>
          <a:p>
            <a:r>
              <a:rPr lang="cs-CZ" sz="2400" b="1" dirty="0"/>
              <a:t>Ekvivalentní </a:t>
            </a:r>
            <a:r>
              <a:rPr lang="cs-CZ" sz="2400" b="1" dirty="0" smtClean="0"/>
              <a:t>úpravy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9328" y="2204864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Při řešení lineárních rovnic využíváme tzv. ekvivalentní úpravy, což jsou takové úpravy,  které rovnici převedou na rovnici se stejnými kořeny.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1336" y="3645024"/>
            <a:ext cx="70750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/>
              <a:t>Mezi ekvivalentní úpravy patří:</a:t>
            </a:r>
          </a:p>
          <a:p>
            <a:endParaRPr lang="cs-CZ" dirty="0"/>
          </a:p>
          <a:p>
            <a:r>
              <a:rPr lang="cs-CZ" b="1" dirty="0"/>
              <a:t>Přičtení stejného výrazu k oběma stranám rovnice nebo jeho odečtení od obou stran.</a:t>
            </a:r>
          </a:p>
          <a:p>
            <a:r>
              <a:rPr lang="cs-CZ" b="1" dirty="0"/>
              <a:t>Vynásobení nebo vydělení obou stran rovnice stejným nenulovým číslem.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174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97288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45010" y="973163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využitím ekvivalentních úprav řešte lineární rovnice na množině reálných čísel.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2285" y="998142"/>
            <a:ext cx="583379" cy="57600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2470860"/>
            <a:ext cx="2736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       x– 7 = 12	  / + 7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x – 7 + 7 = 12 + 7</a:t>
            </a:r>
          </a:p>
          <a:p>
            <a:endParaRPr lang="cs-CZ" dirty="0">
              <a:latin typeface="+mj-lt"/>
            </a:endParaRPr>
          </a:p>
          <a:p>
            <a:r>
              <a:rPr lang="cs-CZ" dirty="0" smtClean="0">
                <a:latin typeface="+mj-lt"/>
              </a:rPr>
              <a:t>             </a:t>
            </a:r>
            <a:r>
              <a:rPr lang="cs-CZ" u="dbl" dirty="0" smtClean="0">
                <a:latin typeface="+mj-lt"/>
              </a:rPr>
              <a:t>x = 19</a:t>
            </a:r>
            <a:endParaRPr lang="cs-CZ" u="dbl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88768" y="2470860"/>
            <a:ext cx="28443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       5 + x =  2	    / -5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5 – 5 + x = 2 – 5</a:t>
            </a:r>
          </a:p>
          <a:p>
            <a:endParaRPr lang="cs-CZ" dirty="0">
              <a:latin typeface="+mj-lt"/>
            </a:endParaRPr>
          </a:p>
          <a:p>
            <a:r>
              <a:rPr lang="cs-CZ" dirty="0" smtClean="0">
                <a:latin typeface="+mj-lt"/>
              </a:rPr>
              <a:t>            </a:t>
            </a:r>
            <a:r>
              <a:rPr lang="cs-CZ" u="dbl" dirty="0" smtClean="0">
                <a:latin typeface="+mj-lt"/>
              </a:rPr>
              <a:t>x = -3</a:t>
            </a:r>
            <a:endParaRPr lang="cs-CZ" u="dbl" dirty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54188" y="4861520"/>
                <a:ext cx="2520280" cy="24244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+mj-lt"/>
                  </a:rPr>
                  <a:t>    3x = 18		/ :3</a:t>
                </a:r>
              </a:p>
              <a:p>
                <a:endParaRPr lang="cs-CZ" dirty="0" smtClean="0">
                  <a:latin typeface="+mj-lt"/>
                </a:endParaRPr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latin typeface="+mj-lt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>
                  <a:latin typeface="+mj-lt"/>
                </a:endParaRPr>
              </a:p>
              <a:p>
                <a:endParaRPr lang="cs-CZ" dirty="0">
                  <a:latin typeface="+mj-lt"/>
                </a:endParaRPr>
              </a:p>
              <a:p>
                <a:r>
                  <a:rPr lang="cs-CZ" dirty="0" smtClean="0"/>
                  <a:t>       </a:t>
                </a:r>
                <a:r>
                  <a:rPr lang="cs-CZ" u="dbl" dirty="0" smtClean="0"/>
                  <a:t>x= </a:t>
                </a:r>
                <a:r>
                  <a:rPr lang="cs-CZ" u="dbl" dirty="0"/>
                  <a:t>6</a:t>
                </a:r>
              </a:p>
              <a:p>
                <a:endParaRPr lang="cs-CZ" u="dbl" dirty="0" smtClean="0">
                  <a:latin typeface="+mj-lt"/>
                </a:endParaRPr>
              </a:p>
              <a:p>
                <a:endParaRPr lang="cs-CZ" dirty="0">
                  <a:latin typeface="+mj-lt"/>
                </a:endParaRPr>
              </a:p>
              <a:p>
                <a:r>
                  <a:rPr lang="cs-CZ" dirty="0" smtClean="0">
                    <a:latin typeface="+mj-lt"/>
                  </a:rPr>
                  <a:t> </a:t>
                </a:r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4188" y="4861520"/>
                <a:ext cx="2520280" cy="2424446"/>
              </a:xfrm>
              <a:prstGeom prst="rect">
                <a:avLst/>
              </a:prstGeom>
              <a:blipFill rotWithShape="1">
                <a:blip r:embed="rId2"/>
                <a:stretch>
                  <a:fillRect t="-1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78102" y="4867126"/>
                <a:ext cx="2844316" cy="17086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+mj-lt"/>
                  </a:rPr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latin typeface="+mj-lt"/>
                  </a:rPr>
                  <a:t>= -8		/ 2</a:t>
                </a:r>
              </a:p>
              <a:p>
                <a:endParaRPr lang="cs-CZ" dirty="0" smtClean="0">
                  <a:latin typeface="+mj-lt"/>
                </a:endParaRPr>
              </a:p>
              <a:p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latin typeface="+mj-lt"/>
                  </a:rPr>
                  <a:t>*2 = -8 * 2</a:t>
                </a:r>
              </a:p>
              <a:p>
                <a:endParaRPr lang="cs-CZ" dirty="0">
                  <a:latin typeface="+mj-lt"/>
                </a:endParaRPr>
              </a:p>
              <a:p>
                <a:r>
                  <a:rPr lang="cs-CZ" dirty="0">
                    <a:latin typeface="+mj-lt"/>
                  </a:rPr>
                  <a:t> </a:t>
                </a:r>
                <a:r>
                  <a:rPr lang="cs-CZ" dirty="0" smtClean="0">
                    <a:latin typeface="+mj-lt"/>
                  </a:rPr>
                  <a:t>       </a:t>
                </a:r>
                <a:r>
                  <a:rPr lang="cs-CZ" u="dbl" dirty="0" smtClean="0">
                    <a:latin typeface="+mj-lt"/>
                  </a:rPr>
                  <a:t>x = -16</a:t>
                </a:r>
                <a:endParaRPr lang="cs-CZ" u="dbl" dirty="0">
                  <a:latin typeface="+mj-lt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8102" y="4867126"/>
                <a:ext cx="2844316" cy="1708673"/>
              </a:xfrm>
              <a:prstGeom prst="rect">
                <a:avLst/>
              </a:prstGeom>
              <a:blipFill rotWithShape="1">
                <a:blip r:embed="rId3"/>
                <a:stretch>
                  <a:fillRect b="-1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1659174" y="194062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x </a:t>
            </a:r>
            <a:r>
              <a:rPr lang="cs-CZ" b="1" dirty="0">
                <a:latin typeface="+mj-lt"/>
              </a:rPr>
              <a:t>– 7 = 12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78102" y="1984749"/>
            <a:ext cx="1674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 </a:t>
            </a:r>
            <a:r>
              <a:rPr lang="cs-CZ" b="1" dirty="0">
                <a:latin typeface="+mj-lt"/>
              </a:rPr>
              <a:t>5 + x =  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34208" y="438735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b="1" dirty="0">
                <a:latin typeface="+mj-lt"/>
              </a:rPr>
              <a:t>3x = 18</a:t>
            </a:r>
            <a:r>
              <a:rPr lang="cs-CZ" b="1" dirty="0"/>
              <a:t>	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116193" y="4341283"/>
                <a:ext cx="1989466" cy="461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 dirty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b="1" i="1" dirty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= -8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6193" y="4341283"/>
                <a:ext cx="1989466" cy="461473"/>
              </a:xfrm>
              <a:prstGeom prst="rect">
                <a:avLst/>
              </a:prstGeom>
              <a:blipFill rotWithShape="1">
                <a:blip r:embed="rId4"/>
                <a:stretch>
                  <a:fillRect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42554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6" grpId="0"/>
      <p:bldP spid="2" grpId="0"/>
      <p:bldP spid="4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340767"/>
            <a:ext cx="2448000" cy="576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tIns="72000" bIns="0" rtlCol="0">
            <a:spAutoFit/>
          </a:bodyPr>
          <a:lstStyle/>
          <a:p>
            <a:r>
              <a:rPr lang="cs-CZ" sz="2400" b="1" dirty="0" smtClean="0"/>
              <a:t>Zkouška </a:t>
            </a:r>
            <a:r>
              <a:rPr lang="cs-CZ" sz="2400" b="1" dirty="0"/>
              <a:t>řešení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352" y="2132856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Ověřit správnost řešení můžeme tzv. zkouškou.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080792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Jaký je postup při provádění zkoušky?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645024"/>
            <a:ext cx="66247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b="1" dirty="0"/>
              <a:t>Vypočítaný kořen rovnice dosadíme nejdříve do výrazu na levé straně rovnice a vypočítáme, poté dosadíme do výrazu na pravé straně rovnice, opět vypočítáme. Při bezchybném postupu se oba výsledky  musí rovnat.</a:t>
            </a:r>
            <a:br>
              <a:rPr lang="cs-CZ" b="1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0807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422" y="297582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075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3183" y="1150226"/>
            <a:ext cx="7019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rovnice a proveďte zkoušku: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629" y="99019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53183" y="1916832"/>
            <a:ext cx="31468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 3x +2 = 10 – x	/ +x</a:t>
            </a:r>
          </a:p>
          <a:p>
            <a:r>
              <a:rPr lang="cs-CZ" dirty="0" smtClean="0">
                <a:latin typeface="+mj-lt"/>
              </a:rPr>
              <a:t>4x + 2 = 10	/ -2</a:t>
            </a:r>
          </a:p>
          <a:p>
            <a:r>
              <a:rPr lang="cs-CZ" dirty="0" smtClean="0">
                <a:latin typeface="+mj-lt"/>
              </a:rPr>
              <a:t>       4x = 8	/ :4</a:t>
            </a:r>
          </a:p>
          <a:p>
            <a:r>
              <a:rPr lang="cs-CZ" dirty="0" smtClean="0">
                <a:latin typeface="+mj-lt"/>
              </a:rPr>
              <a:t>         x = 2</a:t>
            </a:r>
            <a:endParaRPr lang="cs-CZ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2736" y="1916832"/>
            <a:ext cx="3021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Zk</a:t>
            </a:r>
            <a:r>
              <a:rPr lang="cs-CZ" dirty="0" smtClean="0"/>
              <a:t>.:</a:t>
            </a:r>
            <a:r>
              <a:rPr lang="cs-CZ" dirty="0"/>
              <a:t> </a:t>
            </a:r>
            <a:r>
              <a:rPr lang="cs-CZ" dirty="0" smtClean="0"/>
              <a:t>L = </a:t>
            </a:r>
            <a:r>
              <a:rPr lang="cs-CZ" dirty="0" smtClean="0">
                <a:latin typeface="+mj-lt"/>
              </a:rPr>
              <a:t>3 * 2 + 2 =  8</a:t>
            </a:r>
          </a:p>
          <a:p>
            <a:r>
              <a:rPr lang="cs-CZ" dirty="0" smtClean="0">
                <a:latin typeface="+mj-lt"/>
              </a:rPr>
              <a:t>        P =  10 – 2 = 8</a:t>
            </a:r>
          </a:p>
          <a:p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</a:t>
            </a:r>
            <a:r>
              <a:rPr lang="cs-CZ" u="dbl" dirty="0" smtClean="0">
                <a:latin typeface="+mj-lt"/>
              </a:rPr>
              <a:t>L = P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15975" y="4178697"/>
            <a:ext cx="35666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       36 – 5x =  5x – 64	/ +5x</a:t>
            </a:r>
          </a:p>
          <a:p>
            <a:r>
              <a:rPr lang="cs-CZ" dirty="0" smtClean="0">
                <a:latin typeface="+mj-lt"/>
              </a:rPr>
              <a:t>               36 = 10x – 64	/ +64</a:t>
            </a:r>
          </a:p>
          <a:p>
            <a:r>
              <a:rPr lang="cs-CZ" dirty="0" smtClean="0">
                <a:latin typeface="+mj-lt"/>
              </a:rPr>
              <a:t>             100 = 10x		/ :10</a:t>
            </a:r>
          </a:p>
          <a:p>
            <a:r>
              <a:rPr lang="cs-CZ" dirty="0" smtClean="0">
                <a:latin typeface="+mj-lt"/>
              </a:rPr>
              <a:t>                10 = x</a:t>
            </a:r>
          </a:p>
          <a:p>
            <a:r>
              <a:rPr lang="cs-CZ" dirty="0" smtClean="0">
                <a:latin typeface="+mj-lt"/>
              </a:rPr>
              <a:t>                  x =10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62736" y="4204494"/>
            <a:ext cx="3381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+mj-lt"/>
              </a:rPr>
              <a:t>Zk</a:t>
            </a:r>
            <a:r>
              <a:rPr lang="cs-CZ" dirty="0" smtClean="0">
                <a:latin typeface="+mj-lt"/>
              </a:rPr>
              <a:t>.:  L = 36 – 5 * 10 = 36 – 50 = -14</a:t>
            </a:r>
          </a:p>
          <a:p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P = 5* 10 – 64 = 50 – 64 = -14</a:t>
            </a:r>
          </a:p>
          <a:p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</a:t>
            </a:r>
            <a:r>
              <a:rPr lang="cs-CZ" u="dbl" dirty="0" smtClean="0">
                <a:latin typeface="+mj-lt"/>
              </a:rPr>
              <a:t>L = P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53183" y="1513412"/>
            <a:ext cx="157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 3x </a:t>
            </a:r>
            <a:r>
              <a:rPr lang="cs-CZ" b="1" dirty="0">
                <a:latin typeface="+mj-lt"/>
              </a:rPr>
              <a:t>+2 = 10 – x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77615" y="3717032"/>
            <a:ext cx="2210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+mj-lt"/>
              </a:rPr>
              <a:t>36 – 5x =  5x – 64</a:t>
            </a:r>
          </a:p>
        </p:txBody>
      </p:sp>
    </p:spTree>
    <p:extLst>
      <p:ext uri="{BB962C8B-B14F-4D97-AF65-F5344CB8AC3E}">
        <p14:creationId xmlns:p14="http://schemas.microsoft.com/office/powerpoint/2010/main" val="3544019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5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lineárních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rovnic o jedné neznámé.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 jednoduché rovnice s využitím ekvivalentních úprav. Provádí zkoušku správnosti řešení.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1978</TotalTime>
  <Words>504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141</cp:revision>
  <dcterms:created xsi:type="dcterms:W3CDTF">2013-01-11T17:11:37Z</dcterms:created>
  <dcterms:modified xsi:type="dcterms:W3CDTF">2014-09-29T07:20:33Z</dcterms:modified>
</cp:coreProperties>
</file>