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97" r:id="rId4"/>
    <p:sldId id="307" r:id="rId5"/>
    <p:sldId id="308" r:id="rId6"/>
    <p:sldId id="309" r:id="rId7"/>
    <p:sldId id="310" r:id="rId8"/>
    <p:sldId id="311" r:id="rId9"/>
    <p:sldId id="312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46" autoAdjust="0"/>
    <p:restoredTop sz="94671" autoAdjust="0"/>
  </p:normalViewPr>
  <p:slideViewPr>
    <p:cSldViewPr>
      <p:cViewPr>
        <p:scale>
          <a:sx n="83" d="100"/>
          <a:sy n="83" d="100"/>
        </p:scale>
        <p:origin x="-576" y="5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5824" y="3476620"/>
            <a:ext cx="6612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Lineární rovnice - procvičování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8288" y="40927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III-2-04-03_Rovnice_a_nerovnice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5"/>
            <a:ext cx="19080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6842" y="151556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66509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řešení může mít lineární rovnice?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083" y="367689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7049" y="2076811"/>
            <a:ext cx="6912768" cy="156966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Lineární rovnice může mít:</a:t>
            </a:r>
          </a:p>
          <a:p>
            <a:r>
              <a:rPr lang="cs-CZ" sz="2400" dirty="0" smtClean="0"/>
              <a:t>-Jediné řešení  </a:t>
            </a:r>
          </a:p>
          <a:p>
            <a:r>
              <a:rPr lang="cs-CZ" sz="2400" dirty="0" smtClean="0"/>
              <a:t>-Žádné řešení</a:t>
            </a:r>
          </a:p>
          <a:p>
            <a:r>
              <a:rPr lang="cs-CZ" sz="2400" dirty="0" smtClean="0"/>
              <a:t>-Nekonečně mnoho řešení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27048" y="375787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jakém případě lze tvrdit, že rovnice má nekonečně mnoho řešení?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27048" y="4127202"/>
            <a:ext cx="6912768" cy="83099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Jestliže při řešení rovnice dojdeme k pravdivé rovnosti , např. </a:t>
            </a:r>
            <a:r>
              <a:rPr lang="cs-CZ" sz="2400" dirty="0" smtClean="0">
                <a:latin typeface="+mj-lt"/>
              </a:rPr>
              <a:t>0 = 0.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6842" y="515719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5157192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jakém případě lze tvrdit, že rovnice nemá řešení?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5526524"/>
            <a:ext cx="6896209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Jestliže při řešení rovnice dojdeme k nepravdivé rovnosti, např. </a:t>
            </a: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0 = 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133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7" grpId="0"/>
      <p:bldP spid="9" grpId="0" animBg="1"/>
      <p:bldP spid="10" grpId="0" animBg="1"/>
      <p:bldP spid="8" grpId="0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0083" y="141277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12776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rovnici a proveďte zkoušku: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572000" y="1214209"/>
                <a:ext cx="3784426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214209"/>
                <a:ext cx="3784426" cy="71468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115616" y="202337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3528" y="2404169"/>
                <a:ext cx="3784426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        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404169"/>
                <a:ext cx="3784426" cy="7146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243412" y="3194566"/>
                <a:ext cx="26832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     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3412" y="3194566"/>
                <a:ext cx="268329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95490" y="3582948"/>
                <a:ext cx="20719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−2=5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5490" y="3582948"/>
                <a:ext cx="207197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243224" y="3563898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3224" y="3563898"/>
                <a:ext cx="65755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51188" y="3980260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1188" y="3980260"/>
                <a:ext cx="97552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243224" y="3933230"/>
                <a:ext cx="8491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/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3224" y="3933230"/>
                <a:ext cx="84914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004252" y="4328162"/>
                <a:ext cx="10781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u="dbl" smtClean="0">
                          <a:latin typeface="Cambria Math"/>
                        </a:rPr>
                        <m:t>  </m:t>
                      </m:r>
                      <m:r>
                        <a:rPr lang="cs-CZ" b="0" i="1" u="dbl" smtClean="0">
                          <a:latin typeface="Cambria Math"/>
                        </a:rPr>
                        <m:t>𝑥</m:t>
                      </m:r>
                      <m:r>
                        <a:rPr lang="cs-CZ" b="0" i="1" u="dbl" smtClean="0">
                          <a:latin typeface="Cambria Math"/>
                        </a:rPr>
                        <m:t>=−7</m:t>
                      </m:r>
                    </m:oMath>
                  </m:oMathPara>
                </a14:m>
                <a:endParaRPr lang="cs-CZ" u="dbl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4252" y="4328162"/>
                <a:ext cx="107811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256410" y="4639870"/>
            <a:ext cx="1168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07621" y="4941887"/>
                <a:ext cx="5722016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−7−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−7+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=−14−1+21−1=5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7621" y="4941887"/>
                <a:ext cx="5722016" cy="7146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115616" y="5489674"/>
                <a:ext cx="118350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5489674"/>
                <a:ext cx="118350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215741" y="5904488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u="dbl" smtClean="0">
                          <a:latin typeface="Cambria Math"/>
                        </a:rPr>
                        <m:t>𝐿</m:t>
                      </m:r>
                      <m:r>
                        <a:rPr lang="cs-CZ" b="0" i="1" u="dbl" smtClean="0">
                          <a:latin typeface="Cambria Math"/>
                        </a:rPr>
                        <m:t>=</m:t>
                      </m:r>
                      <m:r>
                        <a:rPr lang="cs-CZ" b="0" i="1" u="dbl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u="dbl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741" y="5904488"/>
                <a:ext cx="82022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1243412" y="1928892"/>
            <a:ext cx="65689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727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  <p:bldP spid="18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3422" y="118384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014463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Dosazením do dané rovnice určete, která z čísel  </a:t>
            </a:r>
            <a:r>
              <a:rPr lang="cs-CZ" dirty="0" smtClean="0">
                <a:latin typeface="+mj-lt"/>
              </a:rPr>
              <a:t>1, 0, -1</a:t>
            </a:r>
            <a:r>
              <a:rPr lang="cs-CZ" dirty="0" smtClean="0"/>
              <a:t> jsou kořenem této rovnice: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502039" y="1645188"/>
                <a:ext cx="152798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=5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2039" y="1645188"/>
                <a:ext cx="1527982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403648" y="2256124"/>
                <a:ext cx="2148523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1)    </m:t>
                      </m:r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56124"/>
                <a:ext cx="2148523" cy="6347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789524" y="2890913"/>
                <a:ext cx="3836371" cy="4840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𝑃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∙1−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b="0" i="0" smtClean="0">
                        <a:latin typeface="Cambria Math"/>
                        <a:ea typeface="Cambria Math"/>
                      </a:rPr>
                      <m:t>=5−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b="0" i="0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10−3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b="0" i="0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9524" y="2890913"/>
                <a:ext cx="3836371" cy="484043"/>
              </a:xfrm>
              <a:prstGeom prst="rect">
                <a:avLst/>
              </a:prstGeom>
              <a:blipFill rotWithShape="1">
                <a:blip r:embed="rId4"/>
                <a:stretch>
                  <a:fillRect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855917" y="3525307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5917" y="3525307"/>
                <a:ext cx="82022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doprava 9"/>
          <p:cNvSpPr/>
          <p:nvPr/>
        </p:nvSpPr>
        <p:spPr>
          <a:xfrm>
            <a:off x="2770567" y="3588962"/>
            <a:ext cx="518908" cy="242023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473695"/>
            <a:ext cx="2769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heavy" dirty="0" smtClean="0"/>
              <a:t>Číslo </a:t>
            </a:r>
            <a:r>
              <a:rPr lang="cs-CZ" u="heavy" dirty="0" smtClean="0">
                <a:latin typeface="+mj-lt"/>
              </a:rPr>
              <a:t>1</a:t>
            </a:r>
            <a:r>
              <a:rPr lang="cs-CZ" u="heavy" dirty="0" smtClean="0"/>
              <a:t> není kořen rovnice</a:t>
            </a:r>
            <a:endParaRPr lang="cs-CZ" u="heavy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444990" y="2256124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444990" y="4293096"/>
                <a:ext cx="170989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2)   </m:t>
                      </m:r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4990" y="4293096"/>
                <a:ext cx="1709891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702342" y="4923082"/>
                <a:ext cx="269144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∙0−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2342" y="4923082"/>
                <a:ext cx="2691440" cy="63478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55916" y="5576127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5916" y="5576127"/>
                <a:ext cx="82022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Šipka doprava 17"/>
          <p:cNvSpPr/>
          <p:nvPr/>
        </p:nvSpPr>
        <p:spPr>
          <a:xfrm>
            <a:off x="2878692" y="5639781"/>
            <a:ext cx="518908" cy="242023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5577108"/>
            <a:ext cx="2547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heavy" dirty="0" smtClean="0"/>
              <a:t> Číslo </a:t>
            </a:r>
            <a:r>
              <a:rPr lang="cs-CZ" u="heavy" dirty="0">
                <a:latin typeface="+mj-lt"/>
              </a:rPr>
              <a:t>0</a:t>
            </a:r>
            <a:r>
              <a:rPr lang="cs-CZ" u="heavy" dirty="0" smtClean="0"/>
              <a:t> je kořen rovnice</a:t>
            </a:r>
            <a:endParaRPr lang="cs-CZ" u="heavy" dirty="0"/>
          </a:p>
        </p:txBody>
      </p:sp>
    </p:spTree>
    <p:extLst>
      <p:ext uri="{BB962C8B-B14F-4D97-AF65-F5344CB8AC3E}">
        <p14:creationId xmlns:p14="http://schemas.microsoft.com/office/powerpoint/2010/main" val="112632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 animBg="1"/>
      <p:bldP spid="11" grpId="0"/>
      <p:bldP spid="15" grpId="0"/>
      <p:bldP spid="16" grpId="0"/>
      <p:bldP spid="17" grpId="0"/>
      <p:bldP spid="18" grpId="0" animBg="1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971600" y="1412776"/>
                <a:ext cx="188301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)   </m:t>
                      </m:r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412776"/>
                <a:ext cx="1883016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2023712"/>
                <a:ext cx="528227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r>
                        <a:rPr lang="cs-CZ" b="0" i="1" smtClean="0">
                          <a:latin typeface="Cambria Math"/>
                        </a:rPr>
                        <m:t>(−1)=5∙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=−5−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−10−3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023712"/>
                <a:ext cx="5282279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5970" y="2848372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5970" y="2848372"/>
                <a:ext cx="82022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prava 4"/>
          <p:cNvSpPr/>
          <p:nvPr/>
        </p:nvSpPr>
        <p:spPr>
          <a:xfrm>
            <a:off x="2397884" y="2912026"/>
            <a:ext cx="518908" cy="242023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912026"/>
            <a:ext cx="2852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heavy" dirty="0" smtClean="0"/>
              <a:t>Číslo -</a:t>
            </a:r>
            <a:r>
              <a:rPr lang="cs-CZ" u="heavy" dirty="0" smtClean="0">
                <a:latin typeface="+mj-lt"/>
              </a:rPr>
              <a:t>1</a:t>
            </a:r>
            <a:r>
              <a:rPr lang="cs-CZ" u="heavy" dirty="0" smtClean="0"/>
              <a:t> není kořen rovnice</a:t>
            </a:r>
            <a:endParaRPr lang="cs-CZ" u="heavy" dirty="0"/>
          </a:p>
        </p:txBody>
      </p:sp>
    </p:spTree>
    <p:extLst>
      <p:ext uri="{BB962C8B-B14F-4D97-AF65-F5344CB8AC3E}">
        <p14:creationId xmlns:p14="http://schemas.microsoft.com/office/powerpoint/2010/main" val="828100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3422" y="118384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1183849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</a:t>
            </a:r>
            <a:r>
              <a:rPr lang="cs-CZ" dirty="0" smtClean="0"/>
              <a:t>rčete, která </a:t>
            </a:r>
            <a:r>
              <a:rPr lang="cs-CZ" u="heavy" dirty="0" smtClean="0"/>
              <a:t>celá</a:t>
            </a:r>
            <a:r>
              <a:rPr lang="cs-CZ" dirty="0" smtClean="0"/>
              <a:t> čísla jsou řešením  rovnice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372200" y="1063047"/>
                <a:ext cx="174073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1063047"/>
                <a:ext cx="1740733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1547664" y="1916832"/>
            <a:ext cx="65652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763688" y="2276872"/>
                <a:ext cx="174073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276872"/>
                <a:ext cx="1740733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37134" y="2397674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7134" y="2397674"/>
                <a:ext cx="593432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99567" y="2971800"/>
                <a:ext cx="1868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+8=2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9567" y="2971800"/>
                <a:ext cx="186897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866850" y="2952750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6850" y="2952750"/>
                <a:ext cx="787973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233943" y="3501008"/>
                <a:ext cx="8002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8=8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3943" y="3501008"/>
                <a:ext cx="80021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837134" y="3501008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7134" y="3501008"/>
                <a:ext cx="657552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233942" y="4066264"/>
                <a:ext cx="8002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3942" y="4066264"/>
                <a:ext cx="80021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299551" y="4803449"/>
            <a:ext cx="2537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Pravdivá rovnost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3244967" y="4860806"/>
            <a:ext cx="518908" cy="242023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897310" y="4711116"/>
            <a:ext cx="4491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má nekonečně mnoho řešení, řešením jsou </a:t>
            </a:r>
            <a:r>
              <a:rPr lang="cs-CZ" u="heavy" dirty="0" smtClean="0"/>
              <a:t>všechna</a:t>
            </a:r>
            <a:r>
              <a:rPr lang="cs-CZ" dirty="0" smtClean="0"/>
              <a:t> celá čísla.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94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2" grpId="0"/>
      <p:bldP spid="14" grpId="0"/>
      <p:bldP spid="15" grpId="0"/>
      <p:bldP spid="16" grpId="0"/>
      <p:bldP spid="17" grpId="0" animBg="1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3422" y="118384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18385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rovnici a proveďte zkoušku: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413545" y="1202899"/>
                <a:ext cx="26373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+2=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3545" y="1202899"/>
                <a:ext cx="2637389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1763688" y="1707069"/>
            <a:ext cx="62872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52600" y="2060848"/>
                <a:ext cx="26373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+2=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2600" y="2060848"/>
                <a:ext cx="263738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ál 8"/>
          <p:cNvSpPr/>
          <p:nvPr/>
        </p:nvSpPr>
        <p:spPr>
          <a:xfrm>
            <a:off x="3347864" y="1885474"/>
            <a:ext cx="1404156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1939697"/>
            <a:ext cx="2777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kterého vzorce umocníme dvojčlen v závorce?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148064" y="2882077"/>
                <a:ext cx="2618666" cy="4005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+mj-lt"/>
                  </a:rPr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dirty="0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b="1" i="0" dirty="0" smtClean="0">
                        <a:solidFill>
                          <a:srgbClr val="FF0000"/>
                        </a:solidFill>
                        <a:latin typeface="Cambria Math"/>
                      </a:rPr>
                      <m:t>𝟐𝐚𝐛</m:t>
                    </m:r>
                    <m:r>
                      <a:rPr lang="cs-CZ" b="1" i="0" dirty="0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+mj-lt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882077"/>
                <a:ext cx="2618666" cy="400559"/>
              </a:xfrm>
              <a:prstGeom prst="rect">
                <a:avLst/>
              </a:prstGeom>
              <a:blipFill rotWithShape="1">
                <a:blip r:embed="rId4"/>
                <a:stretch>
                  <a:fillRect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700021" y="3525798"/>
                <a:ext cx="27425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</a:rPr>
                        <m:t>+2=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+6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</a:rPr>
                        <m:t>+9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0021" y="3525798"/>
                <a:ext cx="274254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639040" y="3525798"/>
                <a:ext cx="7727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9040" y="3525798"/>
                <a:ext cx="77271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200927" y="4077072"/>
                <a:ext cx="1740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+2=6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0927" y="4077072"/>
                <a:ext cx="174073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639040" y="4077072"/>
                <a:ext cx="6597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9040" y="4077072"/>
                <a:ext cx="659732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607064" y="4581128"/>
                <a:ext cx="13345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7064" y="4581128"/>
                <a:ext cx="133459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578535" y="4567605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8535" y="4567605"/>
                <a:ext cx="657552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476375" y="5011044"/>
                <a:ext cx="11037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−7=5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6375" y="5011044"/>
                <a:ext cx="110376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589924" y="4972497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9924" y="4972497"/>
                <a:ext cx="708848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247615" y="5399426"/>
                <a:ext cx="101399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7615" y="5399426"/>
                <a:ext cx="1013996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2901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83568" y="1844824"/>
                <a:ext cx="6264696" cy="10201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+2=−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+2=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25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+2=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r>
                  <a:rPr lang="cs-CZ" dirty="0">
                    <a:latin typeface="+mj-lt"/>
                  </a:rPr>
                  <a:t> </a:t>
                </a:r>
                <a:r>
                  <a:rPr lang="cs-CZ" dirty="0" smtClean="0">
                    <a:latin typeface="+mj-lt"/>
                  </a:rPr>
                  <a:t> 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844824"/>
                <a:ext cx="6264696" cy="102015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bdélník 2"/>
          <p:cNvSpPr/>
          <p:nvPr/>
        </p:nvSpPr>
        <p:spPr>
          <a:xfrm>
            <a:off x="1043608" y="1196752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43608" y="2606161"/>
                <a:ext cx="3130921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606161"/>
                <a:ext cx="3130921" cy="76937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87623" y="3610848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u="heavy" smtClean="0">
                          <a:latin typeface="Cambria Math"/>
                        </a:rPr>
                        <m:t>𝐿</m:t>
                      </m:r>
                      <m:r>
                        <a:rPr lang="cs-CZ" b="0" i="1" u="heavy" smtClean="0">
                          <a:latin typeface="Cambria Math"/>
                        </a:rPr>
                        <m:t>=</m:t>
                      </m:r>
                      <m:r>
                        <a:rPr lang="cs-CZ" b="0" i="1" u="heavy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u="heavy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3" y="3610848"/>
                <a:ext cx="82022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209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procvičování řešení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lineárních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rovnic o jedné neznámé.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 jednoduché rovnice s využitím ekvivalentních úprav. Provádí zkoušku správnosti řešení.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Jitka Vyhlídalová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2967</TotalTime>
  <Words>726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186</cp:revision>
  <dcterms:created xsi:type="dcterms:W3CDTF">2013-01-11T17:11:37Z</dcterms:created>
  <dcterms:modified xsi:type="dcterms:W3CDTF">2014-09-29T07:25:39Z</dcterms:modified>
</cp:coreProperties>
</file>