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97" r:id="rId4"/>
    <p:sldId id="298" r:id="rId5"/>
    <p:sldId id="299" r:id="rId6"/>
    <p:sldId id="300" r:id="rId7"/>
    <p:sldId id="301" r:id="rId8"/>
    <p:sldId id="302" r:id="rId9"/>
    <p:sldId id="304" r:id="rId10"/>
    <p:sldId id="303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1" autoAdjust="0"/>
    <p:restoredTop sz="94671" autoAdjust="0"/>
  </p:normalViewPr>
  <p:slideViewPr>
    <p:cSldViewPr>
      <p:cViewPr>
        <p:scale>
          <a:sx n="80" d="100"/>
          <a:sy n="80" d="100"/>
        </p:scale>
        <p:origin x="-738" y="-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251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0" Type="http://schemas.openxmlformats.org/officeDocument/2006/relationships/image" Target="../media/image66.png"/><Relationship Id="rId4" Type="http://schemas.openxmlformats.org/officeDocument/2006/relationships/image" Target="../media/image60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52545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Lineární  rovnice s neznámou ve jmenovateli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8288" y="426059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9549" y="440215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III-2-04-04_Rovnice_a_nerovnice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04.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Lineární rovnice s neznámou ve jmenovateli</a:t>
            </a:r>
            <a:endParaRPr lang="cs-CZ" sz="2400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1403648" y="1226369"/>
            <a:ext cx="6264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39552" y="146937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469370"/>
            <a:ext cx="6696744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Součástí řešení rovnic s neznámou ve jmenovateli je </a:t>
            </a:r>
            <a:r>
              <a:rPr lang="cs-CZ" b="1" dirty="0" smtClean="0"/>
              <a:t>stanovení podmínek</a:t>
            </a:r>
            <a:r>
              <a:rPr lang="cs-CZ" dirty="0" smtClean="0"/>
              <a:t>, tzn. určíme, pro které hodnoty neznámé má daná rovnice smysl, a získané řešení s podmínkami porovnáme nebo  provedeme </a:t>
            </a:r>
            <a:r>
              <a:rPr lang="cs-CZ" b="1" dirty="0" smtClean="0"/>
              <a:t>zkoušku</a:t>
            </a:r>
            <a:r>
              <a:rPr lang="cs-CZ" dirty="0" smtClean="0"/>
              <a:t>, při které se přesvědčíme, zda se po dosazení kořenů jmenovatelé zlomků nerovnají nule.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474587"/>
            <a:ext cx="86409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1763688" y="4094290"/>
                <a:ext cx="2323072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4094290"/>
                <a:ext cx="2323072" cy="62292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1565666" y="3628475"/>
            <a:ext cx="2521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rovnice v R: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45432" y="4991319"/>
            <a:ext cx="62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Stanovíme podmínky - z čeho budeme vycházet?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15438" y="5360651"/>
            <a:ext cx="6066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JMENOVATEL ZLOMKU NESMÍ BÝT ROVEN NULE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8" name="Šipka dolů 17"/>
          <p:cNvSpPr/>
          <p:nvPr/>
        </p:nvSpPr>
        <p:spPr>
          <a:xfrm>
            <a:off x="3203848" y="5729983"/>
            <a:ext cx="198022" cy="363313"/>
          </a:xfrm>
          <a:prstGeom prst="downArrow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2707950" y="6237312"/>
                <a:ext cx="12063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950" y="6237312"/>
                <a:ext cx="120635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15010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/>
      <p:bldP spid="17" grpId="0"/>
      <p:bldP spid="18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Podmínka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2123728" y="961678"/>
                <a:ext cx="97552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961678"/>
                <a:ext cx="975523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67544" y="162880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Rovnici vynásobíme vhodným společným jmenovatelem všech zlomků v rovnici – který to je výraz?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67544" y="2446418"/>
                <a:ext cx="2236510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</a:rPr>
                        <m:t>2−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x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+3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</a:rPr>
                            <m:t>5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x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+12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x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+3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446418"/>
                <a:ext cx="2236510" cy="62292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2912788" y="2628900"/>
                <a:ext cx="11911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+3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2788" y="2628900"/>
                <a:ext cx="1191160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88237" y="3138964"/>
                <a:ext cx="25927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−3=5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237" y="3138964"/>
                <a:ext cx="259276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379828" y="3552588"/>
                <a:ext cx="24011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+6−3=5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828" y="3552588"/>
                <a:ext cx="240117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783785" y="3948352"/>
                <a:ext cx="19972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3785" y="3948352"/>
                <a:ext cx="1997213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2904403" y="3913590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4403" y="3913590"/>
                <a:ext cx="787973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1318956" y="4317684"/>
                <a:ext cx="14628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3=3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8956" y="4317684"/>
                <a:ext cx="1462836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2900211" y="4317684"/>
                <a:ext cx="7857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0211" y="4317684"/>
                <a:ext cx="785793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1204433" y="4714164"/>
                <a:ext cx="11037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−9=3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433" y="4714164"/>
                <a:ext cx="1103764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2904403" y="4666660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4403" y="4666660"/>
                <a:ext cx="708848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1376225" y="5095406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6225" y="5095406"/>
                <a:ext cx="975523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783785" y="5464738"/>
            <a:ext cx="69565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Porovnáním s podmínkami je zřejmé, že </a:t>
            </a:r>
            <a:r>
              <a:rPr lang="cs-CZ" b="1" dirty="0" smtClean="0"/>
              <a:t>rovnice nemá řešení</a:t>
            </a:r>
            <a:r>
              <a:rPr lang="cs-CZ" dirty="0" smtClean="0"/>
              <a:t>, po dosazení  čísla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-3, by jmenovatel zlomku byl roven nule.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4716015" y="5765556"/>
            <a:ext cx="230425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205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6252" y="908720"/>
            <a:ext cx="86409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2454" y="94852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rovnici a proveďte zkoušku: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270348" y="1556792"/>
                <a:ext cx="2047355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0348" y="1556792"/>
                <a:ext cx="2047355" cy="6127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043080" y="1556792"/>
            <a:ext cx="36651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Jestliže budeme provádět zkoušku, nemusíme stanovovat podmínky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3506786" y="1695291"/>
                <a:ext cx="11911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6786" y="1695291"/>
                <a:ext cx="119116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546064" y="2210505"/>
                <a:ext cx="1740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−1+2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6064" y="2210505"/>
                <a:ext cx="1740733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593776" y="2583418"/>
                <a:ext cx="13367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3776" y="2583418"/>
                <a:ext cx="1336776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3550430" y="2583418"/>
                <a:ext cx="6597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0430" y="2583418"/>
                <a:ext cx="65973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1685445" y="2993946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5445" y="2993946"/>
                <a:ext cx="802399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611560" y="3573016"/>
            <a:ext cx="1000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Zk</a:t>
            </a:r>
            <a:r>
              <a:rPr lang="cs-CZ" dirty="0" smtClean="0"/>
              <a:t>.: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1484588" y="3452214"/>
                <a:ext cx="120411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4588" y="3452214"/>
                <a:ext cx="1204112" cy="610936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Šipka doprava 14"/>
          <p:cNvSpPr/>
          <p:nvPr/>
        </p:nvSpPr>
        <p:spPr>
          <a:xfrm>
            <a:off x="2990047" y="3588497"/>
            <a:ext cx="593499" cy="369332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880296" y="3654716"/>
            <a:ext cx="4580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 jedna není  kořen rovnice, protože po dosazení  je jmenovatel zlomku roven nule!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8300" y="4797152"/>
            <a:ext cx="6181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Závěr: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86644" y="4797152"/>
            <a:ext cx="2773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</a:t>
            </a:r>
            <a:r>
              <a:rPr lang="cs-CZ" b="1" dirty="0" smtClean="0"/>
              <a:t>nemá</a:t>
            </a:r>
            <a:r>
              <a:rPr lang="cs-CZ" dirty="0" smtClean="0"/>
              <a:t> řešení.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2086644" y="5170998"/>
            <a:ext cx="23413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7906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4" grpId="0" animBg="1"/>
      <p:bldP spid="15" grpId="0" animBg="1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8078" y="820182"/>
            <a:ext cx="86409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744514" y="1367026"/>
                <a:ext cx="1781257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4514" y="1367026"/>
                <a:ext cx="1781257" cy="61831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73671" y="2182034"/>
            <a:ext cx="2941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Podmínka: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214770" y="2132266"/>
                <a:ext cx="80239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4770" y="2132266"/>
                <a:ext cx="80239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773771" y="2710716"/>
                <a:ext cx="1781257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3771" y="2710716"/>
                <a:ext cx="1781257" cy="61831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3816870" y="2835205"/>
                <a:ext cx="5956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6870" y="2835205"/>
                <a:ext cx="59561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818655" y="3465984"/>
                <a:ext cx="17363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2+3+5=10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8655" y="3465984"/>
                <a:ext cx="1736373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520826" y="3895562"/>
                <a:ext cx="1056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0826" y="3895562"/>
                <a:ext cx="1056700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816870" y="3835316"/>
            <a:ext cx="4470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Rovnost platí, řešením je každé reálné </a:t>
            </a:r>
            <a:r>
              <a:rPr lang="cs-CZ" dirty="0" smtClean="0"/>
              <a:t>číslo </a:t>
            </a:r>
            <a:r>
              <a:rPr lang="cs-CZ" dirty="0" smtClean="0"/>
              <a:t>různé od nuly.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37396" y="823824"/>
            <a:ext cx="6542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520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6252" y="908720"/>
            <a:ext cx="86409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0348" y="1045260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rovnici: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470348" y="1450990"/>
                <a:ext cx="2844112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348" y="1450990"/>
                <a:ext cx="2844112" cy="65197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470348" y="2276872"/>
            <a:ext cx="2844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Podmínka: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984628" y="2265204"/>
                <a:ext cx="80239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4628" y="2265204"/>
                <a:ext cx="80239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470348" y="2672717"/>
                <a:ext cx="2844112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0348" y="2672717"/>
                <a:ext cx="2844112" cy="65197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427984" y="2814037"/>
                <a:ext cx="14476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2814037"/>
                <a:ext cx="144764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691680" y="3523248"/>
                <a:ext cx="2883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3523248"/>
                <a:ext cx="288348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1915331" y="3959950"/>
                <a:ext cx="26598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+24−16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5331" y="3959950"/>
                <a:ext cx="2659831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2706189" y="4414802"/>
                <a:ext cx="1868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24−4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6189" y="4414802"/>
                <a:ext cx="1868973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769392" y="4367752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9392" y="4367752"/>
                <a:ext cx="787973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3209271" y="4784134"/>
                <a:ext cx="14628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24=5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9271" y="4784134"/>
                <a:ext cx="1462836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4811556" y="4810566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1556" y="4810566"/>
                <a:ext cx="657552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3279423" y="5206330"/>
                <a:ext cx="10588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25=5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9423" y="5206330"/>
                <a:ext cx="1058880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4769392" y="5206330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9392" y="5206330"/>
                <a:ext cx="708848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3392688" y="5602094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2688" y="5602094"/>
                <a:ext cx="802399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4811556" y="5602094"/>
            <a:ext cx="2928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Vyhovuje podmínce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3392688" y="5971426"/>
            <a:ext cx="8023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436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252" y="908720"/>
            <a:ext cx="86409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86744" y="98566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co nejvýhodněji společného jmenovatele zlomků a rovnice vyřešte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286744" y="1628800"/>
                <a:ext cx="2593979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𝟕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6744" y="1628800"/>
                <a:ext cx="2593979" cy="61734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2843808" y="1945858"/>
            <a:ext cx="122413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200857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Výraz rozložíme na součin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8264252" y="1945858"/>
            <a:ext cx="489204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313620" y="2489776"/>
                <a:ext cx="3340145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3620" y="2489776"/>
                <a:ext cx="3340145" cy="65197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622511" y="2631096"/>
                <a:ext cx="18081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2511" y="2631096"/>
                <a:ext cx="1808124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167266" y="3393182"/>
                <a:ext cx="2742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=7−2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7266" y="3393182"/>
                <a:ext cx="2742417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1389180" y="3813374"/>
                <a:ext cx="25508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+2=7−2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9180" y="3813374"/>
                <a:ext cx="2550827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2575087" y="4320702"/>
                <a:ext cx="13345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4=7−2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5087" y="4320702"/>
                <a:ext cx="1334596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083174" y="4314592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3174" y="4314592"/>
                <a:ext cx="657552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2447109" y="4754014"/>
                <a:ext cx="12768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−3=−2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109" y="4754014"/>
                <a:ext cx="1276888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4114800" y="4799496"/>
                <a:ext cx="10735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4799496"/>
                <a:ext cx="1073564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2684353" y="5123346"/>
                <a:ext cx="80239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353" y="5123346"/>
                <a:ext cx="802399" cy="610936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H="1">
            <a:off x="2538474" y="5734282"/>
            <a:ext cx="13712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06252" y="177508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7822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515516" y="1340768"/>
                <a:ext cx="8232948" cy="8583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3−4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3+4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=−2−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−14−2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516" y="1340768"/>
                <a:ext cx="8232948" cy="85831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-128686" y="2655225"/>
                <a:ext cx="6840760" cy="10768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7−3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9−16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28686" y="2655225"/>
                <a:ext cx="6840760" cy="107683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017496" y="3933056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7496" y="3933056"/>
                <a:ext cx="820225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H="1">
            <a:off x="1017496" y="4302388"/>
            <a:ext cx="962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017496" y="4869160"/>
                <a:ext cx="80239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7496" y="4869160"/>
                <a:ext cx="802399" cy="61093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 flipH="1">
            <a:off x="1017496" y="5589240"/>
            <a:ext cx="962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29562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7357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1117898" y="1061870"/>
                <a:ext cx="3393813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7898" y="1061870"/>
                <a:ext cx="3393813" cy="61734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vál 4"/>
          <p:cNvSpPr/>
          <p:nvPr/>
        </p:nvSpPr>
        <p:spPr>
          <a:xfrm>
            <a:off x="1142355" y="1340302"/>
            <a:ext cx="1080120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5436096" y="1173570"/>
                <a:ext cx="27629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1173570"/>
                <a:ext cx="276293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161380" y="1155636"/>
            <a:ext cx="331236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04188" y="1937235"/>
                <a:ext cx="4257063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188" y="1937235"/>
                <a:ext cx="4257063" cy="65197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360512" y="2580479"/>
            <a:ext cx="792088" cy="872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232719" y="2580479"/>
            <a:ext cx="77082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735534" y="2211147"/>
                <a:ext cx="37355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−1=−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5534" y="2211147"/>
                <a:ext cx="373551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4732086" y="2219876"/>
            <a:ext cx="394092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18302" y="2675545"/>
                <a:ext cx="4257063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302" y="2675545"/>
                <a:ext cx="4257063" cy="651973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4576128" y="2940684"/>
                <a:ext cx="20646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6128" y="2940684"/>
                <a:ext cx="2064604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4114800" y="295275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844270" y="3463280"/>
                <a:ext cx="35310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−4+1+2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4270" y="3463280"/>
                <a:ext cx="3531095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1152600" y="4005064"/>
                <a:ext cx="32112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−4+1+2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+3−6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2600" y="4005064"/>
                <a:ext cx="3211264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3438689" y="4516358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8689" y="4516358"/>
                <a:ext cx="975523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3649913" y="4940062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9913" y="4940062"/>
                <a:ext cx="802399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539552" y="5309394"/>
            <a:ext cx="1153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1713986" y="5309394"/>
                <a:ext cx="7109575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∙0−4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∙0−1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=−4+1+3=0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3986" y="5309394"/>
                <a:ext cx="7109575" cy="617348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1713986" y="5979208"/>
                <a:ext cx="8202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3986" y="5979208"/>
                <a:ext cx="820289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TextovéPole 28"/>
              <p:cNvSpPr txBox="1"/>
              <p:nvPr/>
            </p:nvSpPr>
            <p:spPr>
              <a:xfrm>
                <a:off x="3223632" y="6012624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3632" y="6012624"/>
                <a:ext cx="820225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 flipH="1">
            <a:off x="3649913" y="5309394"/>
            <a:ext cx="8023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3248713" y="6381956"/>
            <a:ext cx="8023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4755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/>
      <p:bldP spid="27" grpId="0" animBg="1"/>
      <p:bldP spid="28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370881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výkladu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lineárních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rovnic s neznámou ve jmenovateli.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 jednoduché rovnice s využitím ekvivalentních úprav a stanovují podmínky řešení. Provádí zkoušku správnosti řešení.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2. 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55882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2216</TotalTime>
  <Words>323</Words>
  <Application>Microsoft Office PowerPoint</Application>
  <PresentationFormat>Předvádění na obrazovce (4:3)</PresentationFormat>
  <Paragraphs>123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158</cp:revision>
  <dcterms:created xsi:type="dcterms:W3CDTF">2013-01-11T17:11:37Z</dcterms:created>
  <dcterms:modified xsi:type="dcterms:W3CDTF">2014-09-29T10:05:02Z</dcterms:modified>
</cp:coreProperties>
</file>