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97" r:id="rId4"/>
    <p:sldId id="298" r:id="rId5"/>
    <p:sldId id="299" r:id="rId6"/>
    <p:sldId id="301" r:id="rId7"/>
    <p:sldId id="302" r:id="rId8"/>
    <p:sldId id="303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74" autoAdjust="0"/>
    <p:restoredTop sz="94671" autoAdjust="0"/>
  </p:normalViewPr>
  <p:slideViewPr>
    <p:cSldViewPr>
      <p:cViewPr>
        <p:scale>
          <a:sx n="90" d="100"/>
          <a:sy n="90" d="100"/>
        </p:scale>
        <p:origin x="-438" y="-3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Relationship Id="rId14" Type="http://schemas.openxmlformats.org/officeDocument/2006/relationships/image" Target="../media/image4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607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Lineární  rovnice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ve </a:t>
            </a:r>
            <a:r>
              <a:rPr lang="cs-CZ" sz="28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slovních úlohách I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8288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III-2-04-05_Rovnice_a_nerovnice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Lineární rovnice můžeme využít při řešení úloh z různých oblastí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132856"/>
            <a:ext cx="7200800" cy="28623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Postup při řešení slovní úlohy:</a:t>
            </a:r>
          </a:p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Zadání úlohy si pozorně přečteme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Označíme neznámou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Všechny známé údaje vyjádříme pomocí vhodně zvolené neznámé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Sestavíme rovnici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Rovnici vyřešíme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Správnost řešení můžeme ověřit zkouškou (vypočítaná hodnota musí      vyhovovat podmínkám úlohy!)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7. Napíšeme odpověď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090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93904" y="1036767"/>
            <a:ext cx="871363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Př. 1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835696" y="836712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Martina si koupila celkem 2 kg jablek a pomerančů a za svůj nákup zaplatila 51 Kč. Určete, kolik kg kterého ovoce si koupila, jestliže 1 kg jablek stál 22 Kč a 1 kg pomerančů 34 kg.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666234" y="1760042"/>
            <a:ext cx="749609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593904" y="1961996"/>
                <a:ext cx="4471763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Jablek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𝑘𝑔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Pomerančů	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2−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kg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Cena za  jablka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𝐾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č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Cena za pomeranče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34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2−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Kč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Cena celkem		51 Kč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904" y="1961996"/>
                <a:ext cx="4471763" cy="147732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090" t="-2066" b="-57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532285" y="3789040"/>
            <a:ext cx="1303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Rovnice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1558168" y="3789040"/>
                <a:ext cx="24452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=51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8168" y="3789040"/>
                <a:ext cx="2445285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1621519" y="4215522"/>
                <a:ext cx="23819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+68−34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=51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1519" y="4215522"/>
                <a:ext cx="2381934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4044257" y="4215522"/>
                <a:ext cx="7857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/−68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4257" y="4215522"/>
                <a:ext cx="785793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1706254" y="4603904"/>
                <a:ext cx="15333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=−17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6254" y="4603904"/>
                <a:ext cx="1533368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2157568" y="4993472"/>
                <a:ext cx="97872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=1,4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7568" y="4993472"/>
                <a:ext cx="978729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3602434" y="4636994"/>
                <a:ext cx="12018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2434" y="4636994"/>
                <a:ext cx="1201804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5152578" y="3775462"/>
            <a:ext cx="37907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Zkouška:</a:t>
            </a:r>
          </a:p>
          <a:p>
            <a:r>
              <a:rPr lang="cs-CZ" dirty="0" smtClean="0"/>
              <a:t>Cena za jablka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22•1,4=30,8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ena za pomeranče	34•0,6=20,4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Cena celkem	51,2=51</a:t>
            </a:r>
            <a:r>
              <a:rPr lang="cs-CZ" dirty="0" smtClean="0"/>
              <a:t>		</a:t>
            </a:r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1580" y="5514157"/>
            <a:ext cx="7060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Martina si koupila 1,4 kg jablek a 0,6 kg pomerančů.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686780" y="5886564"/>
            <a:ext cx="51882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04966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3904" y="1036767"/>
            <a:ext cx="871363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Př. 2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35696" y="1036767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Obvod trojúhelníku je 3,3 dm. Jedna jeho strana je třikrát delší než druhá a o 2 cm delší než třetí strana trojúhelníku. Určete délky stran trojúhelníku. Udělejte si náčrtek!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93904" y="1960097"/>
            <a:ext cx="78665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vnoramenný trojúhelník 6"/>
          <p:cNvSpPr/>
          <p:nvPr/>
        </p:nvSpPr>
        <p:spPr>
          <a:xfrm>
            <a:off x="700986" y="2305844"/>
            <a:ext cx="2674685" cy="93610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1851931" y="3334778"/>
                <a:ext cx="3727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1931" y="3334778"/>
                <a:ext cx="372794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2843808" y="2404525"/>
                <a:ext cx="7767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404525"/>
                <a:ext cx="776751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700986" y="2305844"/>
                <a:ext cx="372794" cy="5666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986" y="2305844"/>
                <a:ext cx="372794" cy="56669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3883494" y="2170212"/>
                <a:ext cx="5080994" cy="12938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rabicPeriod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strana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cm</a:t>
                </a:r>
              </a:p>
              <a:p>
                <a:pPr marL="342900" indent="-342900">
                  <a:buAutoNum type="arabicPeriod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strana		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−2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cm</a:t>
                </a:r>
              </a:p>
              <a:p>
                <a:pPr marL="342900" indent="-342900">
                  <a:buAutoNum type="arabicPeriod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strana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cm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Obvod trojúhelníku		3,3 dm = 33 cm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3494" y="2170212"/>
                <a:ext cx="5080994" cy="129388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959" t="-2358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700986" y="3704110"/>
            <a:ext cx="2142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Rovnice: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1902336" y="3704110"/>
                <a:ext cx="2624832" cy="4628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−2+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= 33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2336" y="3704110"/>
                <a:ext cx="2624832" cy="462884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6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3897816" y="3750886"/>
                <a:ext cx="5934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7816" y="3750886"/>
                <a:ext cx="593432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1788614" y="4166994"/>
                <a:ext cx="14628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−6=99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8614" y="4166994"/>
                <a:ext cx="1462836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3591587" y="4205094"/>
                <a:ext cx="6575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/+6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1587" y="4205094"/>
                <a:ext cx="657552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2196937" y="4612526"/>
                <a:ext cx="11871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=105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6937" y="4612526"/>
                <a:ext cx="1187120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3591587" y="4612526"/>
                <a:ext cx="5838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/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÷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7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1587" y="4612526"/>
                <a:ext cx="583814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l="-2083" t="-8333" r="-9375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2351693" y="5001474"/>
                <a:ext cx="930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1693" y="5001474"/>
                <a:ext cx="930639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4986047" y="3704110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Zkouška: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5004048" y="4073442"/>
                <a:ext cx="3960440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rabicPeriod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strana		15 cm</a:t>
                </a:r>
              </a:p>
              <a:p>
                <a:pPr marL="342900" indent="-342900">
                  <a:buAutoNum type="arabicPeriod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strana		13 cm</a:t>
                </a:r>
              </a:p>
              <a:p>
                <a:pPr marL="342900" indent="-342900">
                  <a:buAutoNum type="arabicPeriod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strana		5 cm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Obvod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15+13+5=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33			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4073442"/>
                <a:ext cx="3960440" cy="1477328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 l="-1385" t="-20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704723" y="5370806"/>
            <a:ext cx="559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Délky stran trojúhelníku jsou 15 cm, 13 cm a 5 cm.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704723" y="5740138"/>
            <a:ext cx="487539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29340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2" grpId="0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3904" y="1036767"/>
            <a:ext cx="871363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Př. 3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64704"/>
            <a:ext cx="66967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podniku spotřebovali v prvním čtvrtletí třetinu předpokládané spotřeby nafty na kalendářní rok, ve druhém a třetím čtvrtletí spotřebovali 70% zbytku a na čtvrté čtvrtletí zůstalo 8 568 litrů.</a:t>
            </a:r>
          </a:p>
          <a:p>
            <a:pPr marL="342900" indent="-342900"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Kolik litrů nafty činila předpokládaná spotřeba na celý rok?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b) Kolik % předpokládané spotřeby na kalendářní rok zůstalo na čtvrté čtvrtletí?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593904" y="2703696"/>
            <a:ext cx="79385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80697" y="2806376"/>
            <a:ext cx="1097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ada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1029584" y="2806376"/>
                <a:ext cx="7067173" cy="17084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Předpokládaná spotřeba na celý rok</a:t>
                </a:r>
                <a:r>
                  <a:rPr lang="cs-CZ" dirty="0" smtClean="0"/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𝑙</m:t>
                    </m:r>
                  </m:oMath>
                </a14:m>
                <a:endParaRPr lang="cs-CZ" b="0" dirty="0" smtClean="0"/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Spotřeba v 1. čtvrtletí	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𝑙</m:t>
                    </m:r>
                  </m:oMath>
                </a14:m>
                <a:endParaRPr lang="cs-CZ" dirty="0"/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Spotřeba ve 2. a 3. čtvrtletí			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r>
                  <a:rPr lang="cs-CZ" dirty="0" smtClean="0"/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0,7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𝑙</m:t>
                    </m:r>
                  </m:oMath>
                </a14:m>
                <a:endParaRPr lang="cs-CZ" dirty="0"/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Zbylo						8 568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𝑙</m:t>
                    </m:r>
                  </m:oMath>
                </a14:m>
                <a:endParaRPr lang="cs-CZ" dirty="0"/>
              </a:p>
              <a:p>
                <a:r>
                  <a:rPr lang="cs-CZ" dirty="0" smtClean="0"/>
                  <a:t>	</a:t>
                </a:r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9584" y="2806376"/>
                <a:ext cx="7067173" cy="170841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77" t="-21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045601" y="446985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Rovnice: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2398371" y="4318570"/>
                <a:ext cx="2737481" cy="5068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r>
                  <a:rPr lang="cs-CZ" dirty="0" smtClean="0"/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0,7</a:t>
                </a:r>
                <a:r>
                  <a:rPr lang="cs-CZ" dirty="0" smtClean="0"/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+8 568 =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8371" y="4318570"/>
                <a:ext cx="2737481" cy="50687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3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2427826" y="4877654"/>
                <a:ext cx="1991186" cy="4854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0,7+8568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7826" y="4877654"/>
                <a:ext cx="1991186" cy="48545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4521251" y="4935138"/>
                <a:ext cx="7216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1251" y="4935138"/>
                <a:ext cx="721672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2427826" y="5377894"/>
                <a:ext cx="30766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+257 040=30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7826" y="5377894"/>
                <a:ext cx="3076611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2423305" y="5785326"/>
                <a:ext cx="16231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257 040=6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3305" y="5785326"/>
                <a:ext cx="1623137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4291186" y="5766276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1186" y="5766276"/>
                <a:ext cx="708848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2494003" y="6173708"/>
                <a:ext cx="13666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=42 840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4003" y="6173708"/>
                <a:ext cx="1366656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5482310" y="4392067"/>
            <a:ext cx="1587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Zkouška: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04437" y="4877654"/>
            <a:ext cx="346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1. čtvrtletí	14 280 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12027" y="524355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2. a 2. čtvrtletí	19 992 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12027" y="5612886"/>
            <a:ext cx="3164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4. čtvrtletí	8 568 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12027" y="5969993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Celý rok		42 840 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2494003" y="6543040"/>
            <a:ext cx="131278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33891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9675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adb</a:t>
            </a:r>
            <a:r>
              <a:rPr lang="cs-CZ" dirty="0" smtClean="0"/>
              <a:t>)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1187624" y="1196752"/>
                <a:ext cx="741682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 4. čtvrtletí zbylo</a:t>
                </a:r>
                <a:r>
                  <a:rPr lang="cs-CZ" dirty="0" smtClean="0"/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 %                8 568 </m:t>
                    </m:r>
                    <m:r>
                      <a:rPr lang="cs-CZ" b="0" i="1" smtClean="0">
                        <a:latin typeface="Cambria Math"/>
                      </a:rPr>
                      <m:t>𝑙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1196752"/>
                <a:ext cx="7416824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740"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1187624" y="1566084"/>
                <a:ext cx="561662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100 %					42 840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𝑙</m:t>
                    </m:r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1566084"/>
                <a:ext cx="5616624" cy="64633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977" t="-56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1187624" y="1889249"/>
                <a:ext cx="64087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1 %					428,40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𝑙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1889249"/>
                <a:ext cx="6408712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856"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160562" y="2343237"/>
                <a:ext cx="2177776" cy="6476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8 568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428,40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=20 %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0562" y="2343237"/>
                <a:ext cx="2177776" cy="647613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2555776" y="2852936"/>
            <a:ext cx="7515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187624" y="3501008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Předpokládaná spotřeba na celý rok činila 42 840 l.  Na čtvrté čtvrtletí zůstalo 20 % předpokládané spotřeby.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1187624" y="4147339"/>
            <a:ext cx="66967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56664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025784"/>
            <a:ext cx="871363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Př. 4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1619672" y="1025784"/>
                <a:ext cx="6840760" cy="946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Turista vyšel v 8 h ráno, ve 3 h odpoledne za ním vyjel cyklista průměrnou rychlostí 12 km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h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−1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Určete v kolik hodin cyklista dohoní chodce, jehož průměrná rychlost je 5 km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h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−1 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1025784"/>
                <a:ext cx="6840760" cy="94699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802" t="-3205" b="-64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H="1">
            <a:off x="395536" y="1972775"/>
            <a:ext cx="79208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310148" y="3231536"/>
                <a:ext cx="792088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Dráha chodce za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+7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h			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+7</m:t>
                        </m:r>
                      </m:e>
                    </m:d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5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km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148" y="3231536"/>
                <a:ext cx="7920880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69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99456" y="380265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Rovnice: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1590526" y="3794850"/>
                <a:ext cx="183614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+7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 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0526" y="3794850"/>
                <a:ext cx="1836144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1618704" y="4164182"/>
                <a:ext cx="17214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8704" y="4164182"/>
                <a:ext cx="1721497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3316959" y="4164182"/>
                <a:ext cx="787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6959" y="4164182"/>
                <a:ext cx="787973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1722554" y="4533514"/>
                <a:ext cx="10588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=35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2554" y="4533514"/>
                <a:ext cx="1058880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3284678" y="4519912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4678" y="4519912"/>
                <a:ext cx="708848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1878034" y="4934182"/>
                <a:ext cx="802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8034" y="4934182"/>
                <a:ext cx="802399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4355976" y="3787387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Zkouška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4355976" y="4152820"/>
                <a:ext cx="37333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Dráha cyklisty	12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5=60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𝑘𝑚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4152820"/>
                <a:ext cx="3733378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l="-147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4355976" y="4543943"/>
                <a:ext cx="373337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Dráha chodce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5+7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5 = 60 km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4543943"/>
                <a:ext cx="3733378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l="-1471" t="-8197" r="-1144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H="1">
            <a:off x="1850795" y="5253823"/>
            <a:ext cx="8023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38004" y="5589240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Cyklista vyjel v 15 h, cesta mu trvala 5 h, tzn. že chodce dohonil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 h.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87040" y="1972775"/>
            <a:ext cx="7848872" cy="366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Doba, za kterou cyklista dohoní chodce			x h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Obdélník 25"/>
              <p:cNvSpPr/>
              <p:nvPr/>
            </p:nvSpPr>
            <p:spPr>
              <a:xfrm>
                <a:off x="287040" y="2256784"/>
                <a:ext cx="7284464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Rychlost chodce					5 km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 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h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−1</m:t>
                        </m:r>
                      </m:sup>
                    </m:sSup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040" y="2256784"/>
                <a:ext cx="7284464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 l="-66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Obdélník 26"/>
              <p:cNvSpPr/>
              <p:nvPr/>
            </p:nvSpPr>
            <p:spPr>
              <a:xfrm>
                <a:off x="310148" y="2596222"/>
                <a:ext cx="7219850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Rychlost cyklisty					12 km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 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h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−1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148" y="2596222"/>
                <a:ext cx="7219850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 l="-760" t="-10000" b="-2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Obdélník 27"/>
              <p:cNvSpPr/>
              <p:nvPr/>
            </p:nvSpPr>
            <p:spPr>
              <a:xfrm>
                <a:off x="319609" y="2883606"/>
                <a:ext cx="7337549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Dráha cyklisty za x h				12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𝑘𝑚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609" y="2883606"/>
                <a:ext cx="7337549" cy="3693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 l="-66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 flipH="1">
            <a:off x="526172" y="5958572"/>
            <a:ext cx="68541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45890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/>
      <p:bldP spid="17" grpId="0" animBg="1"/>
      <p:bldP spid="18" grpId="0" animBg="1"/>
      <p:bldP spid="22" grpId="0"/>
      <p:bldP spid="25" grpId="0"/>
      <p:bldP spid="26" grpId="0" animBg="1"/>
      <p:bldP spid="27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8972" y="347849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řešení slovních úloh s využitím lineárních rovnic o jedné neznámé. Žáci řeší  jednoduché slovní úlohy z různých oblastí. Provádí zkoušku správnosti řešení.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Milada Hudcová, Libuše Kubičíková: Sbírka úloh z matematiky pro SOU a SOŠ, 1. vydání 1994, Prometheus, ISBN 80-85849-40-2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6957" y="1628800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2255</TotalTime>
  <Words>425</Words>
  <Application>Microsoft Office PowerPoint</Application>
  <PresentationFormat>Předvádění na obrazovce (4:3)</PresentationFormat>
  <Paragraphs>110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Dum</cp:lastModifiedBy>
  <cp:revision>166</cp:revision>
  <dcterms:created xsi:type="dcterms:W3CDTF">2013-01-11T17:11:37Z</dcterms:created>
  <dcterms:modified xsi:type="dcterms:W3CDTF">2014-09-29T10:06:49Z</dcterms:modified>
</cp:coreProperties>
</file>