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304" r:id="rId4"/>
    <p:sldId id="305" r:id="rId5"/>
    <p:sldId id="306" r:id="rId6"/>
    <p:sldId id="307" r:id="rId7"/>
    <p:sldId id="308" r:id="rId8"/>
    <p:sldId id="309" r:id="rId9"/>
    <p:sldId id="310" r:id="rId10"/>
    <p:sldId id="311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96" autoAdjust="0"/>
    <p:restoredTop sz="94671" autoAdjust="0"/>
  </p:normalViewPr>
  <p:slideViewPr>
    <p:cSldViewPr>
      <p:cViewPr>
        <p:scale>
          <a:sx n="62" d="100"/>
          <a:sy n="62" d="100"/>
        </p:scale>
        <p:origin x="-1164" y="-22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18" Type="http://schemas.openxmlformats.org/officeDocument/2006/relationships/image" Target="../media/image20.png"/><Relationship Id="rId26" Type="http://schemas.openxmlformats.org/officeDocument/2006/relationships/image" Target="../media/image28.png"/><Relationship Id="rId3" Type="http://schemas.openxmlformats.org/officeDocument/2006/relationships/image" Target="../media/image5.png"/><Relationship Id="rId21" Type="http://schemas.openxmlformats.org/officeDocument/2006/relationships/image" Target="../media/image23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33" Type="http://schemas.openxmlformats.org/officeDocument/2006/relationships/image" Target="../media/image35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24" Type="http://schemas.openxmlformats.org/officeDocument/2006/relationships/image" Target="../media/image26.png"/><Relationship Id="rId32" Type="http://schemas.openxmlformats.org/officeDocument/2006/relationships/image" Target="../media/image34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30.png"/><Relationship Id="rId10" Type="http://schemas.openxmlformats.org/officeDocument/2006/relationships/image" Target="../media/image12.png"/><Relationship Id="rId19" Type="http://schemas.openxmlformats.org/officeDocument/2006/relationships/image" Target="../media/image21.png"/><Relationship Id="rId31" Type="http://schemas.openxmlformats.org/officeDocument/2006/relationships/image" Target="../media/image33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png"/><Relationship Id="rId22" Type="http://schemas.openxmlformats.org/officeDocument/2006/relationships/image" Target="../media/image24.png"/><Relationship Id="rId27" Type="http://schemas.openxmlformats.org/officeDocument/2006/relationships/image" Target="../media/image29.png"/><Relationship Id="rId30" Type="http://schemas.openxmlformats.org/officeDocument/2006/relationships/image" Target="../media/image3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image" Target="../media/image4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47.png"/><Relationship Id="rId7" Type="http://schemas.openxmlformats.org/officeDocument/2006/relationships/image" Target="../media/image51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12" Type="http://schemas.openxmlformats.org/officeDocument/2006/relationships/image" Target="../media/image66.png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png"/><Relationship Id="rId11" Type="http://schemas.openxmlformats.org/officeDocument/2006/relationships/image" Target="../media/image65.png"/><Relationship Id="rId5" Type="http://schemas.openxmlformats.org/officeDocument/2006/relationships/image" Target="../media/image59.png"/><Relationship Id="rId10" Type="http://schemas.openxmlformats.org/officeDocument/2006/relationships/image" Target="../media/image64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pn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png"/><Relationship Id="rId4" Type="http://schemas.openxmlformats.org/officeDocument/2006/relationships/image" Target="../media/image6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13" Type="http://schemas.openxmlformats.org/officeDocument/2006/relationships/image" Target="../media/image82.png"/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12" Type="http://schemas.openxmlformats.org/officeDocument/2006/relationships/image" Target="../media/image81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5.png"/><Relationship Id="rId11" Type="http://schemas.openxmlformats.org/officeDocument/2006/relationships/image" Target="../media/image80.png"/><Relationship Id="rId5" Type="http://schemas.openxmlformats.org/officeDocument/2006/relationships/image" Target="../media/image74.png"/><Relationship Id="rId10" Type="http://schemas.openxmlformats.org/officeDocument/2006/relationships/image" Target="../media/image79.png"/><Relationship Id="rId4" Type="http://schemas.openxmlformats.org/officeDocument/2006/relationships/image" Target="../media/image73.png"/><Relationship Id="rId9" Type="http://schemas.openxmlformats.org/officeDocument/2006/relationships/image" Target="../media/image7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9.png"/><Relationship Id="rId13" Type="http://schemas.openxmlformats.org/officeDocument/2006/relationships/image" Target="../media/image94.png"/><Relationship Id="rId3" Type="http://schemas.openxmlformats.org/officeDocument/2006/relationships/image" Target="../media/image84.png"/><Relationship Id="rId7" Type="http://schemas.openxmlformats.org/officeDocument/2006/relationships/image" Target="../media/image88.png"/><Relationship Id="rId12" Type="http://schemas.openxmlformats.org/officeDocument/2006/relationships/image" Target="../media/image93.png"/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7.png"/><Relationship Id="rId11" Type="http://schemas.openxmlformats.org/officeDocument/2006/relationships/image" Target="../media/image92.png"/><Relationship Id="rId5" Type="http://schemas.openxmlformats.org/officeDocument/2006/relationships/image" Target="../media/image86.png"/><Relationship Id="rId10" Type="http://schemas.openxmlformats.org/officeDocument/2006/relationships/image" Target="../media/image91.png"/><Relationship Id="rId4" Type="http://schemas.openxmlformats.org/officeDocument/2006/relationships/image" Target="../media/image85.png"/><Relationship Id="rId9" Type="http://schemas.openxmlformats.org/officeDocument/2006/relationships/image" Target="../media/image90.png"/><Relationship Id="rId14" Type="http://schemas.openxmlformats.org/officeDocument/2006/relationships/image" Target="../media/image9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460756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Řešení lineárních nerovnic o jedné neznámé</a:t>
            </a:r>
          </a:p>
          <a:p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39224" y="692696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27081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III-2-04-08_Rovnice_a_nerovnice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1901" y="105361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38210" y="1053610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Proveďte kontrolu samostatné práce.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934451" y="1681476"/>
                <a:ext cx="174073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3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−7≥5−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𝑥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4451" y="1681476"/>
                <a:ext cx="1740733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932747" y="1650539"/>
                <a:ext cx="174073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>
                    <a:ea typeface="Cambria Math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i="1" dirty="0">
                        <a:latin typeface="Cambria Math"/>
                        <a:ea typeface="Cambria Math"/>
                        <a:cs typeface="Times New Roman" pitchFamily="18" charset="0"/>
                      </a:rPr>
                      <m:t>9−5</m:t>
                    </m:r>
                    <m:r>
                      <a:rPr lang="cs-CZ" i="1" dirty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 dirty="0">
                        <a:latin typeface="Cambria Math"/>
                        <a:ea typeface="Cambria Math"/>
                        <a:cs typeface="Times New Roman" pitchFamily="18" charset="0"/>
                      </a:rPr>
                      <m:t>≤3+</m:t>
                    </m:r>
                    <m:r>
                      <a:rPr lang="cs-CZ" i="1" dirty="0">
                        <a:latin typeface="Cambria Math"/>
                        <a:ea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747" y="1650539"/>
                <a:ext cx="1740733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985042" y="4045714"/>
                <a:ext cx="2367571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7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−3</m:t>
                        </m:r>
                      </m:e>
                    </m:d>
                    <m:r>
                      <a:rPr lang="cs-CZ" i="1">
                        <a:latin typeface="Cambria Math"/>
                        <a:ea typeface="Cambria Math"/>
                        <a:cs typeface="Times New Roman" pitchFamily="18" charset="0"/>
                      </a:rPr>
                      <m:t>&lt;3</m:t>
                    </m:r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1−</m:t>
                        </m:r>
                        <m:r>
                          <a:rPr lang="cs-CZ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𝑥</m:t>
                        </m:r>
                      </m:e>
                    </m:d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5042" y="4045714"/>
                <a:ext cx="2367571" cy="369332"/>
              </a:xfrm>
              <a:prstGeom prst="rect">
                <a:avLst/>
              </a:prstGeom>
              <a:blipFill rotWithShape="1">
                <a:blip r:embed="rId4"/>
                <a:stretch>
                  <a:fillRect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5187362" y="3924014"/>
                <a:ext cx="1208536" cy="6127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&gt;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362" y="3924014"/>
                <a:ext cx="1208536" cy="6127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728397" y="1700526"/>
                <a:ext cx="6597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/+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8397" y="1700526"/>
                <a:ext cx="659732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988560" y="2042752"/>
                <a:ext cx="13345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4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−7≥5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8560" y="2042752"/>
                <a:ext cx="1334596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649342" y="2069858"/>
                <a:ext cx="6575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/+7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9342" y="2069858"/>
                <a:ext cx="657552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270839" y="2431534"/>
                <a:ext cx="11614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≥12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0839" y="2431534"/>
                <a:ext cx="116147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660358" y="2431534"/>
                <a:ext cx="7088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÷4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0358" y="2431534"/>
                <a:ext cx="708848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501364" y="2766704"/>
                <a:ext cx="8023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≥3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1364" y="2766704"/>
                <a:ext cx="802399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1520757" y="3136036"/>
            <a:ext cx="8023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Vývojový diagram: spojnice 22"/>
          <p:cNvSpPr/>
          <p:nvPr/>
        </p:nvSpPr>
        <p:spPr>
          <a:xfrm>
            <a:off x="1270839" y="3277205"/>
            <a:ext cx="249918" cy="24991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7" name="Přímá spojnice se šipkou 26"/>
          <p:cNvCxnSpPr>
            <a:stCxn id="23" idx="6"/>
          </p:cNvCxnSpPr>
          <p:nvPr/>
        </p:nvCxnSpPr>
        <p:spPr>
          <a:xfrm flipV="1">
            <a:off x="1520757" y="3402162"/>
            <a:ext cx="911554" cy="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23" idx="2"/>
          </p:cNvCxnSpPr>
          <p:nvPr/>
        </p:nvCxnSpPr>
        <p:spPr>
          <a:xfrm flipH="1" flipV="1">
            <a:off x="934451" y="3402162"/>
            <a:ext cx="336388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1230713" y="3453715"/>
            <a:ext cx="385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506053" y="3268875"/>
                <a:ext cx="10174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⟨"/>
                          <m:endChr m:val="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3;</m:t>
                          </m:r>
                          <m:d>
                            <m:dPr>
                              <m:begChr m:val="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∞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6053" y="3268875"/>
                <a:ext cx="1017458" cy="369332"/>
              </a:xfrm>
              <a:prstGeom prst="rect">
                <a:avLst/>
              </a:prstGeom>
              <a:blipFill rotWithShape="1">
                <a:blip r:embed="rId12"/>
                <a:stretch>
                  <a:fillRect l="-29940" t="-118033" r="-49701" b="-1852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6673480" y="1650539"/>
                <a:ext cx="6597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3480" y="1650539"/>
                <a:ext cx="659732" cy="369332"/>
              </a:xfrm>
              <a:prstGeom prst="rect">
                <a:avLst/>
              </a:prstGeom>
              <a:blipFill rotWithShape="1">
                <a:blip r:embed="rId13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4948855" y="1986241"/>
                <a:ext cx="13345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9−6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≤3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8855" y="1986241"/>
                <a:ext cx="1334596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673480" y="2017375"/>
                <a:ext cx="6575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/−9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73480" y="2017375"/>
                <a:ext cx="657552" cy="369332"/>
              </a:xfrm>
              <a:prstGeom prst="rect">
                <a:avLst/>
              </a:prstGeom>
              <a:blipFill rotWithShape="1">
                <a:blip r:embed="rId15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948855" y="2339419"/>
                <a:ext cx="1405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≤−12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8855" y="2339419"/>
                <a:ext cx="1405128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630141" y="2334027"/>
                <a:ext cx="10735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−6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0141" y="2334027"/>
                <a:ext cx="1073564" cy="369332"/>
              </a:xfrm>
              <a:prstGeom prst="rect">
                <a:avLst/>
              </a:prstGeom>
              <a:blipFill rotWithShape="1">
                <a:blip r:embed="rId17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5250219" y="2671745"/>
                <a:ext cx="8023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≥2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0219" y="2671745"/>
                <a:ext cx="802399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Vývojový diagram: spojnice 37"/>
          <p:cNvSpPr/>
          <p:nvPr/>
        </p:nvSpPr>
        <p:spPr>
          <a:xfrm>
            <a:off x="5401500" y="3164953"/>
            <a:ext cx="249918" cy="24991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1" name="Přímá spojnice se šipkou 40"/>
          <p:cNvCxnSpPr/>
          <p:nvPr/>
        </p:nvCxnSpPr>
        <p:spPr>
          <a:xfrm flipV="1">
            <a:off x="5618902" y="3310049"/>
            <a:ext cx="911554" cy="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 flipV="1">
            <a:off x="5135494" y="3310045"/>
            <a:ext cx="336388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5401501" y="3414871"/>
            <a:ext cx="2499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Obdélník 43"/>
              <p:cNvSpPr/>
              <p:nvPr/>
            </p:nvSpPr>
            <p:spPr>
              <a:xfrm>
                <a:off x="6906783" y="6211379"/>
                <a:ext cx="103028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2;+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∞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4" name="Obdélník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6783" y="6211379"/>
                <a:ext cx="1030282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1106101" y="4418816"/>
                <a:ext cx="21254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−21&lt;3−3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101" y="4418816"/>
                <a:ext cx="2125454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273871" y="4415046"/>
                <a:ext cx="787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/+3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𝑥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3871" y="4415046"/>
                <a:ext cx="787973" cy="369332"/>
              </a:xfrm>
              <a:prstGeom prst="rect">
                <a:avLst/>
              </a:prstGeom>
              <a:blipFill rotWithShape="1">
                <a:blip r:embed="rId21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185987" y="4784378"/>
                <a:ext cx="15910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17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−21&lt;3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5987" y="4784378"/>
                <a:ext cx="1591077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3273871" y="4788148"/>
            <a:ext cx="609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/+21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277545" y="5153710"/>
                <a:ext cx="11871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17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&lt;24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7545" y="5153710"/>
                <a:ext cx="1187120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206846" y="5161856"/>
                <a:ext cx="8370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÷17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6846" y="5161856"/>
                <a:ext cx="837089" cy="369332"/>
              </a:xfrm>
              <a:prstGeom prst="rect">
                <a:avLst/>
              </a:prstGeom>
              <a:blipFill rotWithShape="1">
                <a:blip r:embed="rId24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615869" y="5415430"/>
                <a:ext cx="930639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17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5869" y="5415430"/>
                <a:ext cx="930639" cy="610936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9" name="Přímá spojnice se šipkou 38"/>
          <p:cNvCxnSpPr/>
          <p:nvPr/>
        </p:nvCxnSpPr>
        <p:spPr>
          <a:xfrm flipH="1">
            <a:off x="1235088" y="6196662"/>
            <a:ext cx="90062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Vývojový diagram: spojnice 46"/>
          <p:cNvSpPr/>
          <p:nvPr/>
        </p:nvSpPr>
        <p:spPr>
          <a:xfrm>
            <a:off x="2135710" y="6071703"/>
            <a:ext cx="249918" cy="249918"/>
          </a:xfrm>
          <a:prstGeom prst="flowChartConnector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8" name="Přímá spojnice 47"/>
          <p:cNvCxnSpPr/>
          <p:nvPr/>
        </p:nvCxnSpPr>
        <p:spPr>
          <a:xfrm flipH="1" flipV="1">
            <a:off x="2385628" y="6196662"/>
            <a:ext cx="336388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456290" y="6187856"/>
                <a:ext cx="165209" cy="61177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17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56290" y="6187856"/>
                <a:ext cx="165209" cy="611771"/>
              </a:xfrm>
              <a:prstGeom prst="rect">
                <a:avLst/>
              </a:prstGeom>
              <a:blipFill rotWithShape="1">
                <a:blip r:embed="rId26"/>
                <a:stretch>
                  <a:fillRect r="-1074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0" name="Přímá spojnice 49"/>
          <p:cNvCxnSpPr/>
          <p:nvPr/>
        </p:nvCxnSpPr>
        <p:spPr>
          <a:xfrm>
            <a:off x="5272280" y="3041077"/>
            <a:ext cx="8023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934437" y="5964279"/>
                <a:ext cx="1231747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∞;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17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4437" y="5964279"/>
                <a:ext cx="1231747" cy="714683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0" name="Přímá spojnice 39"/>
          <p:cNvCxnSpPr/>
          <p:nvPr/>
        </p:nvCxnSpPr>
        <p:spPr>
          <a:xfrm flipH="1">
            <a:off x="4427984" y="1422942"/>
            <a:ext cx="72008" cy="5256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648579" y="3823047"/>
            <a:ext cx="773984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6630141" y="4050952"/>
                <a:ext cx="5934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∙6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0141" y="4050952"/>
                <a:ext cx="593432" cy="369332"/>
              </a:xfrm>
              <a:prstGeom prst="rect">
                <a:avLst/>
              </a:prstGeom>
              <a:blipFill rotWithShape="1">
                <a:blip r:embed="rId28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4948855" y="4574044"/>
                <a:ext cx="156760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−2&gt;2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8855" y="4574044"/>
                <a:ext cx="1567609" cy="369332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6502237" y="4539592"/>
                <a:ext cx="787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2237" y="4539592"/>
                <a:ext cx="787973" cy="369332"/>
              </a:xfrm>
              <a:prstGeom prst="rect">
                <a:avLst/>
              </a:prstGeom>
              <a:blipFill rotWithShape="1">
                <a:blip r:embed="rId30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5187362" y="4972814"/>
                <a:ext cx="120635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−2&gt;0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7362" y="4972814"/>
                <a:ext cx="1206356" cy="369332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6545847" y="4921998"/>
                <a:ext cx="6575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/+2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5847" y="4921998"/>
                <a:ext cx="657552" cy="369332"/>
              </a:xfrm>
              <a:prstGeom prst="rect">
                <a:avLst/>
              </a:prstGeom>
              <a:blipFill rotWithShape="1">
                <a:blip r:embed="rId32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5643034" y="5291330"/>
                <a:ext cx="8023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43034" y="5291330"/>
                <a:ext cx="802399" cy="369332"/>
              </a:xfrm>
              <a:prstGeom prst="rect">
                <a:avLst/>
              </a:prstGeom>
              <a:blipFill rotWithShape="1">
                <a:blip r:embed="rId3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1" name="Přímá spojnice se šipkou 60"/>
          <p:cNvCxnSpPr/>
          <p:nvPr/>
        </p:nvCxnSpPr>
        <p:spPr>
          <a:xfrm flipV="1">
            <a:off x="6074679" y="6026366"/>
            <a:ext cx="911554" cy="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flipH="1" flipV="1">
            <a:off x="5505285" y="6026362"/>
            <a:ext cx="336388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Vývojový diagram: spojnice 62"/>
          <p:cNvSpPr/>
          <p:nvPr/>
        </p:nvSpPr>
        <p:spPr>
          <a:xfrm>
            <a:off x="5826720" y="5901403"/>
            <a:ext cx="249918" cy="249918"/>
          </a:xfrm>
          <a:prstGeom prst="flowChartConnector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5951679" y="6199537"/>
            <a:ext cx="2499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2</a:t>
            </a:r>
          </a:p>
        </p:txBody>
      </p:sp>
      <p:cxnSp>
        <p:nvCxnSpPr>
          <p:cNvPr id="65" name="Přímá spojnice 64"/>
          <p:cNvCxnSpPr/>
          <p:nvPr/>
        </p:nvCxnSpPr>
        <p:spPr>
          <a:xfrm>
            <a:off x="1711582" y="6026368"/>
            <a:ext cx="8023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5651419" y="5653739"/>
            <a:ext cx="80239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9852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4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23" grpId="0" animBg="1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 animBg="1"/>
      <p:bldP spid="43" grpId="0"/>
      <p:bldP spid="44" grpId="0"/>
      <p:bldP spid="45" grpId="0"/>
      <p:bldP spid="8" grpId="0"/>
      <p:bldP spid="15" grpId="0"/>
      <p:bldP spid="17" grpId="0"/>
      <p:bldP spid="18" grpId="0"/>
      <p:bldP spid="19" grpId="0"/>
      <p:bldP spid="20" grpId="0"/>
      <p:bldP spid="47" grpId="0" animBg="1"/>
      <p:bldP spid="24" grpId="0"/>
      <p:bldP spid="25" grpId="0"/>
      <p:bldP spid="55" grpId="0"/>
      <p:bldP spid="56" grpId="0"/>
      <p:bldP spid="57" grpId="0"/>
      <p:bldP spid="58" grpId="0"/>
      <p:bldP spid="59" grpId="0"/>
      <p:bldP spid="60" grpId="0"/>
      <p:bldP spid="63" grpId="0" animBg="1"/>
      <p:bldP spid="6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2881" y="846370"/>
            <a:ext cx="697691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846370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Řešte nerovnice o jedné neznámé: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403648" y="1369590"/>
            <a:ext cx="47525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374508" y="184482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403648" y="1720334"/>
                <a:ext cx="1868973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&gt;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1720334"/>
                <a:ext cx="1868973" cy="61831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483196" y="1901974"/>
                <a:ext cx="5934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3196" y="1901974"/>
                <a:ext cx="593432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281435" y="2595086"/>
                <a:ext cx="19972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−10&gt;4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1435" y="2595086"/>
                <a:ext cx="199721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356543" y="2583418"/>
                <a:ext cx="787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/−4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𝑥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6543" y="2583418"/>
                <a:ext cx="787973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787341" y="3194566"/>
                <a:ext cx="11015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−10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87341" y="3194566"/>
                <a:ext cx="1101584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3324731" y="3194565"/>
            <a:ext cx="3951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Protože tato nerovnost neplatí, nerovnice nemá řešení!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4509" y="4293096"/>
            <a:ext cx="576064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430338" y="4370040"/>
            <a:ext cx="2672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Zapamatujte si: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30338" y="4816316"/>
            <a:ext cx="5229894" cy="646331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Jestliže při řešení nerovnice získáme nerovnost, která neplatí, nemá taková nerovnice řešení.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9140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2" grpId="0"/>
      <p:bldP spid="13" grpId="0"/>
      <p:bldP spid="14" grpId="0"/>
      <p:bldP spid="15" grpId="0" animBg="1"/>
      <p:bldP spid="16" grpId="0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6876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058838" y="1147958"/>
                <a:ext cx="174073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i="1" smtClean="0">
                          <a:latin typeface="Cambria Math"/>
                          <a:ea typeface="Cambria Math"/>
                        </a:rPr>
                        <m:t>≤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1+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8838" y="1147958"/>
                <a:ext cx="1740733" cy="61093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275856" y="1306860"/>
                <a:ext cx="5934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1306860"/>
                <a:ext cx="593432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76350" y="1988840"/>
                <a:ext cx="1868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−3≤4+2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6350" y="1988840"/>
                <a:ext cx="186897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80132" y="1988840"/>
                <a:ext cx="78797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80132" y="1988840"/>
                <a:ext cx="787973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68996" y="2583418"/>
                <a:ext cx="9733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≤4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8996" y="2583418"/>
                <a:ext cx="973343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3332262" y="2633186"/>
            <a:ext cx="35961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Protože tato nerovnost platí, můžeme za neznámou x dosadit jakékoli reálné číslo.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4509" y="4293096"/>
            <a:ext cx="576064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!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4293096"/>
            <a:ext cx="2672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Zapamatujte si: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30338" y="5085184"/>
            <a:ext cx="5229894" cy="92333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Jestliže při řešení nerovnice získáme nerovnost, která platí, vyhovuje této nerovnici každé reálné číslo.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3553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 animBg="1"/>
      <p:bldP spid="11" grpId="0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1052736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Určete, která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přirozená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která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celá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čísla vyhovují nerovnici: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03648" y="1916832"/>
                <a:ext cx="2535822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 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≥−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1916832"/>
                <a:ext cx="2535822" cy="61831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Přímá spojnice 5"/>
          <p:cNvCxnSpPr/>
          <p:nvPr/>
        </p:nvCxnSpPr>
        <p:spPr>
          <a:xfrm flipV="1">
            <a:off x="1403648" y="1699067"/>
            <a:ext cx="6984776" cy="123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886332" y="2041321"/>
                <a:ext cx="7216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6332" y="2041321"/>
                <a:ext cx="721672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519734" y="3140968"/>
                <a:ext cx="24460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4−8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+6≥−5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19734" y="3140968"/>
                <a:ext cx="244605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372766" y="2621518"/>
                <a:ext cx="300877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1−2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</a:rPr>
                        <m:t> −6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2766" y="2621518"/>
                <a:ext cx="300877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201587" y="3645024"/>
                <a:ext cx="17642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10−14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≥−5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1587" y="3645024"/>
                <a:ext cx="176420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114800" y="3645024"/>
                <a:ext cx="7857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/−10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800" y="3645024"/>
                <a:ext cx="785793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527670" y="4212878"/>
                <a:ext cx="153336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−14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≥−15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7670" y="4212878"/>
                <a:ext cx="1533368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114986" y="4212878"/>
                <a:ext cx="120180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−14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4986" y="4212878"/>
                <a:ext cx="1201804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2943169" y="4639360"/>
                <a:ext cx="930639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≤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3169" y="4639360"/>
                <a:ext cx="930639" cy="61651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5347573" y="4196655"/>
                <a:ext cx="354490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latin typeface="Cambria Math"/>
                        </a:rPr>
                        <m:t>𝐃</m:t>
                      </m:r>
                      <m:r>
                        <a:rPr lang="cs-CZ" b="1" i="0" smtClean="0">
                          <a:latin typeface="Cambria Math"/>
                        </a:rPr>
                        <m:t>ě</m:t>
                      </m:r>
                      <m:r>
                        <a:rPr lang="cs-CZ" b="1" i="0" smtClean="0">
                          <a:latin typeface="Cambria Math"/>
                        </a:rPr>
                        <m:t>𝐥</m:t>
                      </m:r>
                      <m:r>
                        <a:rPr lang="cs-CZ" b="1" i="0" smtClean="0">
                          <a:latin typeface="Cambria Math"/>
                        </a:rPr>
                        <m:t>í</m:t>
                      </m:r>
                      <m:r>
                        <a:rPr lang="cs-CZ" b="1" i="0" smtClean="0">
                          <a:latin typeface="Cambria Math"/>
                        </a:rPr>
                        <m:t>𝐦𝐞</m:t>
                      </m:r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𝐳</m:t>
                      </m:r>
                      <m:r>
                        <a:rPr lang="cs-CZ" b="1" i="0" smtClean="0">
                          <a:latin typeface="Cambria Math"/>
                        </a:rPr>
                        <m:t>á</m:t>
                      </m:r>
                      <m:r>
                        <a:rPr lang="cs-CZ" b="1" i="0" smtClean="0">
                          <a:latin typeface="Cambria Math"/>
                        </a:rPr>
                        <m:t>𝐩𝐨𝐫𝐧</m:t>
                      </m:r>
                      <m:r>
                        <a:rPr lang="cs-CZ" b="1" i="0" smtClean="0">
                          <a:latin typeface="Cambria Math"/>
                        </a:rPr>
                        <m:t>ý</m:t>
                      </m:r>
                      <m:r>
                        <a:rPr lang="cs-CZ" b="1" i="0" smtClean="0">
                          <a:latin typeface="Cambria Math"/>
                        </a:rPr>
                        <m:t>𝐦</m:t>
                      </m:r>
                      <m:r>
                        <a:rPr lang="cs-CZ" b="1" i="0" smtClean="0">
                          <a:latin typeface="Cambria Math"/>
                        </a:rPr>
                        <m:t> čí</m:t>
                      </m:r>
                      <m:r>
                        <a:rPr lang="cs-CZ" b="1" i="0" smtClean="0">
                          <a:latin typeface="Cambria Math"/>
                        </a:rPr>
                        <m:t>𝐬𝐥𝐞𝐦</m:t>
                      </m:r>
                      <m:r>
                        <a:rPr lang="cs-CZ" b="1" i="0" smtClean="0">
                          <a:latin typeface="Cambria Math"/>
                        </a:rPr>
                        <m:t>, </m:t>
                      </m:r>
                      <m:r>
                        <a:rPr lang="cs-CZ" b="1" i="0" smtClean="0">
                          <a:latin typeface="Cambria Math"/>
                        </a:rPr>
                        <m:t>𝐳𝐧𝐚𝐤</m:t>
                      </m:r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latin typeface="Cambria Math"/>
                        </a:rPr>
                        <m:t>𝐧𝐞𝐫𝐨𝐯𝐧𝐨𝐬𝐭𝐢</m:t>
                      </m:r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𝐦𝐮𝐬</m:t>
                      </m:r>
                      <m:r>
                        <a:rPr lang="cs-CZ" b="1" i="0" smtClean="0">
                          <a:latin typeface="Cambria Math"/>
                        </a:rPr>
                        <m:t>í</m:t>
                      </m:r>
                      <m:r>
                        <a:rPr lang="cs-CZ" b="1" i="0" smtClean="0">
                          <a:latin typeface="Cambria Math"/>
                        </a:rPr>
                        <m:t>𝐦𝐞</m:t>
                      </m:r>
                      <m:r>
                        <a:rPr lang="cs-CZ" b="1" i="0" smtClean="0">
                          <a:latin typeface="Cambria Math"/>
                        </a:rPr>
                        <m:t> </m:t>
                      </m:r>
                      <m:r>
                        <a:rPr lang="cs-CZ" b="1" i="0" smtClean="0">
                          <a:latin typeface="Cambria Math"/>
                        </a:rPr>
                        <m:t>𝐨𝐛𝐫</m:t>
                      </m:r>
                      <m:r>
                        <a:rPr lang="cs-CZ" b="1" i="0" smtClean="0">
                          <a:latin typeface="Cambria Math"/>
                        </a:rPr>
                        <m:t>á</m:t>
                      </m:r>
                      <m:r>
                        <a:rPr lang="cs-CZ" b="1" i="0" smtClean="0">
                          <a:latin typeface="Cambria Math"/>
                        </a:rPr>
                        <m:t>𝐭𝐢𝐭</m:t>
                      </m:r>
                      <m:r>
                        <a:rPr lang="cs-CZ" b="1" i="0" smtClean="0">
                          <a:latin typeface="Cambria Math"/>
                        </a:rPr>
                        <m:t>!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47573" y="4196655"/>
                <a:ext cx="3544908" cy="64633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1519734" y="5255875"/>
            <a:ext cx="62926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Přirozené číslo, které vyhovuje  dané nerovnici je pouze číslo 1.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celých čísel vyhovují všechna záporná  a čísla 1 a 0.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41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2882" y="846370"/>
            <a:ext cx="646710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Př.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475656" y="846370"/>
                <a:ext cx="6624736" cy="76495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Určete, pro která čísla je výraz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5−7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+3 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kladný. Řešení znázorněte na číselné ose a zapište intervalem. 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6" y="846370"/>
                <a:ext cx="6624736" cy="764953"/>
              </a:xfrm>
              <a:prstGeom prst="rect">
                <a:avLst/>
              </a:prstGeom>
              <a:blipFill rotWithShape="1">
                <a:blip r:embed="rId2"/>
                <a:stretch>
                  <a:fillRect l="-736" b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1475655" y="1628363"/>
            <a:ext cx="662473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329051" y="1787932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27264" y="1941820"/>
            <a:ext cx="37084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Co znamená kladný výraz??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8009" y="2533546"/>
            <a:ext cx="2515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Můžeme psát nerovnici: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452648" y="2971798"/>
                <a:ext cx="1738553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5−7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</a:rPr>
                        <m:t>+3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52648" y="2971798"/>
                <a:ext cx="1738553" cy="61651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535109" y="3076340"/>
                <a:ext cx="59343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5109" y="3076340"/>
                <a:ext cx="593432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475655" y="3588313"/>
                <a:ext cx="17385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5−7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+6&gt;0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5655" y="3588313"/>
                <a:ext cx="173855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751372" y="4145260"/>
                <a:ext cx="146283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11−7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1372" y="4145260"/>
                <a:ext cx="1462836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438929" y="4145260"/>
                <a:ext cx="78579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/−11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8929" y="4145260"/>
                <a:ext cx="785793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619361" y="4533641"/>
                <a:ext cx="140512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−7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&gt;−11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9361" y="4533641"/>
                <a:ext cx="1405128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387146" y="4552690"/>
                <a:ext cx="10735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/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÷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−7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87146" y="4552690"/>
                <a:ext cx="1073564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879612" y="4967242"/>
                <a:ext cx="930639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79612" y="4967242"/>
                <a:ext cx="930639" cy="61093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4788024" y="4329926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Dělíme záporným číslem, znak nerovnosti musíme obrátit!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se šipkou 17"/>
          <p:cNvCxnSpPr/>
          <p:nvPr/>
        </p:nvCxnSpPr>
        <p:spPr>
          <a:xfrm flipH="1">
            <a:off x="1592069" y="6004162"/>
            <a:ext cx="90062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Vývojový diagram: spojnice 18"/>
          <p:cNvSpPr/>
          <p:nvPr/>
        </p:nvSpPr>
        <p:spPr>
          <a:xfrm>
            <a:off x="2492691" y="5879203"/>
            <a:ext cx="249918" cy="249918"/>
          </a:xfrm>
          <a:prstGeom prst="flowChartConnector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1" name="Přímá spojnice 20"/>
          <p:cNvCxnSpPr>
            <a:stCxn id="19" idx="6"/>
          </p:cNvCxnSpPr>
          <p:nvPr/>
        </p:nvCxnSpPr>
        <p:spPr>
          <a:xfrm>
            <a:off x="2742609" y="6004162"/>
            <a:ext cx="6388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804681" y="6004162"/>
                <a:ext cx="498855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4681" y="6004162"/>
                <a:ext cx="498855" cy="61093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036301" y="5952289"/>
                <a:ext cx="1231747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∞;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7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6301" y="5952289"/>
                <a:ext cx="1231747" cy="71468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39718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 animBg="1"/>
      <p:bldP spid="22" grpId="0"/>
      <p:bldP spid="2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Pracujte samostatně: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6890" y="1561654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1561654"/>
            <a:ext cx="61206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 daných nerovnic znázorněte na číselné ose a zapište je pomocí intervalu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1187624" y="2348880"/>
            <a:ext cx="61206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83568" y="278092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403648" y="2683145"/>
                <a:ext cx="2067746" cy="5648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 −1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&lt;7+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−4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2683145"/>
                <a:ext cx="2067746" cy="56489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683568" y="393305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408584" y="3684077"/>
                <a:ext cx="2413994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6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 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&gt;0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8584" y="3684077"/>
                <a:ext cx="2413994" cy="6183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683568" y="4797152"/>
            <a:ext cx="725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403648" y="4797152"/>
                <a:ext cx="317176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≤6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4797152"/>
                <a:ext cx="3171766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683568" y="5589240"/>
            <a:ext cx="725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408584" y="5589240"/>
                <a:ext cx="3952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4+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  <m:d>
                        <m:d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4−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 −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6</m:t>
                      </m:r>
                      <m:d>
                        <m:dPr>
                          <m:ctrlPr>
                            <a:rPr lang="cs-CZ" i="1" dirty="0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dirty="0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b="0" i="1" dirty="0" smtClean="0">
                              <a:latin typeface="Cambria Math"/>
                              <a:cs typeface="Times New Roman" pitchFamily="18" charset="0"/>
                            </a:rPr>
                            <m:t>−1</m:t>
                          </m:r>
                        </m:e>
                      </m:d>
                      <m:r>
                        <a:rPr lang="cs-CZ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&lt;</m:t>
                      </m:r>
                      <m:r>
                        <a:rPr lang="cs-CZ" b="0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28−</m:t>
                      </m:r>
                      <m:sSup>
                        <m:sSupPr>
                          <m:ctrlPr>
                            <a:rPr lang="cs-CZ" b="0" i="1" dirty="0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b="0" i="1" dirty="0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8584" y="5589240"/>
                <a:ext cx="395249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8850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24744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Správné řešení samostatné práce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4034" y="2178823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44114" y="2081040"/>
                <a:ext cx="2067746" cy="56489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 −1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&lt;7+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−4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4114" y="2081040"/>
                <a:ext cx="2067746" cy="56489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247190" y="2652076"/>
                <a:ext cx="174073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−2&lt;2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7190" y="2652076"/>
                <a:ext cx="1740733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604154" y="3118482"/>
                <a:ext cx="9755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4154" y="3118482"/>
                <a:ext cx="97552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790225" y="3548944"/>
                <a:ext cx="9755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&gt;−8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0225" y="3548944"/>
                <a:ext cx="97552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2538264" y="4426293"/>
                <a:ext cx="120340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−8;+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∞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38264" y="4426293"/>
                <a:ext cx="1203406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se šipkou 9"/>
          <p:cNvCxnSpPr/>
          <p:nvPr/>
        </p:nvCxnSpPr>
        <p:spPr>
          <a:xfrm flipV="1">
            <a:off x="1706160" y="4241280"/>
            <a:ext cx="911554" cy="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 flipV="1">
            <a:off x="1136766" y="4241276"/>
            <a:ext cx="336388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Vývojový diagram: spojnice 11"/>
          <p:cNvSpPr/>
          <p:nvPr/>
        </p:nvSpPr>
        <p:spPr>
          <a:xfrm>
            <a:off x="1458201" y="4116317"/>
            <a:ext cx="249918" cy="249918"/>
          </a:xfrm>
          <a:prstGeom prst="flowChartConnector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83160" y="4414451"/>
            <a:ext cx="53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66184" y="2205529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5791200" y="1956550"/>
                <a:ext cx="2413994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5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6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 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&gt;0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1200" y="1956550"/>
                <a:ext cx="2413994" cy="618311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16"/>
          <p:cNvCxnSpPr/>
          <p:nvPr/>
        </p:nvCxnSpPr>
        <p:spPr>
          <a:xfrm>
            <a:off x="791679" y="1494076"/>
            <a:ext cx="4392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963468" y="2618159"/>
                <a:ext cx="22729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2−5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+2−3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3468" y="2618159"/>
                <a:ext cx="2272930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6455455" y="3047405"/>
                <a:ext cx="13345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4−8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5455" y="3047405"/>
                <a:ext cx="133459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513163" y="3477867"/>
                <a:ext cx="12768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−8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&gt;−4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13163" y="3477867"/>
                <a:ext cx="1276888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750407" y="3872841"/>
                <a:ext cx="802399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50407" y="3872841"/>
                <a:ext cx="802399" cy="61093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se šipkou 22"/>
          <p:cNvCxnSpPr/>
          <p:nvPr/>
        </p:nvCxnSpPr>
        <p:spPr>
          <a:xfrm flipH="1">
            <a:off x="5237583" y="5016166"/>
            <a:ext cx="900622" cy="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Vývojový diagram: spojnice 23"/>
          <p:cNvSpPr/>
          <p:nvPr/>
        </p:nvSpPr>
        <p:spPr>
          <a:xfrm>
            <a:off x="6138205" y="4891207"/>
            <a:ext cx="249918" cy="249918"/>
          </a:xfrm>
          <a:prstGeom prst="flowChartConnector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5" name="Přímá spojnice 24"/>
          <p:cNvCxnSpPr/>
          <p:nvPr/>
        </p:nvCxnSpPr>
        <p:spPr>
          <a:xfrm flipH="1" flipV="1">
            <a:off x="6388123" y="5016166"/>
            <a:ext cx="336388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6458785" y="5007360"/>
                <a:ext cx="539412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58785" y="5007360"/>
                <a:ext cx="539412" cy="61093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6936932" y="4783783"/>
                <a:ext cx="1103507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∞;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36932" y="4783783"/>
                <a:ext cx="1103507" cy="71468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83552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2" grpId="0" animBg="1"/>
      <p:bldP spid="13" grpId="0"/>
      <p:bldP spid="14" grpId="0"/>
      <p:bldP spid="15" grpId="0"/>
      <p:bldP spid="19" grpId="0"/>
      <p:bldP spid="20" grpId="0"/>
      <p:bldP spid="21" grpId="0"/>
      <p:bldP spid="22" grpId="0"/>
      <p:bldP spid="24" grpId="0" animBg="1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4048" y="1693432"/>
            <a:ext cx="725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899592" y="1657450"/>
                <a:ext cx="317176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b="0" i="1" smtClean="0">
                                  <a:latin typeface="Cambria Math"/>
                                </a:rPr>
                                <m:t>+1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≤6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−2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1657450"/>
                <a:ext cx="3171766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4427984" y="1657450"/>
            <a:ext cx="725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d)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964967" y="1628800"/>
                <a:ext cx="3952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4+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  <m:d>
                        <m:d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4−</m:t>
                          </m:r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</m:d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 −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6</m:t>
                      </m:r>
                      <m:d>
                        <m:dPr>
                          <m:ctrlPr>
                            <a:rPr lang="cs-CZ" i="1" dirty="0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dirty="0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  <m:r>
                            <a:rPr lang="cs-CZ" b="0" i="1" dirty="0" smtClean="0">
                              <a:latin typeface="Cambria Math"/>
                              <a:cs typeface="Times New Roman" pitchFamily="18" charset="0"/>
                            </a:rPr>
                            <m:t>−1</m:t>
                          </m:r>
                        </m:e>
                      </m:d>
                      <m:r>
                        <a:rPr lang="cs-CZ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&lt;</m:t>
                      </m:r>
                      <m:r>
                        <a:rPr lang="cs-CZ" b="0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28−</m:t>
                      </m:r>
                      <m:sSup>
                        <m:sSupPr>
                          <m:ctrlPr>
                            <a:rPr lang="cs-CZ" b="0" i="1" dirty="0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b="0" i="1" dirty="0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b="0" i="1" dirty="0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4967" y="1628800"/>
                <a:ext cx="3952492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73788" y="2062764"/>
                <a:ext cx="35468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7+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+1≤6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+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−2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3788" y="2062764"/>
                <a:ext cx="354680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752967" y="2480342"/>
                <a:ext cx="14650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8+2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≤4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52967" y="2480342"/>
                <a:ext cx="1465016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201036" y="2952750"/>
                <a:ext cx="9306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≤2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𝑥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1036" y="2952750"/>
                <a:ext cx="930639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201036" y="3322082"/>
                <a:ext cx="8023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≥4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01036" y="3322082"/>
                <a:ext cx="80239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153744" y="2081814"/>
                <a:ext cx="31897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16−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 −6</m:t>
                      </m:r>
                      <m:r>
                        <a:rPr lang="cs-CZ" i="1">
                          <a:latin typeface="Cambria Math"/>
                        </a:rPr>
                        <m:t>𝑥</m:t>
                      </m:r>
                      <m:r>
                        <a:rPr lang="cs-CZ" b="0" i="0" smtClean="0">
                          <a:latin typeface="Cambria Math"/>
                        </a:rPr>
                        <m:t>+6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&lt;28−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3744" y="2081814"/>
                <a:ext cx="318978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145674" y="2432096"/>
                <a:ext cx="15910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22−6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&lt;28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45674" y="2432096"/>
                <a:ext cx="1591077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507914" y="2801428"/>
                <a:ext cx="11037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−6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&lt;6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07914" y="2801428"/>
                <a:ext cx="1103764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6761228" y="3190888"/>
                <a:ext cx="9755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&gt;−1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1228" y="3190888"/>
                <a:ext cx="975523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7074208" y="4261011"/>
                <a:ext cx="120340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−1;+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∞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74208" y="4261011"/>
                <a:ext cx="1203406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Přímá spojnice se šipkou 14"/>
          <p:cNvCxnSpPr/>
          <p:nvPr/>
        </p:nvCxnSpPr>
        <p:spPr>
          <a:xfrm flipV="1">
            <a:off x="6242104" y="4075998"/>
            <a:ext cx="911554" cy="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 flipV="1">
            <a:off x="5672710" y="4075994"/>
            <a:ext cx="336388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Vývojový diagram: spojnice 16"/>
          <p:cNvSpPr/>
          <p:nvPr/>
        </p:nvSpPr>
        <p:spPr>
          <a:xfrm>
            <a:off x="5994145" y="3951035"/>
            <a:ext cx="249918" cy="249918"/>
          </a:xfrm>
          <a:prstGeom prst="flowChartConnector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6009098" y="4280061"/>
                <a:ext cx="54373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09098" y="4280061"/>
                <a:ext cx="543739" cy="369332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Vývojový diagram: spojnice 19"/>
          <p:cNvSpPr/>
          <p:nvPr/>
        </p:nvSpPr>
        <p:spPr>
          <a:xfrm>
            <a:off x="1491460" y="4024617"/>
            <a:ext cx="249918" cy="24991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1" name="Přímá spojnice se šipkou 20"/>
          <p:cNvCxnSpPr>
            <a:stCxn id="20" idx="6"/>
          </p:cNvCxnSpPr>
          <p:nvPr/>
        </p:nvCxnSpPr>
        <p:spPr>
          <a:xfrm flipV="1">
            <a:off x="1741378" y="4149574"/>
            <a:ext cx="911554" cy="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20" idx="2"/>
          </p:cNvCxnSpPr>
          <p:nvPr/>
        </p:nvCxnSpPr>
        <p:spPr>
          <a:xfrm flipH="1" flipV="1">
            <a:off x="1155072" y="4149574"/>
            <a:ext cx="336388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451334" y="4280061"/>
            <a:ext cx="3850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726674" y="4016287"/>
                <a:ext cx="10174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⟨"/>
                          <m:endChr m:val="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4;</m:t>
                          </m:r>
                          <m:d>
                            <m:dPr>
                              <m:begChr m:val="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∞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26674" y="4016287"/>
                <a:ext cx="1017458" cy="369332"/>
              </a:xfrm>
              <a:prstGeom prst="rect">
                <a:avLst/>
              </a:prstGeom>
              <a:blipFill rotWithShape="1">
                <a:blip r:embed="rId14"/>
                <a:stretch>
                  <a:fillRect l="-29940" t="-120000" r="-49701" b="-19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75252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11" grpId="0"/>
      <p:bldP spid="12" grpId="0"/>
      <p:bldP spid="13" grpId="0"/>
      <p:bldP spid="14" grpId="0"/>
      <p:bldP spid="17" grpId="0" animBg="1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lineárních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nerovnic o jedné neznámé.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 jednoduché nerovnice s využitím ekvivalentních úprav. Řešení znázorňují na číselné ose a zapisují pomocí intervalů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1. vydání 1994, Prometheus, ISBN 80-85849-40-2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Jitka Vyhlídalová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2577</TotalTime>
  <Words>986</Words>
  <Application>Microsoft Office PowerPoint</Application>
  <PresentationFormat>Předvádění na obrazovce (4:3)</PresentationFormat>
  <Paragraphs>158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195</cp:revision>
  <dcterms:created xsi:type="dcterms:W3CDTF">2013-01-11T17:11:37Z</dcterms:created>
  <dcterms:modified xsi:type="dcterms:W3CDTF">2014-09-29T10:07:16Z</dcterms:modified>
</cp:coreProperties>
</file>