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38" autoAdjust="0"/>
    <p:restoredTop sz="94671" autoAdjust="0"/>
  </p:normalViewPr>
  <p:slideViewPr>
    <p:cSldViewPr>
      <p:cViewPr>
        <p:scale>
          <a:sx n="66" d="100"/>
          <a:sy n="66" d="100"/>
        </p:scale>
        <p:origin x="-1134" y="-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0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image" Target="../media/image330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4" Type="http://schemas.openxmlformats.org/officeDocument/2006/relationships/image" Target="../media/image350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3509784"/>
            <a:ext cx="51856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Soustavy dvou lineárních rovnic o dvou neznámých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III-2-04-09_Rovnice_a_nerovnice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12879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Soustavy dvou lineárních rovnic o dvou neznámých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868" y="1920335"/>
            <a:ext cx="583379" cy="576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2384" y="142264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Řešení soustavy dvou rovnic o dvou neznámých si ukážeme na jednoduché slovní úloze.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915091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Ve skladu mají v třicetilitrových a padesátilitrových sudech uskladněno 10 hl oleje. Kolik je sudů každého druhu, je-li všech sudů 26?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024000" y="2496335"/>
            <a:ext cx="65919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32384" y="2636912"/>
            <a:ext cx="6683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Počet třicetilitrových sudů			x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Počet padesátilitrových sudů			y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Sudů celkem				26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Počet litr oleje v třicetilitrových sudech		30x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Počet litrů v padesátilitrových sudech			50y	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Množství oleje celkem				10 hl = 1 000 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905322" y="4041742"/>
            <a:ext cx="65919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33178" y="4041742"/>
            <a:ext cx="1963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Rovnice:</a:t>
            </a:r>
            <a:endParaRPr lang="cs-CZ" sz="1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56827" y="4401404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6827" y="4401404"/>
                <a:ext cx="108286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32664" y="4782358"/>
                <a:ext cx="167917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30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+50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2664" y="4782358"/>
                <a:ext cx="1679178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1148408" y="5154832"/>
            <a:ext cx="1985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942594" y="5517232"/>
            <a:ext cx="6716352" cy="7386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Jedná se o soustavu dvou rovnic o dvou neznámých x, y.  Tyto soustavy můžeme řešit různými způsoby, např. metodou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dosazovací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(substituční), metodou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sčítací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(adiční), metodou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grafickou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nebo můžeme uvedené metody kombinovat.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4401404"/>
            <a:ext cx="8608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tj.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111971" y="4429212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1971" y="4429212"/>
                <a:ext cx="1082861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73760" y="4782358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3760" y="4782358"/>
                <a:ext cx="1381019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4703552" y="5182640"/>
            <a:ext cx="1985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78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9" grpId="0"/>
      <p:bldP spid="11" grpId="0"/>
      <p:bldP spid="12" grpId="0"/>
      <p:bldP spid="13" grpId="0"/>
      <p:bldP spid="16" grpId="0" animBg="1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57606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Metoda dosazovací (substituční)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344816" cy="92333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</a:t>
            </a:r>
            <a:r>
              <a:rPr lang="cs-CZ" dirty="0" smtClean="0"/>
              <a:t>: Z jedné rovnice vyjádříme jednu neznámou a získaný výraz dosadíme do druhé rovnice soustavy. Vznikne rovnice o jedné neznámé, kterou vyřešíme, následně dopočítáme druhou neznámou.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1326" y="2636912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1326" y="2636912"/>
                <a:ext cx="1082861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60889" y="3042257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0889" y="3042257"/>
                <a:ext cx="1381019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prava 6"/>
          <p:cNvSpPr/>
          <p:nvPr/>
        </p:nvSpPr>
        <p:spPr>
          <a:xfrm>
            <a:off x="3031254" y="2729245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85641" y="2614160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=26−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5641" y="2614160"/>
                <a:ext cx="1082861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4355976" y="2599092"/>
            <a:ext cx="720080" cy="31481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4527071" y="3042257"/>
            <a:ext cx="0" cy="53075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1265352" y="3573016"/>
            <a:ext cx="32617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1265352" y="3381155"/>
            <a:ext cx="0" cy="18581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041697" y="3789040"/>
                <a:ext cx="19857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26−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697" y="3789040"/>
                <a:ext cx="1985736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201715" y="4166821"/>
                <a:ext cx="17966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78−3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1715" y="4166821"/>
                <a:ext cx="1796646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057333" y="4527704"/>
                <a:ext cx="8661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7333" y="4527704"/>
                <a:ext cx="866199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167325" y="4872624"/>
                <a:ext cx="7668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7325" y="4872624"/>
                <a:ext cx="766812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2998361" y="5021864"/>
            <a:ext cx="17216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4716016" y="3017866"/>
            <a:ext cx="3993" cy="20086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192980" y="5270508"/>
                <a:ext cx="161076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=26−11=15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2980" y="5270508"/>
                <a:ext cx="1610762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917433" y="5805264"/>
                <a:ext cx="660689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Řešením soustavy je dvojice čísel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=15, 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=11.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7433" y="5805264"/>
                <a:ext cx="6606895" cy="307777"/>
              </a:xfrm>
              <a:prstGeom prst="rect">
                <a:avLst/>
              </a:prstGeom>
              <a:blipFill rotWithShape="1">
                <a:blip r:embed="rId10"/>
                <a:stretch>
                  <a:fillRect l="-185" t="-1961" b="-1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 flipH="1">
            <a:off x="1115616" y="3350034"/>
            <a:ext cx="13262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917433" y="6121003"/>
            <a:ext cx="38025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71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 animBg="1"/>
      <p:bldP spid="8" grpId="0"/>
      <p:bldP spid="9" grpId="0" animBg="1"/>
      <p:bldP spid="41" grpId="0"/>
      <p:bldP spid="42" grpId="0"/>
      <p:bldP spid="43" grpId="0"/>
      <p:bldP spid="44" grpId="0"/>
      <p:bldP spid="52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57606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Metoda sčítací (adiční)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344816" cy="92333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</a:t>
            </a:r>
            <a:r>
              <a:rPr lang="cs-CZ" dirty="0" smtClean="0"/>
              <a:t>: Jednu nebo obě rovnice vhodně vynásobíme tak, aby sečtením obou rovnic vznikla jedna rovnice o jedné neznámé. Tuto rovnici vyřešíme a následně dosazením dopočítáme druhou neznámou.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9959" y="2532836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9959" y="2532836"/>
                <a:ext cx="108286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96906" y="2881418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906" y="2881418"/>
                <a:ext cx="1381019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1197935" y="3270640"/>
            <a:ext cx="1665506" cy="156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156653" y="2531976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6653" y="2531976"/>
                <a:ext cx="785536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2338" y="3318284"/>
                <a:ext cx="15509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−3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=−78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338" y="3318284"/>
                <a:ext cx="1550937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64293" y="3689746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4293" y="3689746"/>
                <a:ext cx="1381019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1171445" y="4068742"/>
            <a:ext cx="16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584343" y="4075765"/>
                <a:ext cx="8661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4343" y="4075765"/>
                <a:ext cx="866199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171511" y="4042647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511" y="4042647"/>
                <a:ext cx="591637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11223" y="4453462"/>
                <a:ext cx="7668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1223" y="4453462"/>
                <a:ext cx="766812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983854" y="4638128"/>
            <a:ext cx="60048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983854" y="2686725"/>
            <a:ext cx="0" cy="197879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4" idx="1"/>
          </p:cNvCxnSpPr>
          <p:nvPr/>
        </p:nvCxnSpPr>
        <p:spPr>
          <a:xfrm>
            <a:off x="996158" y="2685864"/>
            <a:ext cx="413801" cy="86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300469" y="4807406"/>
                <a:ext cx="117756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+11=26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469" y="4807406"/>
                <a:ext cx="1177566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094566" y="4807406"/>
                <a:ext cx="65114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/−11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4566" y="4807406"/>
                <a:ext cx="651140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713660" y="5115183"/>
                <a:ext cx="76437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3660" y="5115183"/>
                <a:ext cx="764375" cy="3077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1138546" y="5661248"/>
                <a:ext cx="5161646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Řešením soustavy je dvojice čísel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=15, 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=11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8546" y="5661248"/>
                <a:ext cx="5161646" cy="307777"/>
              </a:xfrm>
              <a:prstGeom prst="rect">
                <a:avLst/>
              </a:prstGeom>
              <a:blipFill rotWithShape="1">
                <a:blip r:embed="rId13"/>
                <a:stretch>
                  <a:fillRect l="-355" t="-4000" b="-1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1196906" y="6030580"/>
            <a:ext cx="37351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8" idx="3"/>
          </p:cNvCxnSpPr>
          <p:nvPr/>
        </p:nvCxnSpPr>
        <p:spPr>
          <a:xfrm flipV="1">
            <a:off x="2593275" y="3472172"/>
            <a:ext cx="270166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863441" y="3472172"/>
            <a:ext cx="0" cy="37146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593275" y="3843634"/>
            <a:ext cx="27016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790292" y="3491455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0292" y="3491455"/>
                <a:ext cx="41549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013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/>
      <p:bldP spid="8" grpId="0"/>
      <p:bldP spid="9" grpId="0"/>
      <p:bldP spid="13" grpId="0"/>
      <p:bldP spid="14" grpId="0"/>
      <p:bldP spid="15" grpId="0"/>
      <p:bldP spid="24" grpId="0"/>
      <p:bldP spid="25" grpId="0"/>
      <p:bldP spid="26" grpId="0"/>
      <p:bldP spid="29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152722"/>
              </p:ext>
            </p:extLst>
          </p:nvPr>
        </p:nvGraphicFramePr>
        <p:xfrm>
          <a:off x="2729963" y="3951932"/>
          <a:ext cx="227408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028"/>
                <a:gridCol w="758028"/>
                <a:gridCol w="758028"/>
              </a:tblGrid>
              <a:tr h="278594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7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115616" y="620688"/>
            <a:ext cx="57606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Metoda grafická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344816" cy="120032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</a:t>
            </a:r>
            <a:r>
              <a:rPr lang="cs-CZ" dirty="0" smtClean="0"/>
              <a:t>: Z obou rovnic vyjádříme neznámou  y a budeme předpokládat, že se jedná o rovnice lineárních funkcí. Sestrojíme jejich grafy – dvě přímky. Řešením soustavy jsou souřadnice společných bodů  těchto přímek.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34852" y="2852936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852" y="2852936"/>
                <a:ext cx="1082861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96641" y="3298415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41" y="3298415"/>
                <a:ext cx="1381019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790837" y="3667747"/>
            <a:ext cx="14841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Šipka doprava 10"/>
          <p:cNvSpPr/>
          <p:nvPr/>
        </p:nvSpPr>
        <p:spPr>
          <a:xfrm>
            <a:off x="2542050" y="2945269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2562070" y="3390748"/>
            <a:ext cx="46918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44712" y="2836750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4712" y="2836750"/>
                <a:ext cx="1082861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30154" y="3176683"/>
                <a:ext cx="2130262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100−3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=20−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0154" y="3176683"/>
                <a:ext cx="2130262" cy="497059"/>
              </a:xfrm>
              <a:prstGeom prst="rect">
                <a:avLst/>
              </a:prstGeom>
              <a:blipFill rotWithShape="1">
                <a:blip r:embed="rId5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83568" y="4105285"/>
                <a:ext cx="131087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: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=26−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105285"/>
                <a:ext cx="1310872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H="1">
            <a:off x="2796662" y="4289951"/>
            <a:ext cx="22073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444712" y="393305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55976" y="393305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20106" y="5517232"/>
                <a:ext cx="1414425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: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=20−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106" y="5517232"/>
                <a:ext cx="1414425" cy="497059"/>
              </a:xfrm>
              <a:prstGeom prst="rect">
                <a:avLst/>
              </a:prstGeom>
              <a:blipFill rotWithShape="1">
                <a:blip r:embed="rId7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97384"/>
              </p:ext>
            </p:extLst>
          </p:nvPr>
        </p:nvGraphicFramePr>
        <p:xfrm>
          <a:off x="2711112" y="5422155"/>
          <a:ext cx="227408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028"/>
                <a:gridCol w="758028"/>
                <a:gridCol w="758028"/>
              </a:tblGrid>
              <a:tr h="278594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7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30" name="Přímá spojnice 29"/>
          <p:cNvCxnSpPr/>
          <p:nvPr/>
        </p:nvCxnSpPr>
        <p:spPr>
          <a:xfrm flipH="1">
            <a:off x="2777811" y="5760174"/>
            <a:ext cx="22073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25861" y="5403279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337125" y="5403279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918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11" grpId="0" animBg="1"/>
      <p:bldP spid="12" grpId="0" animBg="1"/>
      <p:bldP spid="13" grpId="0"/>
      <p:bldP spid="14" grpId="0"/>
      <p:bldP spid="1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632270" y="620688"/>
            <a:ext cx="57606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Metoda grafická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113334" y="5157192"/>
                <a:ext cx="3962722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Řešením soustavy je dvojice čísel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=15, 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=11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334" y="5157192"/>
                <a:ext cx="3962722" cy="307777"/>
              </a:xfrm>
              <a:prstGeom prst="rect">
                <a:avLst/>
              </a:prstGeom>
              <a:blipFill rotWithShape="1">
                <a:blip r:embed="rId2"/>
                <a:stretch>
                  <a:fillRect l="-462"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1171694" y="5526524"/>
            <a:ext cx="3616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192257" y="5733255"/>
            <a:ext cx="6640666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Grafická metoda je pouze orientační, výsledek závisí na přesnosti rýsování.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262" y="1556792"/>
            <a:ext cx="5904656" cy="3454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139952" y="1772816"/>
                <a:ext cx="19234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000" b="0" i="1" smtClean="0"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sz="1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1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1772816"/>
                <a:ext cx="192343" cy="246221"/>
              </a:xfrm>
              <a:prstGeom prst="rect">
                <a:avLst/>
              </a:prstGeom>
              <a:blipFill rotWithShape="1">
                <a:blip r:embed="rId4"/>
                <a:stretch>
                  <a:fillRect r="-21875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97030" y="1820348"/>
                <a:ext cx="19234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000" b="0" i="1" smtClean="0"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sz="1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1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7030" y="1820348"/>
                <a:ext cx="192343" cy="246221"/>
              </a:xfrm>
              <a:prstGeom prst="rect">
                <a:avLst/>
              </a:prstGeom>
              <a:blipFill rotWithShape="1">
                <a:blip r:embed="rId5"/>
                <a:stretch>
                  <a:fillRect r="-22581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682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3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868" y="836713"/>
            <a:ext cx="773732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836713"/>
            <a:ext cx="64087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Řešte sčítací metodou soustavu rovnic: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08104" y="836713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836713"/>
                <a:ext cx="1082861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29250" y="1098323"/>
                <a:ext cx="9834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9250" y="1098323"/>
                <a:ext cx="983474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 flipV="1">
            <a:off x="1331640" y="1406100"/>
            <a:ext cx="547260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54510" y="1559662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4510" y="1559662"/>
                <a:ext cx="1082861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75656" y="1821272"/>
                <a:ext cx="9834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821272"/>
                <a:ext cx="983474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1484041" y="2129049"/>
            <a:ext cx="1053330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99792" y="171355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843808" y="1713550"/>
            <a:ext cx="0" cy="2616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699792" y="197516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788433" y="1636606"/>
                <a:ext cx="3642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8433" y="1636606"/>
                <a:ext cx="364202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607798" y="2129050"/>
                <a:ext cx="86376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7798" y="2129050"/>
                <a:ext cx="863763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724743" y="2110688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4743" y="2110688"/>
                <a:ext cx="591637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764688" y="2498382"/>
                <a:ext cx="6649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688" y="2498382"/>
                <a:ext cx="664989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469275" y="2806156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9275" y="2806156"/>
                <a:ext cx="1082861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724743" y="2806159"/>
                <a:ext cx="5517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4743" y="2806159"/>
                <a:ext cx="551753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88270" y="3113933"/>
                <a:ext cx="6674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8270" y="3113933"/>
                <a:ext cx="667426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1438537" y="3421710"/>
            <a:ext cx="13172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385694" y="3421710"/>
                <a:ext cx="116967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=8, 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694" y="3421710"/>
                <a:ext cx="1169679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H="1">
            <a:off x="2385694" y="3729487"/>
            <a:ext cx="12502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23528" y="4077072"/>
            <a:ext cx="773732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331640" y="4230959"/>
            <a:ext cx="2783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Řešte soustavu rovnic: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017021" y="4170092"/>
                <a:ext cx="1082861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7021" y="4170092"/>
                <a:ext cx="1082861" cy="497059"/>
              </a:xfrm>
              <a:prstGeom prst="rect">
                <a:avLst/>
              </a:prstGeom>
              <a:blipFill rotWithShape="1">
                <a:blip r:embed="rId14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625394" y="4661156"/>
                <a:ext cx="16903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0,2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−0,5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=0,25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5394" y="4661156"/>
                <a:ext cx="1690399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/>
          <p:nvPr/>
        </p:nvCxnSpPr>
        <p:spPr>
          <a:xfrm flipH="1">
            <a:off x="1469275" y="4921191"/>
            <a:ext cx="56230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1757791" y="5170184"/>
                <a:ext cx="1082861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7791" y="5170184"/>
                <a:ext cx="1082861" cy="497059"/>
              </a:xfrm>
              <a:prstGeom prst="rect">
                <a:avLst/>
              </a:prstGeom>
              <a:blipFill rotWithShape="1">
                <a:blip r:embed="rId14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366164" y="5661248"/>
                <a:ext cx="16903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0,2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−0,5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=0,25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6164" y="5661248"/>
                <a:ext cx="1690399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 flipH="1">
            <a:off x="1469275" y="6093296"/>
            <a:ext cx="1587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316380" y="5234047"/>
                <a:ext cx="6012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6380" y="5234047"/>
                <a:ext cx="601254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3316380" y="5674064"/>
                <a:ext cx="7006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∙100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6380" y="5674064"/>
                <a:ext cx="700641" cy="307777"/>
              </a:xfrm>
              <a:prstGeom prst="rect">
                <a:avLst/>
              </a:prstGeom>
              <a:blipFill rotWithShape="1">
                <a:blip r:embed="rId17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149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9" grpId="0" animBg="1"/>
      <p:bldP spid="41" grpId="0"/>
      <p:bldP spid="42" grpId="0"/>
      <p:bldP spid="43" grpId="0"/>
      <p:bldP spid="49" grpId="0"/>
      <p:bldP spid="50" grpId="0"/>
      <p:bldP spid="53" grpId="0"/>
      <p:bldP spid="5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28993" y="980728"/>
                <a:ext cx="11724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4</m:t>
                    </m:r>
                    <m:r>
                      <a:rPr lang="cs-CZ" sz="1400" b="0" i="1" smtClean="0">
                        <a:latin typeface="Cambria Math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</a:rPr>
                      <m:t>−10</m:t>
                    </m:r>
                    <m:r>
                      <a:rPr lang="cs-CZ" sz="1400" b="0" i="1" smtClean="0">
                        <a:latin typeface="Cambria Math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93" y="980728"/>
                <a:ext cx="1172437" cy="307777"/>
              </a:xfrm>
              <a:prstGeom prst="rect">
                <a:avLst/>
              </a:prstGeom>
              <a:blipFill rotWithShape="1">
                <a:blip r:embed="rId2"/>
                <a:stretch>
                  <a:fillRect t="-2000" r="-1042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75010" y="1310531"/>
                <a:ext cx="14804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−50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010" y="1310531"/>
                <a:ext cx="1480405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952001" y="1607841"/>
            <a:ext cx="132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627784" y="1281956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1281956"/>
                <a:ext cx="591637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28993" y="1618308"/>
                <a:ext cx="11724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4</m:t>
                    </m:r>
                    <m:r>
                      <a:rPr lang="cs-CZ" sz="1400" b="0" i="1" smtClean="0">
                        <a:latin typeface="Cambria Math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</a:rPr>
                      <m:t>−10</m:t>
                    </m:r>
                    <m:r>
                      <a:rPr lang="cs-CZ" sz="1400" b="0" i="1" smtClean="0">
                        <a:latin typeface="Cambria Math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93" y="1618308"/>
                <a:ext cx="1172437" cy="307777"/>
              </a:xfrm>
              <a:prstGeom prst="rect">
                <a:avLst/>
              </a:prstGeom>
              <a:blipFill rotWithShape="1">
                <a:blip r:embed="rId5"/>
                <a:stretch>
                  <a:fillRect t="-1961" r="-1042" b="-1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28992" y="1926084"/>
                <a:ext cx="11724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4</m:t>
                    </m:r>
                    <m:r>
                      <a:rPr lang="cs-CZ" sz="1400" b="0" i="1" smtClean="0">
                        <a:latin typeface="Cambria Math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</a:rPr>
                      <m:t>−10</m:t>
                    </m:r>
                    <m:r>
                      <a:rPr lang="cs-CZ" sz="1400" b="0" i="1" smtClean="0">
                        <a:latin typeface="Cambria Math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92" y="1926084"/>
                <a:ext cx="1172437" cy="307777"/>
              </a:xfrm>
              <a:prstGeom prst="rect">
                <a:avLst/>
              </a:prstGeom>
              <a:blipFill rotWithShape="1">
                <a:blip r:embed="rId2"/>
                <a:stretch>
                  <a:fillRect t="-2000" r="-1042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951999" y="2251027"/>
            <a:ext cx="132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627784" y="1919535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1919535"/>
                <a:ext cx="785536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21600" y="2348879"/>
                <a:ext cx="11724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4</m:t>
                    </m:r>
                    <m:r>
                      <a:rPr lang="cs-CZ" sz="1400" b="0" i="1" smtClean="0">
                        <a:latin typeface="Cambria Math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</a:rPr>
                      <m:t>−10</m:t>
                    </m:r>
                    <m:r>
                      <a:rPr lang="cs-CZ" sz="1400" b="0" i="1" smtClean="0">
                        <a:latin typeface="Cambria Math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1600" y="2348879"/>
                <a:ext cx="1172437" cy="307777"/>
              </a:xfrm>
              <a:prstGeom prst="rect">
                <a:avLst/>
              </a:prstGeom>
              <a:blipFill rotWithShape="1">
                <a:blip r:embed="rId5"/>
                <a:stretch>
                  <a:fillRect t="-1961" r="-1042" b="-1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51999" y="2656656"/>
                <a:ext cx="142590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0" dirty="0" smtClean="0"/>
                  <a:t>-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4</m:t>
                    </m:r>
                    <m:r>
                      <a:rPr lang="cs-CZ" sz="1400" b="0" i="1" smtClean="0">
                        <a:latin typeface="Cambria Math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</a:rPr>
                      <m:t>+10</m:t>
                    </m:r>
                    <m:r>
                      <a:rPr lang="cs-CZ" sz="1400" b="0" i="1" smtClean="0">
                        <a:latin typeface="Cambria Math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</a:rPr>
                      <m:t>=−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1999" y="2656656"/>
                <a:ext cx="1425903" cy="307777"/>
              </a:xfrm>
              <a:prstGeom prst="rect">
                <a:avLst/>
              </a:prstGeom>
              <a:blipFill rotWithShape="1">
                <a:blip r:embed="rId7"/>
                <a:stretch>
                  <a:fillRect l="-855" t="-4000" r="-427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2627784" y="2502767"/>
            <a:ext cx="29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23602" y="2502767"/>
            <a:ext cx="0" cy="307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627784" y="2810544"/>
            <a:ext cx="29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931190" y="2502766"/>
                <a:ext cx="3642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1190" y="2502766"/>
                <a:ext cx="364202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615677" y="3059905"/>
                <a:ext cx="6627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5677" y="3059905"/>
                <a:ext cx="662746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prava 24"/>
          <p:cNvSpPr/>
          <p:nvPr/>
        </p:nvSpPr>
        <p:spPr>
          <a:xfrm>
            <a:off x="2383182" y="3121460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20552" y="3056109"/>
            <a:ext cx="46990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má nekonečně mnoho řešení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3020552" y="3367682"/>
            <a:ext cx="2847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875010" y="3481263"/>
            <a:ext cx="77964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Pozn.: řešením jsou dvojice čísel, které určíme tak, že x zvolíme a y dopočítáme.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95246" y="4061875"/>
            <a:ext cx="773732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96789" y="4151018"/>
            <a:ext cx="2783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Řešte soustavu rovnic: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217114" y="4154016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7114" y="4154016"/>
                <a:ext cx="1182247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3231716" y="4369652"/>
                <a:ext cx="1080616" cy="46128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1716" y="4369652"/>
                <a:ext cx="1080616" cy="461280"/>
              </a:xfrm>
              <a:prstGeom prst="rect">
                <a:avLst/>
              </a:prstGeom>
              <a:blipFill rotWithShape="1">
                <a:blip r:embed="rId11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1296789" y="4830932"/>
            <a:ext cx="347645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420912" y="4937868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0912" y="4937868"/>
                <a:ext cx="1182247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bdélník 38"/>
              <p:cNvSpPr/>
              <p:nvPr/>
            </p:nvSpPr>
            <p:spPr>
              <a:xfrm>
                <a:off x="1457536" y="5238265"/>
                <a:ext cx="1080616" cy="46128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Obdélník 3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7536" y="5238265"/>
                <a:ext cx="1080616" cy="461280"/>
              </a:xfrm>
              <a:prstGeom prst="rect">
                <a:avLst/>
              </a:prstGeom>
              <a:blipFill rotWithShape="1">
                <a:blip r:embed="rId12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587487" y="5315016"/>
                <a:ext cx="6012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7487" y="5315016"/>
                <a:ext cx="601254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 flipH="1">
            <a:off x="1334633" y="5699545"/>
            <a:ext cx="132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28993" y="2964433"/>
            <a:ext cx="11724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13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3" grpId="0"/>
      <p:bldP spid="14" grpId="0"/>
      <p:bldP spid="22" grpId="0"/>
      <p:bldP spid="23" grpId="0"/>
      <p:bldP spid="25" grpId="0" animBg="1"/>
      <p:bldP spid="26" grpId="0"/>
      <p:bldP spid="29" grpId="0"/>
      <p:bldP spid="30" grpId="0" animBg="1"/>
      <p:bldP spid="32" grpId="0"/>
      <p:bldP spid="33" grpId="0"/>
      <p:bldP spid="35" grpId="0"/>
      <p:bldP spid="38" grpId="0"/>
      <p:bldP spid="39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1124744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124744"/>
                <a:ext cx="1182247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26914" y="1432520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6914" y="1432520"/>
                <a:ext cx="1182247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39752" y="1411685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1411685"/>
                <a:ext cx="785536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1043608" y="1740297"/>
            <a:ext cx="20816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3608" y="1759546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759546"/>
                <a:ext cx="1182247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08955" y="2059781"/>
                <a:ext cx="145155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=−20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955" y="2059781"/>
                <a:ext cx="1451551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1043608" y="2402880"/>
            <a:ext cx="131689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29114" y="1901799"/>
            <a:ext cx="29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24932" y="1901799"/>
            <a:ext cx="0" cy="307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429114" y="2209576"/>
            <a:ext cx="29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732520" y="1901798"/>
                <a:ext cx="3642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2520" y="1901798"/>
                <a:ext cx="364202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90770" y="2402879"/>
                <a:ext cx="8967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0=−10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0770" y="2402879"/>
                <a:ext cx="896784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2538152" y="2464434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236755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nemá řešení.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275856" y="2675335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67648" y="3298130"/>
            <a:ext cx="714548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dvou rovnic o dvou neznámých může mít buď jediné řešení, žádné řešení nebo nekonečně mnoho řešení.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898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5" grpId="0"/>
      <p:bldP spid="16" grpId="0"/>
      <p:bldP spid="17" grpId="0" animBg="1"/>
      <p:bldP spid="18" grpId="0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řešení  soustav dvou rovnic o dvou neznámých a popisu  metod řešení těchto soustav.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2297</TotalTime>
  <Words>847</Words>
  <Application>Microsoft Office PowerPoint</Application>
  <PresentationFormat>Předvádění na obrazovce (4:3)</PresentationFormat>
  <Paragraphs>140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165</cp:revision>
  <dcterms:created xsi:type="dcterms:W3CDTF">2013-01-11T17:11:37Z</dcterms:created>
  <dcterms:modified xsi:type="dcterms:W3CDTF">2014-09-29T07:24:20Z</dcterms:modified>
</cp:coreProperties>
</file>