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305" r:id="rId4"/>
    <p:sldId id="306" r:id="rId5"/>
    <p:sldId id="307" r:id="rId6"/>
    <p:sldId id="308" r:id="rId7"/>
    <p:sldId id="309" r:id="rId8"/>
    <p:sldId id="310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38" autoAdjust="0"/>
    <p:restoredTop sz="94671" autoAdjust="0"/>
  </p:normalViewPr>
  <p:slideViewPr>
    <p:cSldViewPr>
      <p:cViewPr>
        <p:scale>
          <a:sx n="73" d="100"/>
          <a:sy n="73" d="100"/>
        </p:scale>
        <p:origin x="-92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4027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26" Type="http://schemas.openxmlformats.org/officeDocument/2006/relationships/image" Target="../media/image28.png"/><Relationship Id="rId3" Type="http://schemas.openxmlformats.org/officeDocument/2006/relationships/image" Target="../media/image5.png"/><Relationship Id="rId21" Type="http://schemas.openxmlformats.org/officeDocument/2006/relationships/image" Target="../media/image23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24" Type="http://schemas.openxmlformats.org/officeDocument/2006/relationships/image" Target="../media/image26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Relationship Id="rId22" Type="http://schemas.openxmlformats.org/officeDocument/2006/relationships/image" Target="../media/image24.png"/><Relationship Id="rId27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18" Type="http://schemas.openxmlformats.org/officeDocument/2006/relationships/image" Target="../media/image4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image" Target="../media/image45.png"/><Relationship Id="rId2" Type="http://schemas.openxmlformats.org/officeDocument/2006/relationships/image" Target="../media/image30.png"/><Relationship Id="rId16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18" Type="http://schemas.openxmlformats.org/officeDocument/2006/relationships/image" Target="../media/image63.png"/><Relationship Id="rId26" Type="http://schemas.openxmlformats.org/officeDocument/2006/relationships/image" Target="../media/image71.png"/><Relationship Id="rId3" Type="http://schemas.openxmlformats.org/officeDocument/2006/relationships/image" Target="../media/image48.png"/><Relationship Id="rId21" Type="http://schemas.openxmlformats.org/officeDocument/2006/relationships/image" Target="../media/image66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17" Type="http://schemas.openxmlformats.org/officeDocument/2006/relationships/image" Target="../media/image62.png"/><Relationship Id="rId25" Type="http://schemas.openxmlformats.org/officeDocument/2006/relationships/image" Target="../media/image70.png"/><Relationship Id="rId2" Type="http://schemas.openxmlformats.org/officeDocument/2006/relationships/image" Target="../media/image47.png"/><Relationship Id="rId16" Type="http://schemas.openxmlformats.org/officeDocument/2006/relationships/image" Target="../media/image61.png"/><Relationship Id="rId20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24" Type="http://schemas.openxmlformats.org/officeDocument/2006/relationships/image" Target="../media/image69.png"/><Relationship Id="rId5" Type="http://schemas.openxmlformats.org/officeDocument/2006/relationships/image" Target="../media/image50.png"/><Relationship Id="rId15" Type="http://schemas.openxmlformats.org/officeDocument/2006/relationships/image" Target="../media/image60.png"/><Relationship Id="rId23" Type="http://schemas.openxmlformats.org/officeDocument/2006/relationships/image" Target="../media/image68.png"/><Relationship Id="rId10" Type="http://schemas.openxmlformats.org/officeDocument/2006/relationships/image" Target="../media/image55.png"/><Relationship Id="rId19" Type="http://schemas.openxmlformats.org/officeDocument/2006/relationships/image" Target="../media/image64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Relationship Id="rId14" Type="http://schemas.openxmlformats.org/officeDocument/2006/relationships/image" Target="../media/image59.png"/><Relationship Id="rId22" Type="http://schemas.openxmlformats.org/officeDocument/2006/relationships/image" Target="../media/image67.png"/><Relationship Id="rId27" Type="http://schemas.openxmlformats.org/officeDocument/2006/relationships/image" Target="../media/image7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13" Type="http://schemas.openxmlformats.org/officeDocument/2006/relationships/image" Target="../media/image83.pn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12" Type="http://schemas.openxmlformats.org/officeDocument/2006/relationships/image" Target="../media/image82.png"/><Relationship Id="rId17" Type="http://schemas.openxmlformats.org/officeDocument/2006/relationships/image" Target="../media/image87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81.png"/><Relationship Id="rId5" Type="http://schemas.openxmlformats.org/officeDocument/2006/relationships/image" Target="../media/image75.png"/><Relationship Id="rId15" Type="http://schemas.openxmlformats.org/officeDocument/2006/relationships/image" Target="../media/image85.png"/><Relationship Id="rId10" Type="http://schemas.openxmlformats.org/officeDocument/2006/relationships/image" Target="../media/image80.png"/><Relationship Id="rId4" Type="http://schemas.openxmlformats.org/officeDocument/2006/relationships/image" Target="../media/image74.png"/><Relationship Id="rId9" Type="http://schemas.openxmlformats.org/officeDocument/2006/relationships/image" Target="../media/image79.png"/><Relationship Id="rId14" Type="http://schemas.openxmlformats.org/officeDocument/2006/relationships/image" Target="../media/image8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13" Type="http://schemas.openxmlformats.org/officeDocument/2006/relationships/image" Target="../media/image99.png"/><Relationship Id="rId18" Type="http://schemas.openxmlformats.org/officeDocument/2006/relationships/image" Target="../media/image104.png"/><Relationship Id="rId3" Type="http://schemas.openxmlformats.org/officeDocument/2006/relationships/image" Target="../media/image89.png"/><Relationship Id="rId7" Type="http://schemas.openxmlformats.org/officeDocument/2006/relationships/image" Target="../media/image93.png"/><Relationship Id="rId12" Type="http://schemas.openxmlformats.org/officeDocument/2006/relationships/image" Target="../media/image98.png"/><Relationship Id="rId17" Type="http://schemas.openxmlformats.org/officeDocument/2006/relationships/image" Target="../media/image103.png"/><Relationship Id="rId2" Type="http://schemas.openxmlformats.org/officeDocument/2006/relationships/image" Target="../media/image88.png"/><Relationship Id="rId16" Type="http://schemas.openxmlformats.org/officeDocument/2006/relationships/image" Target="../media/image102.png"/><Relationship Id="rId20" Type="http://schemas.openxmlformats.org/officeDocument/2006/relationships/image" Target="../media/image10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2.png"/><Relationship Id="rId11" Type="http://schemas.openxmlformats.org/officeDocument/2006/relationships/image" Target="../media/image97.png"/><Relationship Id="rId5" Type="http://schemas.openxmlformats.org/officeDocument/2006/relationships/image" Target="../media/image91.png"/><Relationship Id="rId15" Type="http://schemas.openxmlformats.org/officeDocument/2006/relationships/image" Target="../media/image101.png"/><Relationship Id="rId10" Type="http://schemas.openxmlformats.org/officeDocument/2006/relationships/image" Target="../media/image96.png"/><Relationship Id="rId19" Type="http://schemas.openxmlformats.org/officeDocument/2006/relationships/image" Target="../media/image105.png"/><Relationship Id="rId4" Type="http://schemas.openxmlformats.org/officeDocument/2006/relationships/image" Target="../media/image90.png"/><Relationship Id="rId9" Type="http://schemas.openxmlformats.org/officeDocument/2006/relationships/image" Target="../media/image95.png"/><Relationship Id="rId14" Type="http://schemas.openxmlformats.org/officeDocument/2006/relationships/image" Target="../media/image10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png"/><Relationship Id="rId13" Type="http://schemas.openxmlformats.org/officeDocument/2006/relationships/image" Target="../media/image118.png"/><Relationship Id="rId18" Type="http://schemas.openxmlformats.org/officeDocument/2006/relationships/image" Target="../media/image123.png"/><Relationship Id="rId3" Type="http://schemas.openxmlformats.org/officeDocument/2006/relationships/image" Target="../media/image108.png"/><Relationship Id="rId21" Type="http://schemas.openxmlformats.org/officeDocument/2006/relationships/image" Target="../media/image126.png"/><Relationship Id="rId7" Type="http://schemas.openxmlformats.org/officeDocument/2006/relationships/image" Target="../media/image112.png"/><Relationship Id="rId12" Type="http://schemas.openxmlformats.org/officeDocument/2006/relationships/image" Target="../media/image117.png"/><Relationship Id="rId17" Type="http://schemas.openxmlformats.org/officeDocument/2006/relationships/image" Target="../media/image122.png"/><Relationship Id="rId2" Type="http://schemas.openxmlformats.org/officeDocument/2006/relationships/image" Target="../media/image107.png"/><Relationship Id="rId16" Type="http://schemas.openxmlformats.org/officeDocument/2006/relationships/image" Target="../media/image121.png"/><Relationship Id="rId20" Type="http://schemas.openxmlformats.org/officeDocument/2006/relationships/image" Target="../media/image1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1.png"/><Relationship Id="rId11" Type="http://schemas.openxmlformats.org/officeDocument/2006/relationships/image" Target="../media/image116.png"/><Relationship Id="rId5" Type="http://schemas.openxmlformats.org/officeDocument/2006/relationships/image" Target="../media/image110.png"/><Relationship Id="rId15" Type="http://schemas.openxmlformats.org/officeDocument/2006/relationships/image" Target="../media/image120.png"/><Relationship Id="rId23" Type="http://schemas.openxmlformats.org/officeDocument/2006/relationships/image" Target="../media/image128.png"/><Relationship Id="rId10" Type="http://schemas.openxmlformats.org/officeDocument/2006/relationships/image" Target="../media/image115.png"/><Relationship Id="rId19" Type="http://schemas.openxmlformats.org/officeDocument/2006/relationships/image" Target="../media/image124.png"/><Relationship Id="rId4" Type="http://schemas.openxmlformats.org/officeDocument/2006/relationships/image" Target="../media/image109.png"/><Relationship Id="rId9" Type="http://schemas.openxmlformats.org/officeDocument/2006/relationships/image" Target="../media/image114.png"/><Relationship Id="rId14" Type="http://schemas.openxmlformats.org/officeDocument/2006/relationships/image" Target="../media/image119.png"/><Relationship Id="rId22" Type="http://schemas.openxmlformats.org/officeDocument/2006/relationships/image" Target="../media/image12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3509784"/>
            <a:ext cx="518568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Soustavy dvou lineárních rovnic o dvou neznámých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procvičování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27081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III-2-04-10_Rovnice_a_nerovnice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12879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Soustavy dvou lineárních rovnic o dvou neznámých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0777" y="1422544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8424" y="1422544"/>
            <a:ext cx="548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soustavy rovnic o dvou neznámých: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0777" y="2040196"/>
            <a:ext cx="5027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a)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475656" y="2071301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=4+2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2071301"/>
                <a:ext cx="1182247" cy="307777"/>
              </a:xfrm>
              <a:prstGeom prst="rect">
                <a:avLst/>
              </a:prstGeom>
              <a:blipFill rotWithShape="1">
                <a:blip r:embed="rId2"/>
                <a:stretch>
                  <a:fillRect b="-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902494" y="2424109"/>
                <a:ext cx="129727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+1=0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2494" y="2424109"/>
                <a:ext cx="1297278" cy="307777"/>
              </a:xfrm>
              <a:prstGeom prst="rect">
                <a:avLst/>
              </a:prstGeom>
              <a:blipFill rotWithShape="1">
                <a:blip r:embed="rId3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 flipH="1">
            <a:off x="764156" y="2807821"/>
            <a:ext cx="22956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Šipka doprava 9"/>
          <p:cNvSpPr/>
          <p:nvPr/>
        </p:nvSpPr>
        <p:spPr>
          <a:xfrm>
            <a:off x="2570628" y="2544579"/>
            <a:ext cx="489204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348630" y="2436345"/>
                <a:ext cx="98347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8630" y="2436345"/>
                <a:ext cx="983474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vál 11"/>
          <p:cNvSpPr/>
          <p:nvPr/>
        </p:nvSpPr>
        <p:spPr>
          <a:xfrm>
            <a:off x="3666565" y="2436345"/>
            <a:ext cx="905435" cy="36718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solidFill>
                <a:schemeClr val="tx1"/>
              </a:solidFill>
            </a:endParaRPr>
          </a:p>
        </p:txBody>
      </p:sp>
      <p:cxnSp>
        <p:nvCxnSpPr>
          <p:cNvPr id="14" name="Přímá spojnice 13"/>
          <p:cNvCxnSpPr>
            <a:stCxn id="12" idx="0"/>
          </p:cNvCxnSpPr>
          <p:nvPr/>
        </p:nvCxnSpPr>
        <p:spPr>
          <a:xfrm flipH="1" flipV="1">
            <a:off x="4119282" y="1892834"/>
            <a:ext cx="1" cy="5435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1763687" y="1892834"/>
            <a:ext cx="23555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763687" y="1881806"/>
            <a:ext cx="0" cy="18949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899592" y="2957512"/>
                <a:ext cx="164750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d>
                        <m:dPr>
                          <m:ctrlP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𝑦</m:t>
                          </m:r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=4+2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957512"/>
                <a:ext cx="1647502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39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044884" y="3326844"/>
                <a:ext cx="149848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−3=4+2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884" y="3326844"/>
                <a:ext cx="1498487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059832" y="3310413"/>
                <a:ext cx="65582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/−2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3310413"/>
                <a:ext cx="655821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174364" y="3679745"/>
                <a:ext cx="98123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−3=4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4364" y="3679745"/>
                <a:ext cx="981230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998158" y="3696176"/>
                <a:ext cx="55175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/+3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8158" y="3696176"/>
                <a:ext cx="551754" cy="307777"/>
              </a:xfrm>
              <a:prstGeom prst="rect">
                <a:avLst/>
              </a:prstGeom>
              <a:blipFill rotWithShape="1">
                <a:blip r:embed="rId9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460415" y="4065508"/>
                <a:ext cx="66742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=7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0415" y="4065508"/>
                <a:ext cx="667426" cy="307777"/>
              </a:xfrm>
              <a:prstGeom prst="rect">
                <a:avLst/>
              </a:prstGeom>
              <a:blipFill rotWithShape="1">
                <a:blip r:embed="rId10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33"/>
          <p:cNvCxnSpPr/>
          <p:nvPr/>
        </p:nvCxnSpPr>
        <p:spPr>
          <a:xfrm>
            <a:off x="2155594" y="4250174"/>
            <a:ext cx="19636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4119283" y="2957512"/>
            <a:ext cx="1" cy="12926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475656" y="4432340"/>
                <a:ext cx="131260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=7−1=6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4432340"/>
                <a:ext cx="1312603" cy="3077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764156" y="6021288"/>
                <a:ext cx="3121239" cy="3145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Ř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š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í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𝑗𝑒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𝑑𝑣𝑜𝑗𝑖𝑐𝑒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čí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𝑠𝑒𝑙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=6, 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=7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156" y="6021288"/>
                <a:ext cx="3121239" cy="314573"/>
              </a:xfrm>
              <a:prstGeom prst="rect">
                <a:avLst/>
              </a:prstGeom>
              <a:blipFill rotWithShape="1">
                <a:blip r:embed="rId12"/>
                <a:stretch>
                  <a:fillRect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Přímá spojnice 40"/>
          <p:cNvCxnSpPr/>
          <p:nvPr/>
        </p:nvCxnSpPr>
        <p:spPr>
          <a:xfrm flipH="1">
            <a:off x="772747" y="6376176"/>
            <a:ext cx="31201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4463988" y="1976553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nebo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6228184" y="2010700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=4+2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2010700"/>
                <a:ext cx="1182247" cy="307777"/>
              </a:xfrm>
              <a:prstGeom prst="rect">
                <a:avLst/>
              </a:prstGeom>
              <a:blipFill rotWithShape="1">
                <a:blip r:embed="rId13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5723561" y="2347973"/>
                <a:ext cx="129727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+1=0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3561" y="2347973"/>
                <a:ext cx="1297278" cy="307777"/>
              </a:xfrm>
              <a:prstGeom prst="rect">
                <a:avLst/>
              </a:prstGeom>
              <a:blipFill rotWithShape="1">
                <a:blip r:embed="rId14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9" name="Přímá spojnice 48"/>
          <p:cNvCxnSpPr/>
          <p:nvPr/>
        </p:nvCxnSpPr>
        <p:spPr>
          <a:xfrm>
            <a:off x="5580112" y="2763853"/>
            <a:ext cx="18303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7524328" y="1976553"/>
                <a:ext cx="65582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328" y="1976553"/>
                <a:ext cx="655821" cy="307777"/>
              </a:xfrm>
              <a:prstGeom prst="rect">
                <a:avLst/>
              </a:prstGeom>
              <a:blipFill rotWithShape="1">
                <a:blip r:embed="rId15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7591237" y="2374790"/>
                <a:ext cx="55175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1237" y="2374790"/>
                <a:ext cx="551753" cy="307777"/>
              </a:xfrm>
              <a:prstGeom prst="rect">
                <a:avLst/>
              </a:prstGeom>
              <a:blipFill rotWithShape="1">
                <a:blip r:embed="rId16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5808499" y="2806749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8499" y="2806749"/>
                <a:ext cx="1182247" cy="307777"/>
              </a:xfrm>
              <a:prstGeom prst="rect">
                <a:avLst/>
              </a:prstGeom>
              <a:blipFill rotWithShape="1">
                <a:blip r:embed="rId17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5993156" y="3108184"/>
                <a:ext cx="111812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3156" y="3108184"/>
                <a:ext cx="1118127" cy="307777"/>
              </a:xfrm>
              <a:prstGeom prst="rect">
                <a:avLst/>
              </a:prstGeom>
              <a:blipFill rotWithShape="1">
                <a:blip r:embed="rId18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4" name="Přímá spojnice 53"/>
          <p:cNvCxnSpPr/>
          <p:nvPr/>
        </p:nvCxnSpPr>
        <p:spPr>
          <a:xfrm>
            <a:off x="5580112" y="3431381"/>
            <a:ext cx="1830319" cy="2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7521450" y="3125747"/>
                <a:ext cx="7855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0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1450" y="3125747"/>
                <a:ext cx="785536" cy="307777"/>
              </a:xfrm>
              <a:prstGeom prst="rect">
                <a:avLst/>
              </a:prstGeom>
              <a:blipFill rotWithShape="1">
                <a:blip r:embed="rId19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5781076" y="3543239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1076" y="3543239"/>
                <a:ext cx="1182247" cy="307777"/>
              </a:xfrm>
              <a:prstGeom prst="rect">
                <a:avLst/>
              </a:prstGeom>
              <a:blipFill rotWithShape="1">
                <a:blip r:embed="rId17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5646424" y="3851016"/>
                <a:ext cx="131689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−2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6424" y="3851016"/>
                <a:ext cx="1316899" cy="307777"/>
              </a:xfrm>
              <a:prstGeom prst="rect">
                <a:avLst/>
              </a:prstGeom>
              <a:blipFill rotWithShape="1">
                <a:blip r:embed="rId20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Přímá spojnice 57"/>
          <p:cNvCxnSpPr/>
          <p:nvPr/>
        </p:nvCxnSpPr>
        <p:spPr>
          <a:xfrm>
            <a:off x="5646424" y="4215108"/>
            <a:ext cx="1659732" cy="42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6305258" y="4313575"/>
                <a:ext cx="66498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5258" y="4313575"/>
                <a:ext cx="664989" cy="307777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5993156" y="4644475"/>
                <a:ext cx="111588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6−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3156" y="4644475"/>
                <a:ext cx="1115883" cy="307777"/>
              </a:xfrm>
              <a:prstGeom prst="rect">
                <a:avLst/>
              </a:prstGeom>
              <a:blipFill rotWithShape="1">
                <a:blip r:embed="rId22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7538661" y="4666442"/>
                <a:ext cx="55643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38661" y="4666442"/>
                <a:ext cx="556434" cy="307777"/>
              </a:xfrm>
              <a:prstGeom prst="rect">
                <a:avLst/>
              </a:prstGeom>
              <a:blipFill rotWithShape="1">
                <a:blip r:embed="rId23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304873" y="4931295"/>
                <a:ext cx="98123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6=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4873" y="4931295"/>
                <a:ext cx="981230" cy="307777"/>
              </a:xfrm>
              <a:prstGeom prst="rect">
                <a:avLst/>
              </a:prstGeom>
              <a:blipFill rotWithShape="1">
                <a:blip r:embed="rId24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7521450" y="4930377"/>
                <a:ext cx="55175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/+1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1450" y="4930377"/>
                <a:ext cx="551753" cy="307777"/>
              </a:xfrm>
              <a:prstGeom prst="rect">
                <a:avLst/>
              </a:prstGeom>
              <a:blipFill rotWithShape="1">
                <a:blip r:embed="rId25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6372200" y="5286183"/>
                <a:ext cx="66742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=7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5286183"/>
                <a:ext cx="667426" cy="307777"/>
              </a:xfrm>
              <a:prstGeom prst="rect">
                <a:avLst/>
              </a:prstGeom>
              <a:blipFill rotWithShape="1">
                <a:blip r:embed="rId26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3" name="Přímá spojnice 72"/>
          <p:cNvCxnSpPr/>
          <p:nvPr/>
        </p:nvCxnSpPr>
        <p:spPr>
          <a:xfrm>
            <a:off x="7286103" y="3679745"/>
            <a:ext cx="30513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7591237" y="3679745"/>
            <a:ext cx="0" cy="3077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7306156" y="3987522"/>
            <a:ext cx="28508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ovéPole 79"/>
              <p:cNvSpPr txBox="1"/>
              <p:nvPr/>
            </p:nvSpPr>
            <p:spPr>
              <a:xfrm>
                <a:off x="7547870" y="3648967"/>
                <a:ext cx="4154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7870" y="3648967"/>
                <a:ext cx="415498" cy="369332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2" name="Přímá spojnice 81"/>
          <p:cNvCxnSpPr>
            <a:stCxn id="59" idx="1"/>
          </p:cNvCxnSpPr>
          <p:nvPr/>
        </p:nvCxnSpPr>
        <p:spPr>
          <a:xfrm flipH="1" flipV="1">
            <a:off x="5292080" y="4467463"/>
            <a:ext cx="101317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V="1">
            <a:off x="5292080" y="3279635"/>
            <a:ext cx="0" cy="11878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se šipkou 85"/>
          <p:cNvCxnSpPr>
            <a:endCxn id="53" idx="1"/>
          </p:cNvCxnSpPr>
          <p:nvPr/>
        </p:nvCxnSpPr>
        <p:spPr>
          <a:xfrm flipV="1">
            <a:off x="5292080" y="3262073"/>
            <a:ext cx="701076" cy="32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04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10" grpId="0" animBg="1"/>
      <p:bldP spid="11" grpId="0"/>
      <p:bldP spid="12" grpId="0" animBg="1"/>
      <p:bldP spid="27" grpId="0"/>
      <p:bldP spid="28" grpId="0"/>
      <p:bldP spid="29" grpId="0"/>
      <p:bldP spid="30" grpId="0"/>
      <p:bldP spid="31" grpId="0"/>
      <p:bldP spid="32" grpId="0"/>
      <p:bldP spid="37" grpId="0"/>
      <p:bldP spid="39" grpId="0"/>
      <p:bldP spid="45" grpId="0"/>
      <p:bldP spid="46" grpId="0"/>
      <p:bldP spid="47" grpId="0"/>
      <p:bldP spid="50" grpId="0"/>
      <p:bldP spid="51" grpId="0"/>
      <p:bldP spid="52" grpId="0"/>
      <p:bldP spid="53" grpId="0"/>
      <p:bldP spid="55" grpId="0"/>
      <p:bldP spid="56" grpId="0"/>
      <p:bldP spid="57" grpId="0"/>
      <p:bldP spid="59" grpId="0"/>
      <p:bldP spid="60" grpId="0"/>
      <p:bldP spid="61" grpId="0"/>
      <p:bldP spid="62" grpId="0"/>
      <p:bldP spid="63" grpId="0"/>
      <p:bldP spid="64" grpId="0"/>
      <p:bldP spid="8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5706" y="908720"/>
            <a:ext cx="5027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b)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89791" y="1113617"/>
                <a:ext cx="983474" cy="459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9791" y="1113617"/>
                <a:ext cx="983474" cy="459869"/>
              </a:xfrm>
              <a:prstGeom prst="rect">
                <a:avLst/>
              </a:prstGeom>
              <a:blipFill rotWithShape="1">
                <a:blip r:embed="rId2"/>
                <a:stretch>
                  <a:fillRect b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28253" y="1547744"/>
                <a:ext cx="1490023" cy="4612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2,5=−0,5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8253" y="1547744"/>
                <a:ext cx="1490023" cy="46128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1075733" y="2040789"/>
            <a:ext cx="18425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72601" y="1189662"/>
                <a:ext cx="50186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∙4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2601" y="1189662"/>
                <a:ext cx="501868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286888" y="1624495"/>
                <a:ext cx="50186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∙8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6888" y="1624495"/>
                <a:ext cx="501868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40097" y="2054422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+4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0097" y="2054422"/>
                <a:ext cx="1082861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449425" y="2362199"/>
                <a:ext cx="131689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20=−4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9425" y="2362199"/>
                <a:ext cx="1316899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39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H="1">
            <a:off x="1140097" y="2669976"/>
            <a:ext cx="162668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140096" y="2747249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+4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0096" y="2747249"/>
                <a:ext cx="1082861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974832" y="3067455"/>
                <a:ext cx="131689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−4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4832" y="3067455"/>
                <a:ext cx="1316899" cy="307777"/>
              </a:xfrm>
              <a:prstGeom prst="rect">
                <a:avLst/>
              </a:prstGeom>
              <a:blipFill rotWithShape="1">
                <a:blip r:embed="rId9"/>
                <a:stretch>
                  <a:fillRect b="-39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H="1">
            <a:off x="1102457" y="3474426"/>
            <a:ext cx="162668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537770" y="3540287"/>
                <a:ext cx="76213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0=28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7770" y="3540287"/>
                <a:ext cx="762132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2413927" y="3221343"/>
            <a:ext cx="3528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2766324" y="2901137"/>
            <a:ext cx="455" cy="3202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2413927" y="2901137"/>
            <a:ext cx="3528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779101" y="2876574"/>
                <a:ext cx="415498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9101" y="2876574"/>
                <a:ext cx="415498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5314261" y="4309123"/>
            <a:ext cx="25394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Soustava nemá řešení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9" name="Přímá spojnice 28"/>
          <p:cNvCxnSpPr/>
          <p:nvPr/>
        </p:nvCxnSpPr>
        <p:spPr>
          <a:xfrm flipH="1">
            <a:off x="5344883" y="4616900"/>
            <a:ext cx="162668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923928" y="799685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nebo</a:t>
            </a:r>
            <a:endParaRPr lang="cs-CZ" b="1" dirty="0"/>
          </a:p>
        </p:txBody>
      </p:sp>
      <p:sp>
        <p:nvSpPr>
          <p:cNvPr id="31" name="Šipka dolů 30"/>
          <p:cNvSpPr/>
          <p:nvPr/>
        </p:nvSpPr>
        <p:spPr>
          <a:xfrm>
            <a:off x="5932773" y="3868570"/>
            <a:ext cx="234270" cy="372184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314261" y="1113617"/>
                <a:ext cx="983474" cy="459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4261" y="1113617"/>
                <a:ext cx="983474" cy="459869"/>
              </a:xfrm>
              <a:prstGeom prst="rect">
                <a:avLst/>
              </a:prstGeom>
              <a:blipFill rotWithShape="1">
                <a:blip r:embed="rId12"/>
                <a:stretch>
                  <a:fillRect b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496349" y="1490891"/>
                <a:ext cx="1490023" cy="4612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2,5=−0,5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6349" y="1490891"/>
                <a:ext cx="1490023" cy="461280"/>
              </a:xfrm>
              <a:prstGeom prst="rect">
                <a:avLst/>
              </a:prstGeom>
              <a:blipFill rotWithShape="1">
                <a:blip r:embed="rId13"/>
                <a:stretch>
                  <a:fillRect b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33"/>
          <p:cNvCxnSpPr/>
          <p:nvPr/>
        </p:nvCxnSpPr>
        <p:spPr>
          <a:xfrm flipH="1">
            <a:off x="5143829" y="1952852"/>
            <a:ext cx="18425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221493" y="2025736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+4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1493" y="2025736"/>
                <a:ext cx="1082861" cy="307777"/>
              </a:xfrm>
              <a:prstGeom prst="rect">
                <a:avLst/>
              </a:prstGeom>
              <a:blipFill rotWithShape="1">
                <a:blip r:embed="rId14"/>
                <a:stretch>
                  <a:fillRect b="-39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515746" y="2347146"/>
                <a:ext cx="131689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20=−4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5746" y="2347146"/>
                <a:ext cx="1316899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39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 flipH="1">
            <a:off x="5222667" y="2654923"/>
            <a:ext cx="162668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Šipka doprava 37"/>
          <p:cNvSpPr/>
          <p:nvPr/>
        </p:nvSpPr>
        <p:spPr>
          <a:xfrm>
            <a:off x="6349883" y="2100924"/>
            <a:ext cx="489204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7017799" y="2008591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=8−4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7799" y="2008591"/>
                <a:ext cx="1082861" cy="307777"/>
              </a:xfrm>
              <a:prstGeom prst="rect">
                <a:avLst/>
              </a:prstGeom>
              <a:blipFill rotWithShape="1">
                <a:blip r:embed="rId15"/>
                <a:stretch>
                  <a:fillRect b="-39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Ovál 39"/>
          <p:cNvSpPr/>
          <p:nvPr/>
        </p:nvSpPr>
        <p:spPr>
          <a:xfrm>
            <a:off x="7410934" y="2009154"/>
            <a:ext cx="689726" cy="33799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>
            <a:stCxn id="40" idx="4"/>
          </p:cNvCxnSpPr>
          <p:nvPr/>
        </p:nvCxnSpPr>
        <p:spPr>
          <a:xfrm>
            <a:off x="7755797" y="2347146"/>
            <a:ext cx="0" cy="1387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>
            <a:off x="7041935" y="2501034"/>
            <a:ext cx="73799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5557866" y="2806743"/>
                <a:ext cx="18815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20=−4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8−4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7866" y="2806743"/>
                <a:ext cx="1881541" cy="307777"/>
              </a:xfrm>
              <a:prstGeom prst="rect">
                <a:avLst/>
              </a:prstGeom>
              <a:blipFill rotWithShape="1">
                <a:blip r:embed="rId16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5557866" y="3171049"/>
                <a:ext cx="173252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20=−4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−8+4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7866" y="3171049"/>
                <a:ext cx="1732526" cy="307777"/>
              </a:xfrm>
              <a:prstGeom prst="rect">
                <a:avLst/>
              </a:prstGeom>
              <a:blipFill rotWithShape="1">
                <a:blip r:embed="rId17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5601852" y="3495019"/>
                <a:ext cx="89678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20=−8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1852" y="3495019"/>
                <a:ext cx="896784" cy="30777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TextovéPole 49"/>
          <p:cNvSpPr txBox="1"/>
          <p:nvPr/>
        </p:nvSpPr>
        <p:spPr>
          <a:xfrm>
            <a:off x="1150918" y="4354391"/>
            <a:ext cx="20436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Soustava nemá řešení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1" name="Přímá spojnice 50"/>
          <p:cNvCxnSpPr/>
          <p:nvPr/>
        </p:nvCxnSpPr>
        <p:spPr>
          <a:xfrm flipH="1">
            <a:off x="1181540" y="4662168"/>
            <a:ext cx="162668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Šipka dolů 51"/>
          <p:cNvSpPr/>
          <p:nvPr/>
        </p:nvSpPr>
        <p:spPr>
          <a:xfrm>
            <a:off x="1769430" y="3913838"/>
            <a:ext cx="234270" cy="372184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49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3" grpId="0"/>
      <p:bldP spid="14" grpId="0"/>
      <p:bldP spid="16" grpId="0"/>
      <p:bldP spid="26" grpId="0"/>
      <p:bldP spid="28" grpId="0"/>
      <p:bldP spid="30" grpId="0"/>
      <p:bldP spid="31" grpId="0" animBg="1"/>
      <p:bldP spid="32" grpId="0"/>
      <p:bldP spid="33" grpId="0"/>
      <p:bldP spid="35" grpId="0"/>
      <p:bldP spid="36" grpId="0"/>
      <p:bldP spid="38" grpId="0" animBg="1"/>
      <p:bldP spid="39" grpId="0"/>
      <p:bldP spid="40" grpId="0" animBg="1"/>
      <p:bldP spid="47" grpId="0"/>
      <p:bldP spid="48" grpId="0"/>
      <p:bldP spid="49" grpId="0"/>
      <p:bldP spid="50" grpId="0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5706" y="908720"/>
            <a:ext cx="5027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c)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04739" y="814078"/>
                <a:ext cx="1532919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0,5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𝑦</m:t>
                          </m:r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4739" y="814078"/>
                <a:ext cx="1532919" cy="497059"/>
              </a:xfrm>
              <a:prstGeom prst="rect">
                <a:avLst/>
              </a:prstGeom>
              <a:blipFill rotWithShape="1">
                <a:blip r:embed="rId2"/>
                <a:stretch>
                  <a:fillRect b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868704" y="1366830"/>
                <a:ext cx="983474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+2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8704" y="1366830"/>
                <a:ext cx="983474" cy="49705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853245" y="1980745"/>
            <a:ext cx="2134579" cy="194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987824" y="892086"/>
                <a:ext cx="60125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∙30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892086"/>
                <a:ext cx="601254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038917" y="1488302"/>
                <a:ext cx="60125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∙42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8917" y="1488302"/>
                <a:ext cx="601254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09133" y="2060848"/>
                <a:ext cx="184383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15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−10</m:t>
                      </m:r>
                      <m:d>
                        <m:dPr>
                          <m:ctrlP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𝑦</m:t>
                          </m:r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133" y="2060848"/>
                <a:ext cx="1843838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768547" y="2415621"/>
                <a:ext cx="128163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6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=7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+14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8547" y="2415621"/>
                <a:ext cx="1281633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H="1">
            <a:off x="853245" y="2815963"/>
            <a:ext cx="222794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53245" y="2842394"/>
                <a:ext cx="179420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15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−10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−10=0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3245" y="2842394"/>
                <a:ext cx="1794209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172475" y="2428036"/>
                <a:ext cx="65582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/−6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2475" y="2428036"/>
                <a:ext cx="655821" cy="307777"/>
              </a:xfrm>
              <a:prstGeom prst="rect">
                <a:avLst/>
              </a:prstGeom>
              <a:blipFill rotWithShape="1">
                <a:blip r:embed="rId9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52017" y="3218765"/>
                <a:ext cx="15954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7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−6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+14=0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2017" y="3218765"/>
                <a:ext cx="1595437" cy="307777"/>
              </a:xfrm>
              <a:prstGeom prst="rect">
                <a:avLst/>
              </a:prstGeom>
              <a:blipFill rotWithShape="1">
                <a:blip r:embed="rId10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H="1">
            <a:off x="971600" y="3627220"/>
            <a:ext cx="20785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271444" y="2875864"/>
                <a:ext cx="50186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∙3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1444" y="2875864"/>
                <a:ext cx="501868" cy="307777"/>
              </a:xfrm>
              <a:prstGeom prst="rect">
                <a:avLst/>
              </a:prstGeom>
              <a:blipFill rotWithShape="1">
                <a:blip r:embed="rId11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271444" y="3242843"/>
                <a:ext cx="7855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−5</m:t>
                          </m:r>
                        </m:e>
                      </m:d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1444" y="3242843"/>
                <a:ext cx="785536" cy="307777"/>
              </a:xfrm>
              <a:prstGeom prst="rect">
                <a:avLst/>
              </a:prstGeom>
              <a:blipFill rotWithShape="1">
                <a:blip r:embed="rId12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38497" y="3789040"/>
                <a:ext cx="179420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45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−30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−30=0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497" y="3789040"/>
                <a:ext cx="1794209" cy="307777"/>
              </a:xfrm>
              <a:prstGeom prst="rect">
                <a:avLst/>
              </a:prstGeom>
              <a:blipFill rotWithShape="1">
                <a:blip r:embed="rId13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57830" y="4171112"/>
                <a:ext cx="1928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−35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+30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−70=0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830" y="4171112"/>
                <a:ext cx="1928861" cy="307777"/>
              </a:xfrm>
              <a:prstGeom prst="rect">
                <a:avLst/>
              </a:prstGeom>
              <a:blipFill rotWithShape="1">
                <a:blip r:embed="rId14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>
            <a:off x="1004739" y="4569331"/>
            <a:ext cx="226670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310353" y="4725143"/>
                <a:ext cx="137633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10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−100=0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0353" y="4725143"/>
                <a:ext cx="1376338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147115" y="4725144"/>
                <a:ext cx="75052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/+100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7115" y="4725144"/>
                <a:ext cx="750525" cy="307777"/>
              </a:xfrm>
              <a:prstGeom prst="rect">
                <a:avLst/>
              </a:prstGeom>
              <a:blipFill rotWithShape="1">
                <a:blip r:embed="rId16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857115" y="5114746"/>
                <a:ext cx="106253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10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7115" y="5114746"/>
                <a:ext cx="1062534" cy="30777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154874" y="5114746"/>
                <a:ext cx="69102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÷10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4874" y="5114746"/>
                <a:ext cx="691022" cy="307777"/>
              </a:xfrm>
              <a:prstGeom prst="rect">
                <a:avLst/>
              </a:prstGeom>
              <a:blipFill rotWithShape="1">
                <a:blip r:embed="rId18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076519" y="5484078"/>
                <a:ext cx="76437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6519" y="5484078"/>
                <a:ext cx="764375" cy="30777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155685" y="889740"/>
                <a:ext cx="181722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7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∙10−6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+14=0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5685" y="889740"/>
                <a:ext cx="1817229" cy="307777"/>
              </a:xfrm>
              <a:prstGeom prst="rect">
                <a:avLst/>
              </a:prstGeom>
              <a:blipFill rotWithShape="1">
                <a:blip r:embed="rId20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366179" y="1366830"/>
                <a:ext cx="159319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70−6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+14=0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6179" y="1366830"/>
                <a:ext cx="1593193" cy="307777"/>
              </a:xfrm>
              <a:prstGeom prst="rect">
                <a:avLst/>
              </a:prstGeom>
              <a:blipFill rotWithShape="1">
                <a:blip r:embed="rId21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816654" y="1796079"/>
                <a:ext cx="118000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84−6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6654" y="1796079"/>
                <a:ext cx="1180003" cy="307777"/>
              </a:xfrm>
              <a:prstGeom prst="rect">
                <a:avLst/>
              </a:prstGeom>
              <a:blipFill rotWithShape="1">
                <a:blip r:embed="rId22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524328" y="1828806"/>
                <a:ext cx="65582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/+6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328" y="1828806"/>
                <a:ext cx="655821" cy="307777"/>
              </a:xfrm>
              <a:prstGeom prst="rect">
                <a:avLst/>
              </a:prstGeom>
              <a:blipFill rotWithShape="1">
                <a:blip r:embed="rId23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6212292" y="2216274"/>
                <a:ext cx="86619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6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=84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2292" y="2216274"/>
                <a:ext cx="866199" cy="307777"/>
              </a:xfrm>
              <a:prstGeom prst="rect">
                <a:avLst/>
              </a:prstGeom>
              <a:blipFill rotWithShape="1">
                <a:blip r:embed="rId24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524328" y="2257658"/>
                <a:ext cx="5916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÷6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328" y="2257658"/>
                <a:ext cx="591637" cy="307777"/>
              </a:xfrm>
              <a:prstGeom prst="rect">
                <a:avLst/>
              </a:prstGeom>
              <a:blipFill rotWithShape="1">
                <a:blip r:embed="rId25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311679" y="2565435"/>
                <a:ext cx="76681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=14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1679" y="2565435"/>
                <a:ext cx="766812" cy="307777"/>
              </a:xfrm>
              <a:prstGeom prst="rect">
                <a:avLst/>
              </a:prstGeom>
              <a:blipFill rotWithShape="1">
                <a:blip r:embed="rId26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848041" y="3445954"/>
                <a:ext cx="3694088" cy="3145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Ř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š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í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𝑠𝑜𝑢𝑠𝑡𝑎𝑣𝑦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𝑗𝑒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𝑑𝑣𝑜𝑗𝑖𝑐𝑒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=10, 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=14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8041" y="3445954"/>
                <a:ext cx="3694088" cy="314573"/>
              </a:xfrm>
              <a:prstGeom prst="rect">
                <a:avLst/>
              </a:prstGeom>
              <a:blipFill rotWithShape="1">
                <a:blip r:embed="rId27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flipH="1">
            <a:off x="4932040" y="3789040"/>
            <a:ext cx="34563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587101" y="5637966"/>
            <a:ext cx="8885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587101" y="3401165"/>
            <a:ext cx="0" cy="22368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587101" y="3384693"/>
            <a:ext cx="600523" cy="12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0775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30" grpId="0"/>
      <p:bldP spid="31" grpId="0"/>
      <p:bldP spid="32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5706" y="908720"/>
            <a:ext cx="5027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d)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87624" y="756210"/>
                <a:ext cx="1595437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8−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36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56210"/>
                <a:ext cx="1595437" cy="497059"/>
              </a:xfrm>
              <a:prstGeom prst="rect">
                <a:avLst/>
              </a:prstGeom>
              <a:blipFill rotWithShape="1">
                <a:blip r:embed="rId3"/>
                <a:stretch>
                  <a:fillRect b="-1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15863" y="1362985"/>
                <a:ext cx="1396664" cy="4956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5863" y="1362985"/>
                <a:ext cx="1396664" cy="495649"/>
              </a:xfrm>
              <a:prstGeom prst="rect">
                <a:avLst/>
              </a:prstGeom>
              <a:blipFill rotWithShape="1">
                <a:blip r:embed="rId4"/>
                <a:stretch>
                  <a:fillRect b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H="1">
            <a:off x="1113062" y="1858634"/>
            <a:ext cx="17467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19872" y="850850"/>
                <a:ext cx="50186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850850"/>
                <a:ext cx="501868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19872" y="1456920"/>
                <a:ext cx="50186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1456920"/>
                <a:ext cx="501868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4282" y="1992351"/>
                <a:ext cx="184383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40−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=36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4282" y="1992351"/>
                <a:ext cx="1843838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74502" y="2333188"/>
                <a:ext cx="154568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2−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4502" y="2333188"/>
                <a:ext cx="1545680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H="1">
            <a:off x="1066151" y="2780928"/>
            <a:ext cx="16692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79890" y="2846545"/>
                <a:ext cx="169482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40−6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=36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9890" y="2846545"/>
                <a:ext cx="1694823" cy="307777"/>
              </a:xfrm>
              <a:prstGeom prst="rect">
                <a:avLst/>
              </a:prstGeom>
              <a:blipFill rotWithShape="1">
                <a:blip r:embed="rId9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340232" y="3154322"/>
                <a:ext cx="139666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2−3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0232" y="3154322"/>
                <a:ext cx="1396664" cy="307777"/>
              </a:xfrm>
              <a:prstGeom prst="rect">
                <a:avLst/>
              </a:prstGeom>
              <a:blipFill rotWithShape="1">
                <a:blip r:embed="rId10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H="1">
            <a:off x="1046396" y="3573016"/>
            <a:ext cx="16905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519099" y="3600177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6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9099" y="3600177"/>
                <a:ext cx="1182247" cy="307777"/>
              </a:xfrm>
              <a:prstGeom prst="rect">
                <a:avLst/>
              </a:prstGeom>
              <a:blipFill rotWithShape="1">
                <a:blip r:embed="rId11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654035" y="3907954"/>
                <a:ext cx="108286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4035" y="3907954"/>
                <a:ext cx="1082861" cy="307777"/>
              </a:xfrm>
              <a:prstGeom prst="rect">
                <a:avLst/>
              </a:prstGeom>
              <a:blipFill rotWithShape="1">
                <a:blip r:embed="rId12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 flipH="1">
            <a:off x="1263286" y="4250863"/>
            <a:ext cx="15114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988001" y="3943086"/>
                <a:ext cx="7855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8001" y="3943086"/>
                <a:ext cx="785536" cy="307777"/>
              </a:xfrm>
              <a:prstGeom prst="rect">
                <a:avLst/>
              </a:prstGeom>
              <a:blipFill rotWithShape="1">
                <a:blip r:embed="rId13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577764" y="4365104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6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7764" y="4365104"/>
                <a:ext cx="1182247" cy="307777"/>
              </a:xfrm>
              <a:prstGeom prst="rect">
                <a:avLst/>
              </a:prstGeom>
              <a:blipFill rotWithShape="1">
                <a:blip r:embed="rId14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443111" y="4743186"/>
                <a:ext cx="145155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−6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=−4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3111" y="4743186"/>
                <a:ext cx="1451551" cy="307777"/>
              </a:xfrm>
              <a:prstGeom prst="rect">
                <a:avLst/>
              </a:prstGeom>
              <a:blipFill rotWithShape="1">
                <a:blip r:embed="rId15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 flipH="1">
            <a:off x="1413172" y="5229200"/>
            <a:ext cx="15114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869973" y="4514968"/>
            <a:ext cx="3935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263549" y="4514968"/>
            <a:ext cx="0" cy="3648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2869973" y="4879823"/>
            <a:ext cx="3935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263549" y="4506204"/>
                <a:ext cx="36420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3549" y="4506204"/>
                <a:ext cx="364202" cy="30777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120315" y="5301208"/>
                <a:ext cx="66274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0=0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0315" y="5301208"/>
                <a:ext cx="662746" cy="30777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Šipka doprava 35"/>
          <p:cNvSpPr/>
          <p:nvPr/>
        </p:nvSpPr>
        <p:spPr>
          <a:xfrm>
            <a:off x="3018947" y="5362763"/>
            <a:ext cx="489204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96382" y="5276601"/>
            <a:ext cx="30042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Soustava má nekonečně mnoho řešení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9" name="Přímá spojnice 38"/>
          <p:cNvCxnSpPr/>
          <p:nvPr/>
        </p:nvCxnSpPr>
        <p:spPr>
          <a:xfrm flipH="1">
            <a:off x="3773537" y="5608985"/>
            <a:ext cx="3027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60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4" grpId="0"/>
      <p:bldP spid="15" grpId="0"/>
      <p:bldP spid="17" grpId="0"/>
      <p:bldP spid="18" grpId="0"/>
      <p:bldP spid="21" grpId="0"/>
      <p:bldP spid="23" grpId="0"/>
      <p:bldP spid="24" grpId="0"/>
      <p:bldP spid="34" grpId="0"/>
      <p:bldP spid="35" grpId="0"/>
      <p:bldP spid="36" grpId="0" animBg="1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0015" y="908719"/>
            <a:ext cx="5027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22806" y="908719"/>
                <a:ext cx="272664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d>
                        <m:d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+5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+8</m:t>
                          </m:r>
                        </m:e>
                      </m:d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2806" y="908719"/>
                <a:ext cx="2726644" cy="307777"/>
              </a:xfrm>
              <a:prstGeom prst="rect">
                <a:avLst/>
              </a:prstGeom>
              <a:blipFill rotWithShape="1">
                <a:blip r:embed="rId2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205094" y="1304482"/>
                <a:ext cx="312418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d>
                        <m:d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+7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=2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−6</m:t>
                          </m:r>
                        </m:e>
                      </m:d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5094" y="1304482"/>
                <a:ext cx="3124189" cy="307777"/>
              </a:xfrm>
              <a:prstGeom prst="rect">
                <a:avLst/>
              </a:prstGeom>
              <a:blipFill rotWithShape="1">
                <a:blip r:embed="rId3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H="1">
            <a:off x="1267877" y="1613425"/>
            <a:ext cx="301823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78869" y="1673930"/>
                <a:ext cx="315868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𝑥𝑦</m:t>
                      </m:r>
                      <m:r>
                        <a:rPr lang="cs-CZ" sz="1400" b="0" i="1" smtClean="0">
                          <a:latin typeface="Cambria Math"/>
                        </a:rPr>
                        <m:t>+5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+3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+15=</m:t>
                      </m:r>
                      <m:r>
                        <a:rPr lang="cs-CZ" sz="1400" b="0" i="1" smtClean="0">
                          <a:latin typeface="Cambria Math"/>
                        </a:rPr>
                        <m:t>𝑥𝑦</m:t>
                      </m:r>
                      <m:r>
                        <a:rPr lang="cs-CZ" sz="1400" b="0" i="1" smtClean="0">
                          <a:latin typeface="Cambria Math"/>
                        </a:rPr>
                        <m:t>+8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+8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8869" y="1673930"/>
                <a:ext cx="3158685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18689" y="1981707"/>
                <a:ext cx="400340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10</m:t>
                      </m:r>
                      <m:r>
                        <a:rPr lang="cs-CZ" sz="1400" b="0" i="1" smtClean="0">
                          <a:latin typeface="Cambria Math"/>
                        </a:rPr>
                        <m:t>𝑥𝑦</m:t>
                      </m:r>
                      <m:r>
                        <a:rPr lang="cs-CZ" sz="1400" b="0" i="1" smtClean="0">
                          <a:latin typeface="Cambria Math"/>
                        </a:rPr>
                        <m:t>+14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−15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−21=2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𝑥𝑦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+5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−6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−6</m:t>
                          </m:r>
                        </m:e>
                      </m:d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689" y="1981707"/>
                <a:ext cx="4003404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H="1">
            <a:off x="833681" y="2289484"/>
            <a:ext cx="376162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475926" y="2315914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7=3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5926" y="2315914"/>
                <a:ext cx="1182247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51586" y="2623691"/>
                <a:ext cx="41525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10</m:t>
                      </m:r>
                      <m:r>
                        <a:rPr lang="cs-CZ" sz="1400" b="0" i="1" smtClean="0">
                          <a:latin typeface="Cambria Math"/>
                        </a:rPr>
                        <m:t>𝑥𝑦</m:t>
                      </m:r>
                      <m:r>
                        <a:rPr lang="cs-CZ" sz="1400" b="0" i="1" smtClean="0">
                          <a:latin typeface="Cambria Math"/>
                        </a:rPr>
                        <m:t>+14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−15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−21=10</m:t>
                      </m:r>
                      <m:r>
                        <a:rPr lang="cs-CZ" sz="1400" b="0" i="1" smtClean="0">
                          <a:latin typeface="Cambria Math"/>
                        </a:rPr>
                        <m:t>𝑥𝑦</m:t>
                      </m:r>
                      <m:r>
                        <a:rPr lang="cs-CZ" sz="1400" b="0" i="1" smtClean="0">
                          <a:latin typeface="Cambria Math"/>
                        </a:rPr>
                        <m:t>+10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−12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−12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1586" y="2623691"/>
                <a:ext cx="4152547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H="1">
            <a:off x="920015" y="2931468"/>
            <a:ext cx="38752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981877" y="2961979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=7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877" y="2961979"/>
                <a:ext cx="1182247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981876" y="3302047"/>
                <a:ext cx="11822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−3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876" y="3302047"/>
                <a:ext cx="1182247" cy="307777"/>
              </a:xfrm>
              <a:prstGeom prst="rect">
                <a:avLst/>
              </a:prstGeom>
              <a:blipFill rotWithShape="1">
                <a:blip r:embed="rId9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H="1">
            <a:off x="2032981" y="3639169"/>
            <a:ext cx="10340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820380" y="2961979"/>
                <a:ext cx="41851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/</a:t>
                </a:r>
                <a14:m>
                  <m:oMath xmlns:m="http://schemas.openxmlformats.org/officeDocument/2006/math">
                    <m:r>
                      <a:rPr lang="cs-CZ" sz="1400" i="1" dirty="0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1400" b="0" i="1" dirty="0" smtClean="0">
                        <a:latin typeface="Cambria Math"/>
                        <a:ea typeface="Cambria Math"/>
                      </a:rPr>
                      <m:t>3</m:t>
                    </m:r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0380" y="2961979"/>
                <a:ext cx="418513" cy="307777"/>
              </a:xfrm>
              <a:prstGeom prst="rect">
                <a:avLst/>
              </a:prstGeom>
              <a:blipFill rotWithShape="1">
                <a:blip r:embed="rId10"/>
                <a:stretch>
                  <a:fillRect l="-4412" t="-2000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736002" y="3269756"/>
                <a:ext cx="7855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6002" y="3269756"/>
                <a:ext cx="785536" cy="307777"/>
              </a:xfrm>
              <a:prstGeom prst="rect">
                <a:avLst/>
              </a:prstGeom>
              <a:blipFill rotWithShape="1">
                <a:blip r:embed="rId11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007115" y="3674545"/>
                <a:ext cx="128163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9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−6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7115" y="3674545"/>
                <a:ext cx="1281633" cy="307777"/>
              </a:xfrm>
              <a:prstGeom prst="rect">
                <a:avLst/>
              </a:prstGeom>
              <a:blipFill rotWithShape="1">
                <a:blip r:embed="rId12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862702" y="3982322"/>
                <a:ext cx="15509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−8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+6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=−18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2702" y="3982322"/>
                <a:ext cx="1550937" cy="307777"/>
              </a:xfrm>
              <a:prstGeom prst="rect">
                <a:avLst/>
              </a:prstGeom>
              <a:blipFill rotWithShape="1">
                <a:blip r:embed="rId13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H="1">
            <a:off x="2032982" y="4351655"/>
            <a:ext cx="1255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366941" y="3782643"/>
            <a:ext cx="3518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718786" y="3782643"/>
            <a:ext cx="0" cy="3693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 flipV="1">
            <a:off x="3366941" y="4151975"/>
            <a:ext cx="351846" cy="2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672442" y="3782643"/>
                <a:ext cx="36420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2442" y="3782643"/>
                <a:ext cx="364202" cy="30777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495364" y="4351655"/>
                <a:ext cx="66498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5364" y="4351655"/>
                <a:ext cx="664989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flipH="1">
            <a:off x="1117993" y="4516741"/>
            <a:ext cx="7459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1091386" y="3140125"/>
            <a:ext cx="0" cy="13766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1091386" y="3140126"/>
            <a:ext cx="745961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823600" y="4657015"/>
                <a:ext cx="130465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∙3−2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=7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3600" y="4657015"/>
                <a:ext cx="1304652" cy="307777"/>
              </a:xfrm>
              <a:prstGeom prst="rect">
                <a:avLst/>
              </a:prstGeom>
              <a:blipFill rotWithShape="1">
                <a:blip r:embed="rId16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061258" y="4964792"/>
                <a:ext cx="108061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9−2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=7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1258" y="4964792"/>
                <a:ext cx="1080616" cy="307777"/>
              </a:xfrm>
              <a:prstGeom prst="rect">
                <a:avLst/>
              </a:prstGeom>
              <a:blipFill rotWithShape="1">
                <a:blip r:embed="rId17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Obdélník 42"/>
              <p:cNvSpPr/>
              <p:nvPr/>
            </p:nvSpPr>
            <p:spPr>
              <a:xfrm>
                <a:off x="2444453" y="5290144"/>
                <a:ext cx="766812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2=2</m:t>
                      </m:r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4453" y="5290144"/>
                <a:ext cx="766812" cy="307777"/>
              </a:xfrm>
              <a:prstGeom prst="rect">
                <a:avLst/>
              </a:prstGeom>
              <a:blipFill rotWithShape="1">
                <a:blip r:embed="rId18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484030" y="5602882"/>
                <a:ext cx="66742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4030" y="5602882"/>
                <a:ext cx="667426" cy="307777"/>
              </a:xfrm>
              <a:prstGeom prst="rect">
                <a:avLst/>
              </a:prstGeom>
              <a:blipFill rotWithShape="1">
                <a:blip r:embed="rId19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671276" y="5906079"/>
                <a:ext cx="3898568" cy="3145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Ř</m:t>
                      </m:r>
                      <m:r>
                        <a:rPr lang="cs-CZ" sz="1400" b="0" i="1" smtClean="0">
                          <a:latin typeface="Cambria Math"/>
                        </a:rPr>
                        <m:t>𝑒</m:t>
                      </m:r>
                      <m:r>
                        <a:rPr lang="cs-CZ" sz="1400" b="0" i="1" smtClean="0">
                          <a:latin typeface="Cambria Math"/>
                        </a:rPr>
                        <m:t>š</m:t>
                      </m:r>
                      <m:r>
                        <a:rPr lang="cs-CZ" sz="1400" b="0" i="1" smtClean="0">
                          <a:latin typeface="Cambria Math"/>
                        </a:rPr>
                        <m:t>𝑒𝑛</m:t>
                      </m:r>
                      <m:r>
                        <a:rPr lang="cs-CZ" sz="1400" b="0" i="1" smtClean="0">
                          <a:latin typeface="Cambria Math"/>
                        </a:rPr>
                        <m:t>í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  <m:r>
                        <a:rPr lang="cs-CZ" sz="1400" b="0" i="1" smtClean="0"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latin typeface="Cambria Math"/>
                        </a:rPr>
                        <m:t>𝑠𝑜𝑢𝑠𝑡𝑎𝑣𝑦</m:t>
                      </m:r>
                      <m:r>
                        <a:rPr lang="cs-CZ" sz="1400" b="0" i="1" smtClean="0"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latin typeface="Cambria Math"/>
                        </a:rPr>
                        <m:t>𝑗𝑒</m:t>
                      </m:r>
                      <m:r>
                        <a:rPr lang="cs-CZ" sz="1400" b="0" i="1" smtClean="0"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latin typeface="Cambria Math"/>
                        </a:rPr>
                        <m:t>𝑑𝑣𝑜𝑗𝑖𝑐𝑒</m:t>
                      </m:r>
                      <m:r>
                        <a:rPr lang="cs-CZ" sz="1400" b="0" i="1" smtClean="0">
                          <a:latin typeface="Cambria Math"/>
                        </a:rPr>
                        <m:t> čí</m:t>
                      </m:r>
                      <m:r>
                        <a:rPr lang="cs-CZ" sz="1400" b="0" i="1" smtClean="0">
                          <a:latin typeface="Cambria Math"/>
                        </a:rPr>
                        <m:t>𝑠𝑒𝑙</m:t>
                      </m:r>
                      <m:r>
                        <a:rPr lang="cs-CZ" sz="1400" b="0" i="1" smtClean="0"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=3, 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1276" y="5906079"/>
                <a:ext cx="3898568" cy="314573"/>
              </a:xfrm>
              <a:prstGeom prst="rect">
                <a:avLst/>
              </a:prstGeom>
              <a:blipFill rotWithShape="1">
                <a:blip r:embed="rId20"/>
                <a:stretch>
                  <a:fillRect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45"/>
          <p:cNvCxnSpPr/>
          <p:nvPr/>
        </p:nvCxnSpPr>
        <p:spPr>
          <a:xfrm flipH="1">
            <a:off x="3779521" y="6284131"/>
            <a:ext cx="3600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036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6" grpId="0"/>
      <p:bldP spid="17" grpId="0"/>
      <p:bldP spid="20" grpId="0"/>
      <p:bldP spid="21" grpId="0"/>
      <p:bldP spid="22" grpId="0"/>
      <p:bldP spid="23" grpId="0"/>
      <p:bldP spid="32" grpId="0"/>
      <p:bldP spid="33" grpId="0"/>
      <p:bldP spid="40" grpId="0"/>
      <p:bldP spid="41" grpId="0"/>
      <p:bldP spid="43" grpId="0"/>
      <p:bldP spid="44" grpId="0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19"/>
            <a:ext cx="5027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f)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619672" y="753420"/>
                <a:ext cx="2331600" cy="5014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753420"/>
                <a:ext cx="2331600" cy="501419"/>
              </a:xfrm>
              <a:prstGeom prst="rect">
                <a:avLst/>
              </a:prstGeom>
              <a:blipFill rotWithShape="1">
                <a:blip r:embed="rId2"/>
                <a:stretch>
                  <a:fillRect b="-24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619672" y="1398738"/>
                <a:ext cx="2334036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1398738"/>
                <a:ext cx="2334036" cy="49705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1547645" y="1895797"/>
            <a:ext cx="24634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408987" y="850240"/>
                <a:ext cx="60125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∙15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8987" y="850240"/>
                <a:ext cx="601254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483616" y="1398738"/>
                <a:ext cx="50186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3616" y="1398738"/>
                <a:ext cx="501868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138842" y="1995038"/>
                <a:ext cx="312656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+5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=15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8842" y="1995038"/>
                <a:ext cx="3126562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37719" y="2310763"/>
                <a:ext cx="293022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+3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=6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+6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7719" y="2310763"/>
                <a:ext cx="2930225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H="1">
            <a:off x="1150987" y="2618540"/>
            <a:ext cx="311812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30730" y="2698578"/>
                <a:ext cx="282853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9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−6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+25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−15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=15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0730" y="2698578"/>
                <a:ext cx="2828530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540835" y="3000433"/>
                <a:ext cx="253280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−6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+12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−9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=6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+6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0835" y="3000433"/>
                <a:ext cx="2532808" cy="307777"/>
              </a:xfrm>
              <a:prstGeom prst="rect">
                <a:avLst/>
              </a:prstGeom>
              <a:blipFill rotWithShape="1">
                <a:blip r:embed="rId9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H="1">
            <a:off x="1150987" y="3308210"/>
            <a:ext cx="31181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273891" y="3398409"/>
                <a:ext cx="199522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34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−21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=15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3891" y="3398409"/>
                <a:ext cx="1995226" cy="307777"/>
              </a:xfrm>
              <a:prstGeom prst="rect">
                <a:avLst/>
              </a:prstGeom>
              <a:blipFill rotWithShape="1">
                <a:blip r:embed="rId10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323517" y="3751888"/>
                <a:ext cx="179888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16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−15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=6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+6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3517" y="3751888"/>
                <a:ext cx="1798889" cy="307777"/>
              </a:xfrm>
              <a:prstGeom prst="rect">
                <a:avLst/>
              </a:prstGeom>
              <a:blipFill rotWithShape="1">
                <a:blip r:embed="rId11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H="1" flipV="1">
            <a:off x="2168155" y="4059665"/>
            <a:ext cx="2138717" cy="11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330183" y="4084760"/>
                <a:ext cx="148040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19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−21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0183" y="4084760"/>
                <a:ext cx="1480405" cy="307777"/>
              </a:xfrm>
              <a:prstGeom prst="rect">
                <a:avLst/>
              </a:prstGeom>
              <a:blipFill rotWithShape="1">
                <a:blip r:embed="rId12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352500" y="4427878"/>
                <a:ext cx="138101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16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−21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2500" y="4427878"/>
                <a:ext cx="1381019" cy="307777"/>
              </a:xfrm>
              <a:prstGeom prst="rect">
                <a:avLst/>
              </a:prstGeom>
              <a:blipFill rotWithShape="1">
                <a:blip r:embed="rId13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>
            <a:off x="2168154" y="4802842"/>
            <a:ext cx="19951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067944" y="4427878"/>
                <a:ext cx="7855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4427878"/>
                <a:ext cx="785536" cy="307777"/>
              </a:xfrm>
              <a:prstGeom prst="rect">
                <a:avLst/>
              </a:prstGeom>
              <a:blipFill rotWithShape="1">
                <a:blip r:embed="rId14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323517" y="4830296"/>
                <a:ext cx="148040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19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−21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=15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3517" y="4830296"/>
                <a:ext cx="1480405" cy="307777"/>
              </a:xfrm>
              <a:prstGeom prst="rect">
                <a:avLst/>
              </a:prstGeom>
              <a:blipFill rotWithShape="1">
                <a:blip r:embed="rId12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163581" y="5145494"/>
                <a:ext cx="165032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−16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+21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=−6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3581" y="5145494"/>
                <a:ext cx="1650324" cy="307777"/>
              </a:xfrm>
              <a:prstGeom prst="rect">
                <a:avLst/>
              </a:prstGeom>
              <a:blipFill rotWithShape="1">
                <a:blip r:embed="rId15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 flipH="1">
            <a:off x="2168155" y="5457545"/>
            <a:ext cx="18140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907680" y="4955622"/>
            <a:ext cx="34538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253065" y="4955622"/>
            <a:ext cx="0" cy="4061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3907680" y="5361804"/>
            <a:ext cx="34538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237883" y="5015156"/>
                <a:ext cx="364202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7883" y="5015156"/>
                <a:ext cx="364202" cy="30777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968548" y="5589240"/>
                <a:ext cx="76437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8548" y="5589240"/>
                <a:ext cx="764375" cy="30777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075158" y="5911807"/>
                <a:ext cx="66498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5158" y="5911807"/>
                <a:ext cx="664989" cy="30777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228184" y="888386"/>
                <a:ext cx="150342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16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∙3−21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888386"/>
                <a:ext cx="1503425" cy="307777"/>
              </a:xfrm>
              <a:prstGeom prst="rect">
                <a:avLst/>
              </a:prstGeom>
              <a:blipFill rotWithShape="1">
                <a:blip r:embed="rId19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452585" y="1246891"/>
                <a:ext cx="127938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48−21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2585" y="1246891"/>
                <a:ext cx="1279389" cy="307777"/>
              </a:xfrm>
              <a:prstGeom prst="rect">
                <a:avLst/>
              </a:prstGeom>
              <a:blipFill rotWithShape="1">
                <a:blip r:embed="rId20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987554" y="2509296"/>
                <a:ext cx="374705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𝑆𝑜𝑢𝑠𝑡𝑎𝑣</m:t>
                      </m:r>
                      <m:r>
                        <a:rPr lang="cs-CZ" sz="1400" b="0" i="1" smtClean="0">
                          <a:latin typeface="Cambria Math"/>
                        </a:rPr>
                        <m:t>ě </m:t>
                      </m:r>
                      <m:r>
                        <a:rPr lang="cs-CZ" sz="1400" b="0" i="1" smtClean="0">
                          <a:latin typeface="Cambria Math"/>
                        </a:rPr>
                        <m:t>𝑣𝑦h𝑜𝑣𝑢𝑗𝑒</m:t>
                      </m:r>
                      <m:r>
                        <a:rPr lang="cs-CZ" sz="1400" b="0" i="1" smtClean="0"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latin typeface="Cambria Math"/>
                        </a:rPr>
                        <m:t>𝑑𝑣𝑜𝑗𝑖𝑐𝑒</m:t>
                      </m:r>
                      <m:r>
                        <a:rPr lang="cs-CZ" sz="1400" b="0" i="1" smtClean="0">
                          <a:latin typeface="Cambria Math"/>
                        </a:rPr>
                        <m:t> čí</m:t>
                      </m:r>
                      <m:r>
                        <a:rPr lang="cs-CZ" sz="1400" b="0" i="1" smtClean="0">
                          <a:latin typeface="Cambria Math"/>
                        </a:rPr>
                        <m:t>𝑠𝑒𝑙</m:t>
                      </m:r>
                      <m:r>
                        <a:rPr lang="cs-CZ" sz="1400" b="0" i="1" smtClean="0"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=3 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7554" y="2509296"/>
                <a:ext cx="3747051" cy="307777"/>
              </a:xfrm>
              <a:prstGeom prst="rect">
                <a:avLst/>
              </a:prstGeom>
              <a:blipFill rotWithShape="1">
                <a:blip r:embed="rId21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4" name="Přímá spojnice 53"/>
          <p:cNvCxnSpPr/>
          <p:nvPr/>
        </p:nvCxnSpPr>
        <p:spPr>
          <a:xfrm flipH="1">
            <a:off x="1912278" y="6065695"/>
            <a:ext cx="93271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1907704" y="4581766"/>
            <a:ext cx="4574" cy="14757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>
            <a:off x="1941261" y="4601342"/>
            <a:ext cx="411239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5010241" y="2938010"/>
            <a:ext cx="38039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6780623" y="1602255"/>
                <a:ext cx="123489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−21</m:t>
                      </m:r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=−42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0623" y="1602255"/>
                <a:ext cx="1234890" cy="307777"/>
              </a:xfrm>
              <a:prstGeom prst="rect">
                <a:avLst/>
              </a:prstGeom>
              <a:blipFill rotWithShape="1">
                <a:blip r:embed="rId22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7113387" y="1910032"/>
                <a:ext cx="66742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𝑦</m:t>
                      </m:r>
                      <m:r>
                        <a:rPr lang="cs-CZ" sz="14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13387" y="1910032"/>
                <a:ext cx="667426" cy="307777"/>
              </a:xfrm>
              <a:prstGeom prst="rect">
                <a:avLst/>
              </a:prstGeom>
              <a:blipFill rotWithShape="1">
                <a:blip r:embed="rId23"/>
                <a:stretch>
                  <a:fillRect b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422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4" grpId="0"/>
      <p:bldP spid="5" grpId="0"/>
      <p:bldP spid="8" grpId="0"/>
      <p:bldP spid="16" grpId="0"/>
      <p:bldP spid="18" grpId="0"/>
      <p:bldP spid="19" grpId="0"/>
      <p:bldP spid="22" grpId="0"/>
      <p:bldP spid="23" grpId="0"/>
      <p:bldP spid="24" grpId="0"/>
      <p:bldP spid="32" grpId="0"/>
      <p:bldP spid="34" grpId="0"/>
      <p:bldP spid="35" grpId="0"/>
      <p:bldP spid="36" grpId="0"/>
      <p:bldP spid="37" grpId="0"/>
      <p:bldP spid="39" grpId="0"/>
      <p:bldP spid="65" grpId="0"/>
      <p:bldP spid="6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výkladu řešení  soustav dvou rovnic o dvou neznámých a popisu  metod řešení těchto soustav.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2. 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2503</TotalTime>
  <Words>1048</Words>
  <Application>Microsoft Office PowerPoint</Application>
  <PresentationFormat>Předvádění na obrazovce (4:3)</PresentationFormat>
  <Paragraphs>164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184</cp:revision>
  <dcterms:created xsi:type="dcterms:W3CDTF">2013-01-11T17:11:37Z</dcterms:created>
  <dcterms:modified xsi:type="dcterms:W3CDTF">2014-09-29T07:23:52Z</dcterms:modified>
</cp:coreProperties>
</file>