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>
        <p:scale>
          <a:sx n="75" d="100"/>
          <a:sy n="75" d="100"/>
        </p:scale>
        <p:origin x="-1236" y="-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1CEC8-1FDF-48E7-B64B-451114FA3EF3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2B504-F2AA-41EE-98CD-60CEE6F24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1CEC8-1FDF-48E7-B64B-451114FA3EF3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2B504-F2AA-41EE-98CD-60CEE6F24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1CEC8-1FDF-48E7-B64B-451114FA3EF3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2B504-F2AA-41EE-98CD-60CEE6F24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1CEC8-1FDF-48E7-B64B-451114FA3EF3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2B504-F2AA-41EE-98CD-60CEE6F24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1CEC8-1FDF-48E7-B64B-451114FA3EF3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2B504-F2AA-41EE-98CD-60CEE6F24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1CEC8-1FDF-48E7-B64B-451114FA3EF3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2B504-F2AA-41EE-98CD-60CEE6F24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1CEC8-1FDF-48E7-B64B-451114FA3EF3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2B504-F2AA-41EE-98CD-60CEE6F24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1CEC8-1FDF-48E7-B64B-451114FA3EF3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2B504-F2AA-41EE-98CD-60CEE6F24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1CEC8-1FDF-48E7-B64B-451114FA3EF3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2B504-F2AA-41EE-98CD-60CEE6F24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1CEC8-1FDF-48E7-B64B-451114FA3EF3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2B504-F2AA-41EE-98CD-60CEE6F24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1CEC8-1FDF-48E7-B64B-451114FA3EF3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2B504-F2AA-41EE-98CD-60CEE6F24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B1CEC8-1FDF-48E7-B64B-451114FA3EF3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42B504-F2AA-41EE-98CD-60CEE6F24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50890094"/>
              </p:ext>
            </p:extLst>
          </p:nvPr>
        </p:nvGraphicFramePr>
        <p:xfrm>
          <a:off x="611560" y="2276870"/>
          <a:ext cx="7128792" cy="38829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Langerová </a:t>
                      </a:r>
                    </a:p>
                    <a:p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19.3.2012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VY_32_INOVACE_13_ČESKÝ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Podstatná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jména – Rod mužský životný  </a:t>
                      </a:r>
                    </a:p>
                    <a:p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  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                                      a neživotný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l"/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4.-5.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6000" b="1" smtClean="0"/>
              <a:t>ROD MUŽSKÝ</a:t>
            </a:r>
            <a:endParaRPr lang="cs-CZ" sz="6000" b="1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982960"/>
          </a:xfrm>
          <a:solidFill>
            <a:schemeClr val="tx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4400" b="1" smtClean="0">
                <a:solidFill>
                  <a:schemeClr val="tx1"/>
                </a:solidFill>
              </a:rPr>
              <a:t>ŽIVOTNÝ A NEŽIVOTNÝ</a:t>
            </a:r>
            <a:endParaRPr lang="cs-CZ" sz="4400" b="1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5400" b="1" smtClean="0"/>
              <a:t>ROD MUŽSKÝ ŽIVOTNÝ</a:t>
            </a:r>
            <a:endParaRPr lang="cs-CZ" sz="5400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smtClean="0"/>
              <a:t> podstatná jména končí</a:t>
            </a:r>
          </a:p>
          <a:p>
            <a:pPr>
              <a:buNone/>
            </a:pPr>
            <a:r>
              <a:rPr lang="cs-CZ" sz="3600" smtClean="0"/>
              <a:t>            v 1. p. č. j. </a:t>
            </a:r>
            <a:r>
              <a:rPr lang="cs-CZ" sz="3600" b="1" smtClean="0">
                <a:solidFill>
                  <a:srgbClr val="FF0000"/>
                </a:solidFill>
              </a:rPr>
              <a:t>na souhlásku</a:t>
            </a:r>
          </a:p>
          <a:p>
            <a:pPr>
              <a:buNone/>
            </a:pPr>
            <a:endParaRPr lang="cs-CZ" sz="3600" smtClean="0"/>
          </a:p>
          <a:p>
            <a:pPr>
              <a:buNone/>
            </a:pPr>
            <a:r>
              <a:rPr lang="cs-CZ" sz="3600" smtClean="0"/>
              <a:t> v 1. p. a ve 4. p. č. j. mají </a:t>
            </a:r>
            <a:r>
              <a:rPr lang="cs-CZ" sz="3600" b="1" smtClean="0">
                <a:solidFill>
                  <a:srgbClr val="FF0000"/>
                </a:solidFill>
              </a:rPr>
              <a:t>různý tvar</a:t>
            </a:r>
          </a:p>
          <a:p>
            <a:pPr>
              <a:buNone/>
            </a:pPr>
            <a:endParaRPr lang="cs-CZ" sz="3600" smtClean="0"/>
          </a:p>
          <a:p>
            <a:pPr>
              <a:buNone/>
            </a:pPr>
            <a:r>
              <a:rPr lang="cs-CZ" sz="4400" smtClean="0"/>
              <a:t>    </a:t>
            </a:r>
            <a:r>
              <a:rPr lang="cs-CZ" sz="4400" b="1" smtClean="0"/>
              <a:t>papoušek     vidím papoušk</a:t>
            </a:r>
            <a:r>
              <a:rPr lang="cs-CZ" sz="4400" b="1" smtClean="0">
                <a:solidFill>
                  <a:srgbClr val="FF0000"/>
                </a:solidFill>
              </a:rPr>
              <a:t>a</a:t>
            </a:r>
            <a:r>
              <a:rPr lang="cs-CZ" sz="4400" b="1" smtClean="0"/>
              <a:t>      </a:t>
            </a:r>
          </a:p>
          <a:p>
            <a:pPr>
              <a:buNone/>
            </a:pPr>
            <a:endParaRPr lang="cs-CZ" sz="3600"/>
          </a:p>
        </p:txBody>
      </p:sp>
      <p:pic>
        <p:nvPicPr>
          <p:cNvPr id="1028" name="Picture 4" descr="C:\Users\Langerová\AppData\Local\Microsoft\Windows\Temporary Internet Files\Content.IE5\9LRUEDN1\MC90019226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1700808"/>
            <a:ext cx="2305308" cy="2448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smtClean="0"/>
              <a:t>  </a:t>
            </a:r>
            <a:r>
              <a:rPr lang="cs-CZ" sz="4400" b="1" smtClean="0"/>
              <a:t>sněhulák       vidím sněhulák</a:t>
            </a:r>
            <a:r>
              <a:rPr lang="cs-CZ" sz="4400" b="1" smtClean="0">
                <a:solidFill>
                  <a:srgbClr val="FF0000"/>
                </a:solidFill>
              </a:rPr>
              <a:t>a</a:t>
            </a:r>
          </a:p>
          <a:p>
            <a:pPr>
              <a:buNone/>
            </a:pPr>
            <a:endParaRPr lang="cs-CZ" sz="4400" b="1" smtClean="0"/>
          </a:p>
          <a:p>
            <a:pPr>
              <a:buNone/>
            </a:pPr>
            <a:r>
              <a:rPr lang="cs-CZ" sz="4400" b="1" smtClean="0"/>
              <a:t>  holub             vidím holub</a:t>
            </a:r>
            <a:r>
              <a:rPr lang="cs-CZ" sz="4400" b="1" smtClean="0">
                <a:solidFill>
                  <a:srgbClr val="FF0000"/>
                </a:solidFill>
              </a:rPr>
              <a:t>a</a:t>
            </a:r>
          </a:p>
          <a:p>
            <a:pPr>
              <a:buNone/>
            </a:pPr>
            <a:endParaRPr lang="cs-CZ" sz="4400" b="1" smtClean="0"/>
          </a:p>
          <a:p>
            <a:pPr>
              <a:buNone/>
            </a:pPr>
            <a:r>
              <a:rPr lang="cs-CZ" sz="4400" b="1" smtClean="0"/>
              <a:t>  otec                vidím otc</a:t>
            </a:r>
            <a:r>
              <a:rPr lang="cs-CZ" sz="4400" b="1" smtClean="0">
                <a:solidFill>
                  <a:srgbClr val="FF0000"/>
                </a:solidFill>
              </a:rPr>
              <a:t>e</a:t>
            </a:r>
          </a:p>
          <a:p>
            <a:pPr>
              <a:buNone/>
            </a:pPr>
            <a:endParaRPr lang="cs-CZ" sz="4400" b="1" smtClean="0"/>
          </a:p>
          <a:p>
            <a:pPr>
              <a:buNone/>
            </a:pPr>
            <a:r>
              <a:rPr lang="cs-CZ" sz="4400" b="1" smtClean="0"/>
              <a:t>  drak                vidím drak</a:t>
            </a:r>
            <a:r>
              <a:rPr lang="cs-CZ" sz="4400" b="1" smtClean="0">
                <a:solidFill>
                  <a:srgbClr val="FF0000"/>
                </a:solidFill>
              </a:rPr>
              <a:t>a </a:t>
            </a:r>
          </a:p>
          <a:p>
            <a:pPr>
              <a:buNone/>
            </a:pPr>
            <a:endParaRPr lang="cs-CZ" sz="4400" b="1" smtClean="0"/>
          </a:p>
          <a:p>
            <a:pPr>
              <a:buNone/>
            </a:pPr>
            <a:endParaRPr lang="cs-CZ" sz="4400" b="1" smtClean="0"/>
          </a:p>
          <a:p>
            <a:pPr>
              <a:buNone/>
            </a:pPr>
            <a:endParaRPr lang="cs-CZ" sz="4400" b="1" smtClean="0"/>
          </a:p>
          <a:p>
            <a:pPr>
              <a:buNone/>
            </a:pPr>
            <a:endParaRPr lang="cs-CZ" sz="3600"/>
          </a:p>
        </p:txBody>
      </p:sp>
      <p:pic>
        <p:nvPicPr>
          <p:cNvPr id="2051" name="Picture 3" descr="C:\Users\Langerová\AppData\Local\Microsoft\Windows\Temporary Internet Files\Content.IE5\YARO4BVB\MC9002394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980728"/>
            <a:ext cx="2236189" cy="2304256"/>
          </a:xfrm>
          <a:prstGeom prst="rect">
            <a:avLst/>
          </a:prstGeom>
          <a:noFill/>
        </p:spPr>
      </p:pic>
      <p:pic>
        <p:nvPicPr>
          <p:cNvPr id="1032" name="Picture 8" descr="C:\Users\Langerová\AppData\Local\Microsoft\Windows\Temporary Internet Files\Content.IE5\ZPZZEWJV\MC90023737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3789040"/>
            <a:ext cx="2091506" cy="16783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smtClean="0"/>
              <a:t> podstatná jména končí</a:t>
            </a:r>
          </a:p>
          <a:p>
            <a:pPr>
              <a:buNone/>
            </a:pPr>
            <a:r>
              <a:rPr lang="cs-CZ" sz="3600" smtClean="0"/>
              <a:t>         v 1. p. č. j. </a:t>
            </a:r>
            <a:r>
              <a:rPr lang="cs-CZ" sz="3600" b="1" smtClean="0">
                <a:solidFill>
                  <a:srgbClr val="FF0000"/>
                </a:solidFill>
              </a:rPr>
              <a:t>na samohlásku</a:t>
            </a:r>
          </a:p>
          <a:p>
            <a:pPr>
              <a:buNone/>
            </a:pPr>
            <a:r>
              <a:rPr lang="cs-CZ" sz="3600" smtClean="0"/>
              <a:t>                </a:t>
            </a:r>
            <a:r>
              <a:rPr lang="cs-CZ" sz="4400" b="1" smtClean="0">
                <a:solidFill>
                  <a:srgbClr val="FF0000"/>
                </a:solidFill>
              </a:rPr>
              <a:t>-a   nebo  -e</a:t>
            </a:r>
          </a:p>
          <a:p>
            <a:pPr>
              <a:buNone/>
            </a:pPr>
            <a:endParaRPr lang="cs-CZ" sz="4400" b="1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400" b="1" smtClean="0">
                <a:solidFill>
                  <a:srgbClr val="FF0000"/>
                </a:solidFill>
              </a:rPr>
              <a:t> </a:t>
            </a:r>
            <a:r>
              <a:rPr lang="cs-CZ" sz="4400" b="1" smtClean="0"/>
              <a:t>cyklist</a:t>
            </a:r>
            <a:r>
              <a:rPr lang="cs-CZ" sz="4400" b="1" smtClean="0">
                <a:solidFill>
                  <a:srgbClr val="FF0000"/>
                </a:solidFill>
              </a:rPr>
              <a:t>a  </a:t>
            </a:r>
            <a:r>
              <a:rPr lang="cs-CZ" sz="4400" b="1" smtClean="0"/>
              <a:t>       vidím cyklist</a:t>
            </a:r>
            <a:r>
              <a:rPr lang="cs-CZ" sz="4400" b="1" smtClean="0">
                <a:solidFill>
                  <a:srgbClr val="FF0000"/>
                </a:solidFill>
              </a:rPr>
              <a:t>u</a:t>
            </a:r>
          </a:p>
          <a:p>
            <a:pPr>
              <a:buNone/>
            </a:pPr>
            <a:r>
              <a:rPr lang="cs-CZ" sz="4400" b="1" smtClean="0"/>
              <a:t> houslist</a:t>
            </a:r>
            <a:r>
              <a:rPr lang="cs-CZ" sz="4400" b="1" smtClean="0">
                <a:solidFill>
                  <a:srgbClr val="FF0000"/>
                </a:solidFill>
              </a:rPr>
              <a:t>a</a:t>
            </a:r>
            <a:r>
              <a:rPr lang="cs-CZ" sz="4400" b="1" smtClean="0"/>
              <a:t>      vidím houslist</a:t>
            </a:r>
            <a:r>
              <a:rPr lang="cs-CZ" sz="4400" b="1" smtClean="0">
                <a:solidFill>
                  <a:srgbClr val="FF0000"/>
                </a:solidFill>
              </a:rPr>
              <a:t>u  </a:t>
            </a:r>
            <a:r>
              <a:rPr lang="cs-CZ" sz="4400" b="1" smtClean="0"/>
              <a:t> </a:t>
            </a:r>
          </a:p>
          <a:p>
            <a:pPr>
              <a:buNone/>
            </a:pPr>
            <a:r>
              <a:rPr lang="cs-CZ" sz="4400" b="1" smtClean="0"/>
              <a:t> průvodc</a:t>
            </a:r>
            <a:r>
              <a:rPr lang="cs-CZ" sz="4400" b="1" smtClean="0">
                <a:solidFill>
                  <a:srgbClr val="FF0000"/>
                </a:solidFill>
              </a:rPr>
              <a:t>e   </a:t>
            </a:r>
            <a:r>
              <a:rPr lang="cs-CZ" sz="4400" b="1" smtClean="0"/>
              <a:t>   vidím průvodc</a:t>
            </a:r>
            <a:r>
              <a:rPr lang="cs-CZ" sz="4400" b="1" smtClean="0">
                <a:solidFill>
                  <a:srgbClr val="FF0000"/>
                </a:solidFill>
              </a:rPr>
              <a:t>e  </a:t>
            </a:r>
            <a:r>
              <a:rPr lang="cs-CZ" sz="4400" b="1" smtClean="0"/>
              <a:t>       </a:t>
            </a:r>
            <a:endParaRPr lang="cs-CZ" sz="3600"/>
          </a:p>
        </p:txBody>
      </p:sp>
      <p:pic>
        <p:nvPicPr>
          <p:cNvPr id="3074" name="Picture 2" descr="C:\Users\Langerová\AppData\Local\Microsoft\Windows\Temporary Internet Files\Content.IE5\I3C6N6QB\MC9002808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1340768"/>
            <a:ext cx="2346356" cy="20717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5400" b="1" smtClean="0"/>
              <a:t>ROD MUŽSKÝ NEŽIVOTNÝ</a:t>
            </a:r>
            <a:endParaRPr lang="cs-CZ" sz="5400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  </a:t>
            </a:r>
            <a:r>
              <a:rPr lang="cs-CZ" sz="3600" smtClean="0"/>
              <a:t>podstatná jména končí </a:t>
            </a:r>
          </a:p>
          <a:p>
            <a:pPr>
              <a:buNone/>
            </a:pPr>
            <a:r>
              <a:rPr lang="cs-CZ" sz="3600" smtClean="0"/>
              <a:t>                   v 1. p. č. j. </a:t>
            </a:r>
            <a:r>
              <a:rPr lang="cs-CZ" sz="3600" b="1" smtClean="0">
                <a:solidFill>
                  <a:srgbClr val="FF0000"/>
                </a:solidFill>
              </a:rPr>
              <a:t>na souhlásku</a:t>
            </a:r>
          </a:p>
          <a:p>
            <a:pPr>
              <a:buNone/>
            </a:pPr>
            <a:endParaRPr lang="cs-CZ" sz="3600" smtClean="0"/>
          </a:p>
          <a:p>
            <a:pPr>
              <a:buNone/>
            </a:pPr>
            <a:r>
              <a:rPr lang="cs-CZ" sz="3600" smtClean="0"/>
              <a:t>  v 1. p. a ve 4. p. č. j. mají </a:t>
            </a:r>
            <a:r>
              <a:rPr lang="cs-CZ" sz="3600" b="1" smtClean="0">
                <a:solidFill>
                  <a:srgbClr val="FF0000"/>
                </a:solidFill>
              </a:rPr>
              <a:t>stejný tvar</a:t>
            </a:r>
          </a:p>
          <a:p>
            <a:pPr>
              <a:buNone/>
            </a:pPr>
            <a:endParaRPr lang="cs-CZ" sz="3600" smtClean="0"/>
          </a:p>
          <a:p>
            <a:pPr>
              <a:buNone/>
            </a:pPr>
            <a:r>
              <a:rPr lang="cs-CZ" sz="4400" smtClean="0"/>
              <a:t>      </a:t>
            </a:r>
            <a:r>
              <a:rPr lang="cs-CZ" sz="4400" b="1" smtClean="0"/>
              <a:t>pytel           </a:t>
            </a:r>
            <a:r>
              <a:rPr lang="cs-CZ" sz="4400" smtClean="0"/>
              <a:t>vidím</a:t>
            </a:r>
            <a:r>
              <a:rPr lang="cs-CZ" sz="4400" b="1" smtClean="0"/>
              <a:t> pytel</a:t>
            </a:r>
            <a:endParaRPr lang="cs-CZ" sz="4400" b="1"/>
          </a:p>
        </p:txBody>
      </p:sp>
      <p:pic>
        <p:nvPicPr>
          <p:cNvPr id="4099" name="Picture 3" descr="C:\Users\Langerová\AppData\Local\Microsoft\Windows\Temporary Internet Files\Content.IE5\KL6NDY7C\MC9002149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4005064"/>
            <a:ext cx="1348904" cy="15881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mtClean="0"/>
              <a:t>      </a:t>
            </a:r>
            <a:r>
              <a:rPr lang="cs-CZ" sz="4400" b="1" smtClean="0"/>
              <a:t>strom         </a:t>
            </a:r>
            <a:r>
              <a:rPr lang="cs-CZ" sz="4400" smtClean="0"/>
              <a:t>vidím</a:t>
            </a:r>
            <a:r>
              <a:rPr lang="cs-CZ" sz="4400" b="1" smtClean="0"/>
              <a:t> strom</a:t>
            </a:r>
          </a:p>
          <a:p>
            <a:pPr>
              <a:buNone/>
            </a:pPr>
            <a:endParaRPr lang="cs-CZ" sz="4400" b="1" smtClean="0"/>
          </a:p>
          <a:p>
            <a:pPr>
              <a:buNone/>
            </a:pPr>
            <a:r>
              <a:rPr lang="cs-CZ" sz="4400" b="1" smtClean="0"/>
              <a:t>    hrnek         </a:t>
            </a:r>
            <a:r>
              <a:rPr lang="cs-CZ" sz="4400" smtClean="0"/>
              <a:t>vidím</a:t>
            </a:r>
            <a:r>
              <a:rPr lang="cs-CZ" sz="4400" b="1" smtClean="0"/>
              <a:t> hrnek</a:t>
            </a:r>
          </a:p>
          <a:p>
            <a:pPr>
              <a:buNone/>
            </a:pPr>
            <a:endParaRPr lang="cs-CZ" sz="4400" b="1" smtClean="0"/>
          </a:p>
          <a:p>
            <a:pPr>
              <a:buNone/>
            </a:pPr>
            <a:r>
              <a:rPr lang="cs-CZ" sz="4400" b="1" smtClean="0"/>
              <a:t>                    tulipán      </a:t>
            </a:r>
            <a:r>
              <a:rPr lang="cs-CZ" sz="4400" smtClean="0"/>
              <a:t>vidím</a:t>
            </a:r>
            <a:r>
              <a:rPr lang="cs-CZ" sz="4400" b="1" smtClean="0"/>
              <a:t> tulipán</a:t>
            </a:r>
          </a:p>
          <a:p>
            <a:pPr>
              <a:buNone/>
            </a:pPr>
            <a:endParaRPr lang="cs-CZ" sz="4400" b="1" smtClean="0"/>
          </a:p>
          <a:p>
            <a:pPr>
              <a:buNone/>
            </a:pPr>
            <a:r>
              <a:rPr lang="cs-CZ" sz="4400" b="1" smtClean="0"/>
              <a:t>    autobus     </a:t>
            </a:r>
            <a:r>
              <a:rPr lang="cs-CZ" sz="4400" smtClean="0"/>
              <a:t>vidím</a:t>
            </a:r>
            <a:r>
              <a:rPr lang="cs-CZ" sz="4400" b="1" smtClean="0"/>
              <a:t> autobus</a:t>
            </a:r>
            <a:endParaRPr lang="cs-CZ"/>
          </a:p>
        </p:txBody>
      </p:sp>
      <p:pic>
        <p:nvPicPr>
          <p:cNvPr id="5123" name="Picture 3" descr="C:\Users\Langerová\AppData\Local\Microsoft\Windows\Temporary Internet Files\Content.IE5\YARO4BVB\MC9004239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980728"/>
            <a:ext cx="1558925" cy="1784350"/>
          </a:xfrm>
          <a:prstGeom prst="rect">
            <a:avLst/>
          </a:prstGeom>
          <a:noFill/>
        </p:spPr>
      </p:pic>
      <p:pic>
        <p:nvPicPr>
          <p:cNvPr id="1032" name="Picture 8" descr="C:\Users\Langerová\AppData\Local\Microsoft\Windows\Temporary Internet Files\Content.IE5\57257UL6\MC90044471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3212976"/>
            <a:ext cx="1279038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800" i="1" smtClean="0">
                <a:solidFill>
                  <a:srgbClr val="FF0000"/>
                </a:solidFill>
              </a:rPr>
              <a:t>Dokážeš označit křížkem?</a:t>
            </a:r>
            <a:endParaRPr lang="cs-CZ" sz="2800" i="1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196975"/>
          <a:ext cx="8229600" cy="5059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2743200"/>
                <a:gridCol w="2743200"/>
                <a:gridCol w="2743200"/>
              </a:tblGrid>
              <a:tr h="804052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ROD MUŽSKÝ ŽIVOTNÝ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ROD MUŽSKÝ NEŽIVOTNÝ</a:t>
                      </a:r>
                      <a:endParaRPr lang="cs-CZ" sz="2800"/>
                    </a:p>
                  </a:txBody>
                  <a:tcPr/>
                </a:tc>
              </a:tr>
              <a:tr h="804052">
                <a:tc>
                  <a:txBody>
                    <a:bodyPr/>
                    <a:lstStyle/>
                    <a:p>
                      <a:pPr algn="ctr"/>
                      <a:endParaRPr lang="cs-CZ" sz="2400" b="1" smtClean="0"/>
                    </a:p>
                    <a:p>
                      <a:pPr algn="ctr"/>
                      <a:r>
                        <a:rPr lang="cs-CZ" sz="2400" b="1" smtClean="0"/>
                        <a:t>LEV</a:t>
                      </a:r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804052">
                <a:tc>
                  <a:txBody>
                    <a:bodyPr/>
                    <a:lstStyle/>
                    <a:p>
                      <a:pPr algn="ctr"/>
                      <a:endParaRPr lang="cs-CZ" sz="2400" b="1" smtClean="0"/>
                    </a:p>
                    <a:p>
                      <a:pPr algn="ctr"/>
                      <a:r>
                        <a:rPr lang="cs-CZ" sz="2400" b="1" smtClean="0"/>
                        <a:t>TALÍŘ</a:t>
                      </a:r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804052">
                <a:tc>
                  <a:txBody>
                    <a:bodyPr/>
                    <a:lstStyle/>
                    <a:p>
                      <a:pPr algn="ctr"/>
                      <a:endParaRPr lang="cs-CZ" sz="2400" b="1" smtClean="0"/>
                    </a:p>
                    <a:p>
                      <a:pPr algn="ctr"/>
                      <a:r>
                        <a:rPr lang="cs-CZ" sz="2400" b="1" smtClean="0"/>
                        <a:t>SOUSED</a:t>
                      </a:r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804052">
                <a:tc>
                  <a:txBody>
                    <a:bodyPr/>
                    <a:lstStyle/>
                    <a:p>
                      <a:pPr algn="ctr"/>
                      <a:endParaRPr lang="cs-CZ" sz="2400" b="1" smtClean="0"/>
                    </a:p>
                    <a:p>
                      <a:pPr algn="ctr"/>
                      <a:r>
                        <a:rPr lang="cs-CZ" sz="2400" b="1" smtClean="0"/>
                        <a:t>PROVAZ</a:t>
                      </a:r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804052">
                <a:tc>
                  <a:txBody>
                    <a:bodyPr/>
                    <a:lstStyle/>
                    <a:p>
                      <a:pPr algn="ctr"/>
                      <a:endParaRPr lang="cs-CZ" sz="2400" b="1" smtClean="0"/>
                    </a:p>
                    <a:p>
                      <a:pPr algn="ctr"/>
                      <a:r>
                        <a:rPr lang="cs-CZ" sz="2400" b="1" smtClean="0"/>
                        <a:t>VLÁDCE</a:t>
                      </a:r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800" i="1" smtClean="0">
                <a:solidFill>
                  <a:srgbClr val="FF0000"/>
                </a:solidFill>
              </a:rPr>
              <a:t>Řešení.</a:t>
            </a:r>
            <a:endParaRPr lang="cs-CZ" sz="2800" i="1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196975"/>
          <a:ext cx="8229600" cy="5059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2743200"/>
                <a:gridCol w="2743200"/>
                <a:gridCol w="2743200"/>
              </a:tblGrid>
              <a:tr h="804052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ROD MUŽSKÝ ŽIVOTNÝ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ROD MUŽSKÝ NEŽIVOTNÝ</a:t>
                      </a:r>
                      <a:endParaRPr lang="cs-CZ" sz="2800"/>
                    </a:p>
                  </a:txBody>
                  <a:tcPr/>
                </a:tc>
              </a:tr>
              <a:tr h="804052">
                <a:tc>
                  <a:txBody>
                    <a:bodyPr/>
                    <a:lstStyle/>
                    <a:p>
                      <a:pPr algn="ctr"/>
                      <a:endParaRPr lang="cs-CZ" sz="2400" b="1" smtClean="0"/>
                    </a:p>
                    <a:p>
                      <a:pPr algn="ctr"/>
                      <a:r>
                        <a:rPr lang="cs-CZ" sz="2400" b="1" smtClean="0"/>
                        <a:t>LEV</a:t>
                      </a:r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804052">
                <a:tc>
                  <a:txBody>
                    <a:bodyPr/>
                    <a:lstStyle/>
                    <a:p>
                      <a:pPr algn="ctr"/>
                      <a:endParaRPr lang="cs-CZ" sz="2400" b="1" smtClean="0"/>
                    </a:p>
                    <a:p>
                      <a:pPr algn="ctr"/>
                      <a:r>
                        <a:rPr lang="cs-CZ" sz="2400" b="1" smtClean="0"/>
                        <a:t>TALÍŘ</a:t>
                      </a:r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804052">
                <a:tc>
                  <a:txBody>
                    <a:bodyPr/>
                    <a:lstStyle/>
                    <a:p>
                      <a:pPr algn="ctr"/>
                      <a:endParaRPr lang="cs-CZ" sz="2400" b="1" smtClean="0"/>
                    </a:p>
                    <a:p>
                      <a:pPr algn="ctr"/>
                      <a:r>
                        <a:rPr lang="cs-CZ" sz="2400" b="1" smtClean="0"/>
                        <a:t>SOUSED</a:t>
                      </a:r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804052">
                <a:tc>
                  <a:txBody>
                    <a:bodyPr/>
                    <a:lstStyle/>
                    <a:p>
                      <a:pPr algn="ctr"/>
                      <a:endParaRPr lang="cs-CZ" sz="2400" b="1" smtClean="0"/>
                    </a:p>
                    <a:p>
                      <a:pPr algn="ctr"/>
                      <a:r>
                        <a:rPr lang="cs-CZ" sz="2400" b="1" smtClean="0"/>
                        <a:t>PROVAZ</a:t>
                      </a:r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804052">
                <a:tc>
                  <a:txBody>
                    <a:bodyPr/>
                    <a:lstStyle/>
                    <a:p>
                      <a:pPr algn="ctr"/>
                      <a:endParaRPr lang="cs-CZ" sz="2400" b="1" smtClean="0"/>
                    </a:p>
                    <a:p>
                      <a:pPr algn="ctr"/>
                      <a:r>
                        <a:rPr lang="cs-CZ" sz="2400" b="1" smtClean="0"/>
                        <a:t>VLÁDCE</a:t>
                      </a:r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ásobení 4"/>
          <p:cNvSpPr/>
          <p:nvPr/>
        </p:nvSpPr>
        <p:spPr>
          <a:xfrm>
            <a:off x="4211960" y="2132856"/>
            <a:ext cx="698376" cy="792088"/>
          </a:xfrm>
          <a:prstGeom prst="mathMultiply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7020272" y="2996952"/>
            <a:ext cx="720080" cy="720080"/>
          </a:xfrm>
          <a:prstGeom prst="mathMultiply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ásobení 6"/>
          <p:cNvSpPr/>
          <p:nvPr/>
        </p:nvSpPr>
        <p:spPr>
          <a:xfrm>
            <a:off x="4139952" y="3861048"/>
            <a:ext cx="792088" cy="720080"/>
          </a:xfrm>
          <a:prstGeom prst="mathMultiply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Násobení 7"/>
          <p:cNvSpPr/>
          <p:nvPr/>
        </p:nvSpPr>
        <p:spPr>
          <a:xfrm>
            <a:off x="7164288" y="4653136"/>
            <a:ext cx="648072" cy="792088"/>
          </a:xfrm>
          <a:prstGeom prst="mathMultiply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Násobení 8"/>
          <p:cNvSpPr/>
          <p:nvPr/>
        </p:nvSpPr>
        <p:spPr>
          <a:xfrm>
            <a:off x="4139952" y="5517232"/>
            <a:ext cx="792088" cy="720080"/>
          </a:xfrm>
          <a:prstGeom prst="mathMultiply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0486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smtClean="0"/>
              <a:t>Zdroj:</a:t>
            </a:r>
          </a:p>
          <a:p>
            <a:pPr>
              <a:buNone/>
            </a:pPr>
            <a:r>
              <a:rPr lang="cs-CZ" sz="2800" smtClean="0"/>
              <a:t>Vlastní tvorba</a:t>
            </a:r>
          </a:p>
          <a:p>
            <a:pPr>
              <a:buNone/>
            </a:pPr>
            <a:r>
              <a:rPr lang="cs-CZ" sz="2800" smtClean="0"/>
              <a:t>Ilustrace:</a:t>
            </a:r>
          </a:p>
          <a:p>
            <a:pPr>
              <a:buNone/>
            </a:pPr>
            <a:r>
              <a:rPr lang="cs-CZ" sz="2800" i="1" smtClean="0">
                <a:hlinkClick r:id="rId2"/>
              </a:rPr>
              <a:t>www.office.microsoft.com</a:t>
            </a:r>
            <a:endParaRPr lang="cs-CZ" sz="2800" i="1" smtClean="0"/>
          </a:p>
          <a:p>
            <a:pPr>
              <a:buNone/>
            </a:pPr>
            <a:r>
              <a:rPr lang="cs-CZ" sz="2800" smtClean="0"/>
              <a:t>Citace:</a:t>
            </a:r>
          </a:p>
          <a:p>
            <a:pPr>
              <a:buNone/>
            </a:pPr>
            <a:r>
              <a:rPr lang="cs-CZ" sz="2800" i="1" smtClean="0"/>
              <a:t>Český jazyk 4</a:t>
            </a:r>
            <a:r>
              <a:rPr lang="cs-CZ" sz="2800" smtClean="0"/>
              <a:t>: </a:t>
            </a:r>
            <a:r>
              <a:rPr lang="cs-CZ" sz="2800" i="1" smtClean="0"/>
              <a:t>pro základní školy</a:t>
            </a:r>
            <a:r>
              <a:rPr lang="cs-CZ" sz="2800" smtClean="0"/>
              <a:t>. Praha: SPN -pedagogické nakladatelství, akciová společnost, 2009. ISBN 978-80-7235-423-8.</a:t>
            </a:r>
          </a:p>
          <a:p>
            <a:pPr>
              <a:buNone/>
            </a:pPr>
            <a:r>
              <a:rPr lang="cs-CZ" sz="2800" smtClean="0"/>
              <a:t> </a:t>
            </a:r>
          </a:p>
          <a:p>
            <a:pPr>
              <a:buNone/>
            </a:pPr>
            <a:r>
              <a:rPr lang="cs-CZ" sz="2800" i="1" smtClean="0"/>
              <a:t>Český jazyk V SEŠITECH, TVAROSLOVÍ</a:t>
            </a:r>
            <a:r>
              <a:rPr lang="cs-CZ" sz="2800" smtClean="0"/>
              <a:t>: </a:t>
            </a:r>
            <a:r>
              <a:rPr lang="cs-CZ" sz="2800" i="1" smtClean="0"/>
              <a:t>PRO PRVNÍ STUPEŇ ZÁKLADNÍ ŠKOLY</a:t>
            </a:r>
            <a:r>
              <a:rPr lang="cs-CZ" sz="2800" smtClean="0"/>
              <a:t>. Praha: Nakladatelství Fortuna, 1993. ISBN 80-7168-012-5. </a:t>
            </a:r>
          </a:p>
          <a:p>
            <a:pPr>
              <a:buNone/>
            </a:pPr>
            <a:endParaRPr lang="cs-CZ" sz="2800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smtClean="0"/>
              <a:t>Anotace:</a:t>
            </a:r>
          </a:p>
          <a:p>
            <a:pPr>
              <a:buNone/>
            </a:pPr>
            <a:r>
              <a:rPr lang="cs-CZ" sz="2800" smtClean="0"/>
              <a:t>Materiál lze využít jako prezentaci a výklad nového </a:t>
            </a:r>
          </a:p>
          <a:p>
            <a:pPr>
              <a:buNone/>
            </a:pPr>
            <a:r>
              <a:rPr lang="cs-CZ" sz="2800" smtClean="0"/>
              <a:t>učiva s vedením učitele, k opakování, k procvičení a k </a:t>
            </a:r>
          </a:p>
          <a:p>
            <a:pPr>
              <a:buNone/>
            </a:pPr>
            <a:r>
              <a:rPr lang="cs-CZ" sz="2800" smtClean="0"/>
              <a:t>upevnění již probraného učiva.</a:t>
            </a:r>
          </a:p>
          <a:p>
            <a:pPr>
              <a:buNone/>
            </a:pPr>
            <a:r>
              <a:rPr lang="cs-CZ" sz="2800" smtClean="0"/>
              <a:t>Pracovní list je možné použít k frontální práci žáků,</a:t>
            </a:r>
          </a:p>
          <a:p>
            <a:pPr>
              <a:buNone/>
            </a:pPr>
            <a:r>
              <a:rPr lang="cs-CZ" sz="2800" smtClean="0"/>
              <a:t>k práci ve skupinách i k samostatné práci.</a:t>
            </a:r>
          </a:p>
          <a:p>
            <a:pPr>
              <a:buNone/>
            </a:pPr>
            <a:endParaRPr lang="cs-CZ" sz="28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313</Words>
  <Application>Microsoft Office PowerPoint</Application>
  <PresentationFormat>Předvádění na obrazovce (4:3)</PresentationFormat>
  <Paragraphs>99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ROD MUŽSKÝ</vt:lpstr>
      <vt:lpstr>ROD MUŽSKÝ ŽIVOTNÝ</vt:lpstr>
      <vt:lpstr>Snímek 4</vt:lpstr>
      <vt:lpstr>Snímek 5</vt:lpstr>
      <vt:lpstr>ROD MUŽSKÝ NEŽIVOTNÝ</vt:lpstr>
      <vt:lpstr>Snímek 7</vt:lpstr>
      <vt:lpstr>Dokážeš označit křížkem?</vt:lpstr>
      <vt:lpstr>Řešení.</vt:lpstr>
      <vt:lpstr>Snímek 10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Langerová</dc:creator>
  <cp:lastModifiedBy>Langerová</cp:lastModifiedBy>
  <cp:revision>32</cp:revision>
  <dcterms:created xsi:type="dcterms:W3CDTF">2012-01-15T08:08:35Z</dcterms:created>
  <dcterms:modified xsi:type="dcterms:W3CDTF">2012-03-29T16:14:17Z</dcterms:modified>
</cp:coreProperties>
</file>