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311" r:id="rId4"/>
    <p:sldId id="312" r:id="rId5"/>
    <p:sldId id="313" r:id="rId6"/>
    <p:sldId id="314" r:id="rId7"/>
    <p:sldId id="315" r:id="rId8"/>
    <p:sldId id="316" r:id="rId9"/>
    <p:sldId id="317" r:id="rId10"/>
    <p:sldId id="31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72" d="100"/>
          <a:sy n="72" d="100"/>
        </p:scale>
        <p:origin x="-95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9323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5" Type="http://schemas.openxmlformats.org/officeDocument/2006/relationships/image" Target="../media/image2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Relationship Id="rId1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Relationship Id="rId14" Type="http://schemas.openxmlformats.org/officeDocument/2006/relationships/image" Target="../media/image4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13" Type="http://schemas.openxmlformats.org/officeDocument/2006/relationships/image" Target="../media/image58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12" Type="http://schemas.openxmlformats.org/officeDocument/2006/relationships/image" Target="../media/image57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5" Type="http://schemas.openxmlformats.org/officeDocument/2006/relationships/image" Target="../media/image50.png"/><Relationship Id="rId10" Type="http://schemas.openxmlformats.org/officeDocument/2006/relationships/image" Target="../media/image55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3509784"/>
            <a:ext cx="518568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Soustavy dvou lineárních rovnic o dvou neznámých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ve slovních úlohách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224" y="69269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27081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III-2-04-11_Rovnice_a_nerovnice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7992888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Způsoby řešení soustav dvou rovnic o dvou neznámých můžeme využít k řešení úloh, se kterými se můžeme setkat v různých reálných situacích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3554" y="2060848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039678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Bude-li do bazénu o objemu 990 hl přitékat voda dvěma přívody po dobu  6 h a pak už jen jedním z nich ještě další 2 h, bazén se naplní. Určete, kolik hl vody přiteče každým přívodem za hodinu, jestliže přívodem uzavřeným později přitéká každou hodinu o 10 hl vody více.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726933" y="3240007"/>
            <a:ext cx="77334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26933" y="3240007"/>
            <a:ext cx="1828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99592" y="3609339"/>
                <a:ext cx="7632848" cy="20313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Přívodem uzavřeným dříve za 1 h přiteče hl			x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Přívodem uzavřeným později za 1 h přiteče hl			y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Přívodem uzavřeným dříve přiteče za 6 h celkem hl		6x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Přívodem uzavřeným později přiteče za 8 h celkem hl		8y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Lze tedy psát rovnice:	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+8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=990</m:t>
                      </m:r>
                    </m:oMath>
                  </m:oMathPara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+10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3609339"/>
                <a:ext cx="7632848" cy="2031325"/>
              </a:xfrm>
              <a:prstGeom prst="rect">
                <a:avLst/>
              </a:prstGeom>
              <a:blipFill rotWithShape="1">
                <a:blip r:embed="rId2"/>
                <a:stretch>
                  <a:fillRect l="-719" t="-1502" b="-6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 flipH="1">
            <a:off x="3851920" y="5640664"/>
            <a:ext cx="21602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99592" y="5758601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Dále řešíme soustavu dvou rovnic o dvou neznámých.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2813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7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-324544" y="980726"/>
                <a:ext cx="4572000" cy="646331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</a:rPr>
                        <m:t>6</m:t>
                      </m:r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+8</m:t>
                      </m:r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=990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	          </a:t>
                </a:r>
                <a:r>
                  <a:rPr lang="cs-CZ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	    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𝑦</m:t>
                    </m:r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+10</m:t>
                    </m:r>
                  </m:oMath>
                </a14:m>
                <a:endParaRPr lang="cs-CZ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324544" y="980726"/>
                <a:ext cx="4572000" cy="646331"/>
              </a:xfrm>
              <a:prstGeom prst="rect">
                <a:avLst/>
              </a:prstGeom>
              <a:blipFill rotWithShape="1">
                <a:blip r:embed="rId2"/>
                <a:stretch>
                  <a:fillRect b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 flipH="1">
            <a:off x="1115616" y="1627057"/>
            <a:ext cx="19442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851920" y="980726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Můžeme použít např. metodu dosazovací.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865081" y="1772816"/>
                <a:ext cx="24452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6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+8</m:t>
                      </m:r>
                      <m:d>
                        <m:d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+10</m:t>
                          </m:r>
                        </m:e>
                      </m:d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=990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5081" y="1772816"/>
                <a:ext cx="2445285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56672" y="2159787"/>
                <a:ext cx="22536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6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+8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+80=990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6672" y="2159787"/>
                <a:ext cx="225369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998810" y="2550836"/>
                <a:ext cx="13153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14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=910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8810" y="2550836"/>
                <a:ext cx="1315360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595293" y="2142148"/>
                <a:ext cx="7857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/−80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5293" y="2142148"/>
                <a:ext cx="785793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543997" y="2568475"/>
                <a:ext cx="8370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÷14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3997" y="2568475"/>
                <a:ext cx="837089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250737" y="2937807"/>
                <a:ext cx="9306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=65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0737" y="2937807"/>
                <a:ext cx="93063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vál 11"/>
          <p:cNvSpPr/>
          <p:nvPr/>
        </p:nvSpPr>
        <p:spPr>
          <a:xfrm>
            <a:off x="2250737" y="2937807"/>
            <a:ext cx="930639" cy="369332"/>
          </a:xfrm>
          <a:prstGeom prst="ellipse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611560" y="3122473"/>
            <a:ext cx="13872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611560" y="1484784"/>
            <a:ext cx="0" cy="16376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611560" y="1484784"/>
            <a:ext cx="93610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250737" y="3429000"/>
                <a:ext cx="14662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=65+10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0737" y="3429000"/>
                <a:ext cx="1466235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266474" y="3827699"/>
                <a:ext cx="9340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=75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6474" y="3827699"/>
                <a:ext cx="934038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Ovál 21"/>
          <p:cNvSpPr/>
          <p:nvPr/>
        </p:nvSpPr>
        <p:spPr>
          <a:xfrm>
            <a:off x="2269873" y="3811286"/>
            <a:ext cx="930639" cy="369332"/>
          </a:xfrm>
          <a:prstGeom prst="ellipse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129193" y="1303891"/>
            <a:ext cx="930639" cy="369332"/>
          </a:xfrm>
          <a:prstGeom prst="ellipse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7" name="Přímá spojnice 26"/>
          <p:cNvCxnSpPr/>
          <p:nvPr/>
        </p:nvCxnSpPr>
        <p:spPr>
          <a:xfrm flipV="1">
            <a:off x="3200512" y="836712"/>
            <a:ext cx="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1961456" y="836712"/>
            <a:ext cx="1239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endCxn id="2" idx="0"/>
          </p:cNvCxnSpPr>
          <p:nvPr/>
        </p:nvCxnSpPr>
        <p:spPr>
          <a:xfrm>
            <a:off x="1961456" y="836712"/>
            <a:ext cx="0" cy="1440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611560" y="4437112"/>
                <a:ext cx="777686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Kontrola správnosti řešení: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6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∙65+8∙75=390+600=990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437112"/>
                <a:ext cx="7776864" cy="369332"/>
              </a:xfrm>
              <a:prstGeom prst="rect">
                <a:avLst/>
              </a:prstGeom>
              <a:blipFill rotWithShape="1">
                <a:blip r:embed="rId11"/>
                <a:stretch>
                  <a:fillRect l="-627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TextovéPole 32"/>
          <p:cNvSpPr txBox="1"/>
          <p:nvPr/>
        </p:nvSpPr>
        <p:spPr>
          <a:xfrm>
            <a:off x="611560" y="5157192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Odpověď: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Přívodem uzavřeným dříve přiteče každou hodinu 65 hl a druhým 	   75 hl vody.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5" name="Přímá spojnice 34"/>
          <p:cNvCxnSpPr/>
          <p:nvPr/>
        </p:nvCxnSpPr>
        <p:spPr>
          <a:xfrm flipH="1">
            <a:off x="1691680" y="5803523"/>
            <a:ext cx="60486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0931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 animBg="1"/>
      <p:bldP spid="19" grpId="0"/>
      <p:bldP spid="20" grpId="0"/>
      <p:bldP spid="22" grpId="0" animBg="1"/>
      <p:bldP spid="25" grpId="0" animBg="1"/>
      <p:bldP spid="32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9575" y="932032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8676" y="778144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Paní Nováková zaplatila za 2 kg jablek a 1 kg banánů 80 Kč. Ve stejném obchodě zaplatila paní Šestáková za 1 kg jablek a 2,5 kg banánů také 80 Kč. Kolik stál 1 kg jablek a 1 kg banánů?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899592" y="1844824"/>
            <a:ext cx="72728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99592" y="184482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2214156"/>
            <a:ext cx="6408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kg jablek		x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kg banánů 		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uvedených podmínek zadání můžeme sestavit rovnice: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55309" y="3442228"/>
                <a:ext cx="164474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+2,5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=80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5309" y="3442228"/>
                <a:ext cx="1644746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331640" y="3138881"/>
                <a:ext cx="14684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=80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3138881"/>
                <a:ext cx="1468415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H="1">
            <a:off x="1241444" y="3782640"/>
            <a:ext cx="14724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131840" y="3165229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Dále řešíme soustavu dvou rovnic o dvou neznámých. Můžeme použít např. metodu sčítací.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331639" y="3814573"/>
                <a:ext cx="14684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=80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39" y="3814573"/>
                <a:ext cx="1468415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030274" y="4058728"/>
                <a:ext cx="20711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−5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=−160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0274" y="4058728"/>
                <a:ext cx="2071144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 flipH="1">
            <a:off x="1155309" y="4452282"/>
            <a:ext cx="187161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543590" y="4519036"/>
                <a:ext cx="14085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=−80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3590" y="4519036"/>
                <a:ext cx="1408527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>
            <a:off x="3101418" y="3999239"/>
            <a:ext cx="17443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275856" y="3999239"/>
            <a:ext cx="0" cy="2441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21" idx="3"/>
          </p:cNvCxnSpPr>
          <p:nvPr/>
        </p:nvCxnSpPr>
        <p:spPr>
          <a:xfrm flipH="1">
            <a:off x="3101418" y="4243394"/>
            <a:ext cx="17443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240807" y="3936650"/>
                <a:ext cx="415498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0807" y="3936650"/>
                <a:ext cx="415498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3188637" y="4515150"/>
                <a:ext cx="10735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−4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8637" y="4515150"/>
                <a:ext cx="1073564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1907513" y="4891533"/>
                <a:ext cx="9340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=20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513" y="4891533"/>
                <a:ext cx="934038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3" name="Přímá spojnice 42"/>
          <p:cNvCxnSpPr>
            <a:stCxn id="41" idx="1"/>
          </p:cNvCxnSpPr>
          <p:nvPr/>
        </p:nvCxnSpPr>
        <p:spPr>
          <a:xfrm flipH="1">
            <a:off x="722954" y="5076199"/>
            <a:ext cx="118455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V="1">
            <a:off x="722954" y="3307579"/>
            <a:ext cx="0" cy="17526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722954" y="3323547"/>
            <a:ext cx="51849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1250474" y="5244186"/>
                <a:ext cx="15910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+20=80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0474" y="5244186"/>
                <a:ext cx="1591077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3070164" y="5244186"/>
                <a:ext cx="7857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/−20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0164" y="5244186"/>
                <a:ext cx="785793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1797529" y="5605143"/>
                <a:ext cx="10588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=60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7529" y="5605143"/>
                <a:ext cx="1058880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3087919" y="5605143"/>
                <a:ext cx="708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7919" y="5605143"/>
                <a:ext cx="708848" cy="369332"/>
              </a:xfrm>
              <a:prstGeom prst="rect">
                <a:avLst/>
              </a:prstGeom>
              <a:blipFill rotWithShape="1">
                <a:blip r:embed="rId14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1913169" y="5974475"/>
                <a:ext cx="9306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=30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3169" y="5974475"/>
                <a:ext cx="930639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8182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7" grpId="0"/>
      <p:bldP spid="19" grpId="0"/>
      <p:bldP spid="21" grpId="0"/>
      <p:bldP spid="24" grpId="0"/>
      <p:bldP spid="39" grpId="0"/>
      <p:bldP spid="40" grpId="0"/>
      <p:bldP spid="41" grpId="0"/>
      <p:bldP spid="49" grpId="0"/>
      <p:bldP spid="50" grpId="0"/>
      <p:bldP spid="51" grpId="0"/>
      <p:bldP spid="5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98072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Kontrola správnosti 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347864" y="980728"/>
                <a:ext cx="29674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∙30</m:t>
                      </m:r>
                      <m:r>
                        <a:rPr lang="cs-CZ" b="0" i="1" smtClean="0">
                          <a:latin typeface="Cambria Math"/>
                        </a:rPr>
                        <m:t>+20=60+20=80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980728"/>
                <a:ext cx="2967479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362752" y="1366860"/>
                <a:ext cx="314380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30+2,5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∙20</m:t>
                      </m:r>
                      <m:r>
                        <a:rPr lang="cs-CZ" b="0" i="1" smtClean="0">
                          <a:latin typeface="Cambria Math"/>
                        </a:rPr>
                        <m:t>=30+50=80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2752" y="1366860"/>
                <a:ext cx="3143809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23528" y="1988840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Odpověď: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Jeden kg jablek stojí 30 Kč, jeden kg banánů stojí 20 Kč.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1403648" y="2358172"/>
            <a:ext cx="53285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5731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9025" y="1114767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2728" y="960879"/>
            <a:ext cx="73448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26 lahví, z nichž některé jsou půllitrové a některé mají objem  0,7 l, máme uskladnit 15 l malinového sirupu. Kolik musíme mít lahví půllitrových a kolik o objemu 0,7 l 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115616" y="1904058"/>
            <a:ext cx="73448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086704" y="2052628"/>
            <a:ext cx="2267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2421960"/>
            <a:ext cx="7704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půllitrových lahví			x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lahví o objemu 0,7 l			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lahví celkem				26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Objem sirupu celkem (v l)			15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Objem sirupu v 0,5 l lahvích			0,5x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Objem sirupu v 0,7 l lahvích			0,7y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1007604" y="4176286"/>
            <a:ext cx="73448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187624" y="4176286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Lze tedy psát soustavu rovnic: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008568" y="4560411"/>
                <a:ext cx="13660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𝟐𝟔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8568" y="4560411"/>
                <a:ext cx="1366080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399427" y="4929743"/>
                <a:ext cx="20906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  <m:r>
                        <a:rPr lang="cs-CZ" b="1" i="1" smtClean="0">
                          <a:latin typeface="Cambria Math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</a:rPr>
                        <m:t>𝟓</m:t>
                      </m:r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  <m:r>
                        <a:rPr lang="cs-CZ" b="1" i="1" smtClean="0">
                          <a:latin typeface="Cambria Math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</a:rPr>
                        <m:t>𝟕</m:t>
                      </m:r>
                      <m:r>
                        <a:rPr lang="cs-CZ" b="1" i="1" smtClean="0"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𝟏𝟓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99427" y="4929743"/>
                <a:ext cx="2090637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H="1">
            <a:off x="2399428" y="5299075"/>
            <a:ext cx="22805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187624" y="5517232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Druhou rovnici upravíme, vynásobíme deseti. Zvolíme metodu řešení, např. dosazovací a soustavu známým způsobem vypočítáme.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8293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11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230328" y="1317283"/>
                <a:ext cx="13660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=26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0328" y="1317283"/>
                <a:ext cx="1366080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63152" y="1686615"/>
                <a:ext cx="17248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+7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=150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3152" y="1686615"/>
                <a:ext cx="1724896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 flipH="1">
            <a:off x="621188" y="2055947"/>
            <a:ext cx="22805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Šipka doprava 4"/>
          <p:cNvSpPr/>
          <p:nvPr/>
        </p:nvSpPr>
        <p:spPr>
          <a:xfrm>
            <a:off x="2785926" y="1409616"/>
            <a:ext cx="489204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534584" y="1280503"/>
                <a:ext cx="13401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=26−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4584" y="1280503"/>
                <a:ext cx="1340175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vál 6"/>
          <p:cNvSpPr/>
          <p:nvPr/>
        </p:nvSpPr>
        <p:spPr>
          <a:xfrm>
            <a:off x="3969324" y="1282647"/>
            <a:ext cx="905435" cy="36718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8"/>
          <p:cNvCxnSpPr>
            <a:stCxn id="7" idx="0"/>
          </p:cNvCxnSpPr>
          <p:nvPr/>
        </p:nvCxnSpPr>
        <p:spPr>
          <a:xfrm flipH="1" flipV="1">
            <a:off x="4422041" y="885235"/>
            <a:ext cx="1" cy="3974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230328" y="885235"/>
            <a:ext cx="319171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241456" y="885235"/>
            <a:ext cx="0" cy="7646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44334" y="2110930"/>
                <a:ext cx="24520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26−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+7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=150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334" y="2110930"/>
                <a:ext cx="2452082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76009" y="2480262"/>
                <a:ext cx="2388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130−5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+7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=150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009" y="2480262"/>
                <a:ext cx="2388731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837092" y="2849594"/>
                <a:ext cx="18509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130+2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=150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7092" y="2849594"/>
                <a:ext cx="1850956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991171" y="2849594"/>
                <a:ext cx="9140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/−130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1171" y="2849594"/>
                <a:ext cx="914033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534130" y="3214116"/>
                <a:ext cx="10622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=20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4130" y="3214116"/>
                <a:ext cx="1062278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975931" y="3237738"/>
                <a:ext cx="708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5931" y="3237738"/>
                <a:ext cx="708848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671961" y="3583448"/>
                <a:ext cx="9172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i="1">
                          <a:latin typeface="Cambria Math"/>
                        </a:rPr>
                        <m:t>y</m:t>
                      </m:r>
                      <m:r>
                        <a:rPr lang="cs-CZ" b="0" i="1" smtClean="0">
                          <a:latin typeface="Cambria Math"/>
                        </a:rPr>
                        <m:t>=10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1961" y="3583448"/>
                <a:ext cx="917239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27"/>
          <p:cNvCxnSpPr/>
          <p:nvPr/>
        </p:nvCxnSpPr>
        <p:spPr>
          <a:xfrm>
            <a:off x="2688048" y="3768114"/>
            <a:ext cx="173399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4422042" y="1871281"/>
            <a:ext cx="0" cy="189683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671961" y="3986832"/>
                <a:ext cx="14628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=26−10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1961" y="3986832"/>
                <a:ext cx="1462836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658561" y="4387608"/>
                <a:ext cx="9306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=16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8561" y="4387608"/>
                <a:ext cx="930639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/>
          <p:nvPr/>
        </p:nvCxnSpPr>
        <p:spPr>
          <a:xfrm flipH="1">
            <a:off x="1671961" y="3952780"/>
            <a:ext cx="93870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1624620" y="4770727"/>
            <a:ext cx="10401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bdélník 36"/>
          <p:cNvSpPr/>
          <p:nvPr/>
        </p:nvSpPr>
        <p:spPr>
          <a:xfrm>
            <a:off x="536202" y="4819855"/>
            <a:ext cx="27430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Kontrola správnosti řešení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3534584" y="4838503"/>
                <a:ext cx="33522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0,5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∙16+0,7∙10=8+7=15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4584" y="4838503"/>
                <a:ext cx="3352200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>
            <a:off x="6940416" y="4841911"/>
            <a:ext cx="205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Vyhovuje zadání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67291" y="5517232"/>
            <a:ext cx="12586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Odpověď: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825600" y="5517232"/>
            <a:ext cx="6850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Půllitrových lahví musíme mít 16 a lahví o objemu 0,7 l 10.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2" name="Přímá spojnice 41"/>
          <p:cNvCxnSpPr/>
          <p:nvPr/>
        </p:nvCxnSpPr>
        <p:spPr>
          <a:xfrm flipH="1">
            <a:off x="1890236" y="5886564"/>
            <a:ext cx="58501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6908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20" grpId="0"/>
      <p:bldP spid="21" grpId="0"/>
      <p:bldP spid="22" grpId="0"/>
      <p:bldP spid="23" grpId="0"/>
      <p:bldP spid="24" grpId="0"/>
      <p:bldP spid="25" grpId="0"/>
      <p:bldP spid="26" grpId="0"/>
      <p:bldP spid="31" grpId="0"/>
      <p:bldP spid="32" grpId="0"/>
      <p:bldP spid="37" grpId="0"/>
      <p:bldP spid="38" grpId="0"/>
      <p:bldP spid="39" grpId="0"/>
      <p:bldP spid="40" grpId="0"/>
      <p:bldP spid="4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7497" y="1114767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980728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zlepšování životního prostředí areálu školy bylo 76 žáků rozděleno do dvou skupin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B. Ve skupině A každý žák odpracoval šest brigádnických hodin, ve skupině B čtyři hodiny. Celkem žáci odpracovali 352 hodin. Kolik žáků bylo ve skupině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kolik ve skupině B?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115616" y="2181057"/>
            <a:ext cx="73448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115616" y="2181057"/>
            <a:ext cx="77048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žáků ve skupině A			x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žáku ve skupině B			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žáků celkem				76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skupina A odpracovali hodin		6x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skupiny B odpracovali hodin		4y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Celkem odpracováno hodin			352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115616" y="4214119"/>
            <a:ext cx="73448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115616" y="437217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Lze tedy psát soustavu rovnic: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069332" y="4741510"/>
                <a:ext cx="13628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𝟕𝟔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9332" y="4741510"/>
                <a:ext cx="1362874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807804" y="5129654"/>
                <a:ext cx="17764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𝟑𝟓𝟐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7804" y="5129654"/>
                <a:ext cx="1776448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flipH="1">
            <a:off x="2807804" y="5515963"/>
            <a:ext cx="17248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163872" y="5733256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Soustavu vyřešíme např. metodou sčítací.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4118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311180" y="1052736"/>
                <a:ext cx="13628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=76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1180" y="1052736"/>
                <a:ext cx="1362874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49652" y="1440880"/>
                <a:ext cx="17764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+4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=352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9652" y="1440880"/>
                <a:ext cx="1776448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 flipH="1">
            <a:off x="1049652" y="1827189"/>
            <a:ext cx="17248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826100" y="1052736"/>
                <a:ext cx="95814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−4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6100" y="1052736"/>
                <a:ext cx="958147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876528" y="1849613"/>
                <a:ext cx="20711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=−304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6528" y="1849613"/>
                <a:ext cx="2071144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23876" y="2216422"/>
                <a:ext cx="17764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+4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=352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3876" y="2216422"/>
                <a:ext cx="1776448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flipH="1">
            <a:off x="1101204" y="2585754"/>
            <a:ext cx="17248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059832" y="2034279"/>
            <a:ext cx="24534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305173" y="2034279"/>
            <a:ext cx="0" cy="3668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3059832" y="2401088"/>
            <a:ext cx="24534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271698" y="2031756"/>
                <a:ext cx="4154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1698" y="2031756"/>
                <a:ext cx="415498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605262" y="2585754"/>
                <a:ext cx="10588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=48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5262" y="2585754"/>
                <a:ext cx="1058880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733503" y="2990612"/>
                <a:ext cx="9306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=24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3503" y="2990612"/>
                <a:ext cx="93063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 flipH="1">
            <a:off x="1742386" y="3359944"/>
            <a:ext cx="108371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22" idx="1"/>
          </p:cNvCxnSpPr>
          <p:nvPr/>
        </p:nvCxnSpPr>
        <p:spPr>
          <a:xfrm flipH="1">
            <a:off x="683568" y="3175278"/>
            <a:ext cx="104993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683568" y="1237402"/>
            <a:ext cx="0" cy="19378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2" idx="1"/>
          </p:cNvCxnSpPr>
          <p:nvPr/>
        </p:nvCxnSpPr>
        <p:spPr>
          <a:xfrm>
            <a:off x="683568" y="1237402"/>
            <a:ext cx="6276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204758" y="3367088"/>
                <a:ext cx="14662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24+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=76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4758" y="3367088"/>
                <a:ext cx="1466235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2866918" y="3347324"/>
                <a:ext cx="7857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/−24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6918" y="3347324"/>
                <a:ext cx="785793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730104" y="3746184"/>
                <a:ext cx="9340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=52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0104" y="3746184"/>
                <a:ext cx="934038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4" name="Přímá spojnice 33"/>
          <p:cNvCxnSpPr/>
          <p:nvPr/>
        </p:nvCxnSpPr>
        <p:spPr>
          <a:xfrm flipH="1">
            <a:off x="1690834" y="4137900"/>
            <a:ext cx="108371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597080" y="4437112"/>
            <a:ext cx="26212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Kontrola správnosti 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512591" y="4437112"/>
                <a:ext cx="36407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∙24+4∙52=144+208=352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2591" y="4437112"/>
                <a:ext cx="3640740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Obdélník 36"/>
          <p:cNvSpPr/>
          <p:nvPr/>
        </p:nvSpPr>
        <p:spPr>
          <a:xfrm>
            <a:off x="649017" y="5013176"/>
            <a:ext cx="66772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Odpověď: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skupině A bylo 24 žáků a ve skupině B bylo 52 žáků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8" name="Přímá spojnice 37"/>
          <p:cNvCxnSpPr/>
          <p:nvPr/>
        </p:nvCxnSpPr>
        <p:spPr>
          <a:xfrm flipH="1">
            <a:off x="1833244" y="5396137"/>
            <a:ext cx="51870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8339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20" grpId="0"/>
      <p:bldP spid="21" grpId="0"/>
      <p:bldP spid="22" grpId="0"/>
      <p:bldP spid="31" grpId="0"/>
      <p:bldP spid="32" grpId="0"/>
      <p:bldP spid="33" grpId="0"/>
      <p:bldP spid="35" grpId="0"/>
      <p:bldP spid="36" grpId="0"/>
      <p:bldP spid="3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334397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RNDr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Milada Hudcová, Libuše Kubičíková: Sbírka úloh z matematiky pro SOU a SOŠ,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1. vydání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1994, Prometheus, ISBN 80-85849-40-2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procvičování řešení slovních úloh pomocí soustav dvou rovnic o dvou neznámých.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2. 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2677</TotalTime>
  <Words>766</Words>
  <Application>Microsoft Office PowerPoint</Application>
  <PresentationFormat>Předvádění na obrazovce (4:3)</PresentationFormat>
  <Paragraphs>131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203</cp:revision>
  <dcterms:created xsi:type="dcterms:W3CDTF">2013-01-11T17:11:37Z</dcterms:created>
  <dcterms:modified xsi:type="dcterms:W3CDTF">2014-09-29T07:23:36Z</dcterms:modified>
</cp:coreProperties>
</file>