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98" r:id="rId4"/>
    <p:sldId id="299" r:id="rId5"/>
    <p:sldId id="294" r:id="rId6"/>
    <p:sldId id="297" r:id="rId7"/>
    <p:sldId id="300" r:id="rId8"/>
    <p:sldId id="295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30" autoAdjust="0"/>
    <p:restoredTop sz="94671" autoAdjust="0"/>
  </p:normalViewPr>
  <p:slideViewPr>
    <p:cSldViewPr>
      <p:cViewPr>
        <p:scale>
          <a:sx n="90" d="100"/>
          <a:sy n="90" d="100"/>
        </p:scale>
        <p:origin x="-462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Kvadratické   rovnice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úvod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304" y="502723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III-2-04-12_Rovnice_a_nerovnice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67585"/>
            <a:ext cx="8713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619672" y="764704"/>
                <a:ext cx="6912768" cy="7612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pravoúhlém trojúhelníku určete délky odvěsen a, b, jestliže přepona má délku 10 cm a jedna odvěsna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3 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krát větší než druhá odvěsna.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764704"/>
                <a:ext cx="6912768" cy="76129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94" t="-4000"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323528" y="1526003"/>
            <a:ext cx="79208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3528" y="18448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ravoúhlý trojúhelník 7"/>
          <p:cNvSpPr/>
          <p:nvPr/>
        </p:nvSpPr>
        <p:spPr>
          <a:xfrm>
            <a:off x="759210" y="2214156"/>
            <a:ext cx="1508534" cy="135886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94892" y="3573016"/>
            <a:ext cx="568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50547" y="2712006"/>
                <a:ext cx="4356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547" y="2712006"/>
                <a:ext cx="435682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1513477" y="2475539"/>
            <a:ext cx="538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203848" y="2029490"/>
                <a:ext cx="3672408" cy="10625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odvěsny a		x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odvěsny b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Délka přepony c		10 cm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029490"/>
                <a:ext cx="3672408" cy="106253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495" t="-2874" b="-63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203848" y="3284984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aký vztah platí pro strany v pravoúhlém trojúhelníku?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568388" y="4149080"/>
                <a:ext cx="796405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Podle Pythagorovy věty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) </m:t>
                    </m:r>
                  </m:oMath>
                </a14:m>
                <a:r>
                  <a:rPr lang="cs-CZ" dirty="0" smtClean="0"/>
                  <a:t>pro délky stran daného pravoúhlého trojúhelníku můžeme psát rovnici:</a:t>
                </a:r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388" y="4149080"/>
                <a:ext cx="7964052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12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89326" y="5067360"/>
                <a:ext cx="2116990" cy="6723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326" y="5067360"/>
                <a:ext cx="2116990" cy="6723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419872" y="5112018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Rovnice, ve které je neznámá ve druhé </a:t>
            </a:r>
            <a:r>
              <a:rPr lang="cs-CZ" dirty="0" smtClean="0"/>
              <a:t>mocnině, </a:t>
            </a:r>
            <a:r>
              <a:rPr lang="cs-CZ" dirty="0" smtClean="0"/>
              <a:t>označujeme jako </a:t>
            </a:r>
            <a:r>
              <a:rPr lang="cs-CZ" b="1" dirty="0" smtClean="0"/>
              <a:t>kvadratické rovnice.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5174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406996" y="827420"/>
                <a:ext cx="4453036" cy="5615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Rovnici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i="1">
                                    <a:latin typeface="Cambria Math"/>
                                  </a:rPr>
                                  <m:t>4</m:t>
                                </m:r>
                              </m:num>
                              <m:den>
                                <m:r>
                                  <a:rPr lang="cs-CZ" i="1">
                                    <a:latin typeface="Cambria Math"/>
                                  </a:rPr>
                                  <m:t>3</m:t>
                                </m:r>
                              </m:den>
                            </m:f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vyřešíme:</a:t>
                </a:r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996" y="827420"/>
                <a:ext cx="4453036" cy="56156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33" b="-5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3351" y="1615770"/>
                <a:ext cx="198592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51" y="1615770"/>
                <a:ext cx="1985928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919835" y="1753388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9835" y="1753388"/>
                <a:ext cx="59343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34405" y="2274099"/>
                <a:ext cx="20756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405" y="2274099"/>
                <a:ext cx="2075696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124063" y="2823731"/>
                <a:ext cx="14283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063" y="2823731"/>
                <a:ext cx="142834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840308" y="2823731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0308" y="2823731"/>
                <a:ext cx="837089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386927" y="3390131"/>
                <a:ext cx="10436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6927" y="3390131"/>
                <a:ext cx="1043619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2844872" y="3233186"/>
            <a:ext cx="4219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Hledáme reálné číslo,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umocněné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 36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543756" y="3950198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=±6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3756" y="3950198"/>
                <a:ext cx="975523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2919835" y="3950198"/>
            <a:ext cx="4803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určujeme délku odvěsny, vyhovuje pouze +6.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738851" y="4596529"/>
                <a:ext cx="3312368" cy="1592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Odvěsna a=6 cm</a:t>
                </a:r>
              </a:p>
              <a:p>
                <a:r>
                  <a:rPr lang="cs-CZ" dirty="0" smtClean="0"/>
                  <a:t>Odvěsna b=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6=8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Zkouška: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b="0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36+64=100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/>
                  <a:t>	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100=100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851" y="4596529"/>
                <a:ext cx="3312368" cy="1592295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1471" t="-19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041069" y="545016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Délky odvěsen jsou 6 cm a 8 cm.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4051219" y="5819492"/>
            <a:ext cx="33843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3885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 animBg="1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8228" y="971794"/>
            <a:ext cx="4012236" cy="66014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tIns="144000" bIns="144000" rtlCol="0">
            <a:spAutoFit/>
          </a:bodyPr>
          <a:lstStyle/>
          <a:p>
            <a:pPr algn="ctr"/>
            <a:r>
              <a:rPr lang="cs-CZ" sz="2400" dirty="0" smtClean="0"/>
              <a:t>Kvadratické rovnice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193422" y="1745064"/>
                <a:ext cx="6264696" cy="677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Kvadratická </a:t>
                </a:r>
                <a:r>
                  <a:rPr lang="cs-CZ" dirty="0"/>
                  <a:t>rovnice je taková rovnice, ve které je neznámá </a:t>
                </a:r>
                <a:r>
                  <a:rPr lang="cs-CZ" dirty="0" smtClean="0"/>
                  <a:t>ve druhé </a:t>
                </a:r>
                <a:r>
                  <a:rPr lang="cs-CZ" dirty="0"/>
                  <a:t>mocnině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/>
                  <a:t>)</a:t>
                </a:r>
                <a:endParaRPr lang="cs-CZ" sz="20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3422" y="1745064"/>
                <a:ext cx="6264696" cy="67710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76" t="-4505" b="-153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62193" y="2433522"/>
            <a:ext cx="5885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Každou </a:t>
            </a:r>
            <a:r>
              <a:rPr lang="cs-CZ" dirty="0" smtClean="0"/>
              <a:t>kvadratickou </a:t>
            </a:r>
            <a:r>
              <a:rPr lang="cs-CZ" dirty="0"/>
              <a:t>rovnici můžeme </a:t>
            </a:r>
            <a:r>
              <a:rPr lang="cs-CZ" dirty="0" smtClean="0"/>
              <a:t>ekvivalentními úpravami převést na tvar: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193422" y="3080224"/>
                <a:ext cx="6264696" cy="700833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square" tIns="0" rtlCol="0">
                <a:spAutoFit/>
              </a:bodyPr>
              <a:lstStyle/>
              <a:p>
                <a:pPr algn="ctr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/>
                  <a:t>kde  </a:t>
                </a:r>
                <a:r>
                  <a:rPr lang="cs-CZ" dirty="0"/>
                  <a:t>a, </a:t>
                </a:r>
                <a:r>
                  <a:rPr lang="cs-CZ" dirty="0" smtClean="0"/>
                  <a:t>b, c </a:t>
                </a:r>
                <a:r>
                  <a:rPr lang="cs-CZ" dirty="0"/>
                  <a:t>jsou libovolná reálná </a:t>
                </a:r>
                <a:r>
                  <a:rPr lang="cs-CZ" dirty="0" smtClean="0"/>
                  <a:t>čísla, a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dirty="0" smtClean="0"/>
                  <a:t>, </a:t>
                </a:r>
                <a:r>
                  <a:rPr lang="cs-CZ" dirty="0"/>
                  <a:t>x je neznámá</a:t>
                </a:r>
                <a:r>
                  <a:rPr lang="cs-CZ" sz="1600" dirty="0"/>
                  <a:t>.</a:t>
                </a:r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3422" y="3080224"/>
                <a:ext cx="6264696" cy="70083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78" t="-9167" b="-10833"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268674" y="3885019"/>
                <a:ext cx="4316660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Př.:	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+9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−7=0</m:t>
                    </m:r>
                  </m:oMath>
                </a14:m>
                <a:endParaRPr lang="cs-CZ" sz="1600" dirty="0">
                  <a:latin typeface="+mj-lt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8674" y="3885019"/>
                <a:ext cx="4316660" cy="66999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130" t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0160668" y="5052099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162192" y="5204345"/>
                <a:ext cx="6295925" cy="1477328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𝒃𝒙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          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kvadratický trojčlen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             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kvadratický člen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𝒙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                           lineární člen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                  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absolutní člen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Čísla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a, b, c              koeficienty kvadratického trojčlenu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2192" y="5204345"/>
                <a:ext cx="6295925" cy="147732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75" t="-810" b="-5263"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138228" y="4405768"/>
            <a:ext cx="6216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řešení kvadratických rovnic budeme používat následující  pojmy: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560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9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2284" y="967585"/>
            <a:ext cx="8713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8604" y="1044529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koeficienty a, b, c  v kvadratické rovnici: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32284" y="1628800"/>
            <a:ext cx="6700936" cy="0"/>
          </a:xfrm>
          <a:prstGeom prst="line">
            <a:avLst/>
          </a:prstGeo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5363770"/>
                  </p:ext>
                </p:extLst>
              </p:nvPr>
            </p:nvGraphicFramePr>
            <p:xfrm>
              <a:off x="1187624" y="1652786"/>
              <a:ext cx="6988410" cy="47525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329470"/>
                    <a:gridCol w="2279042"/>
                    <a:gridCol w="2379898"/>
                  </a:tblGrid>
                  <a:tr h="2265403"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5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</a:rPr>
                                  <m:t>+2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+1=0</m:t>
                                </m:r>
                              </m:oMath>
                            </m:oMathPara>
                          </a14:m>
                          <a:endParaRPr lang="cs-CZ" b="0" dirty="0" smtClean="0"/>
                        </a:p>
                        <a:p>
                          <a:r>
                            <a:rPr lang="cs-CZ" dirty="0" smtClean="0"/>
                            <a:t>	</a:t>
                          </a: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i="1" dirty="0" smtClean="0">
                                    <a:latin typeface="Cambria Math"/>
                                  </a:rPr>
                                  <m:t>=5</m:t>
                                </m:r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𝑏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=2</m:t>
                                </m:r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𝑐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=1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−5=0</m:t>
                                </m:r>
                              </m:oMath>
                            </m:oMathPara>
                          </a14:m>
                          <a:endParaRPr lang="cs-CZ" b="0" dirty="0" smtClean="0"/>
                        </a:p>
                        <a:p>
                          <a:r>
                            <a:rPr lang="cs-CZ" dirty="0" smtClean="0"/>
                            <a:t>	</a:t>
                          </a: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=3</m:t>
                                </m:r>
                              </m:oMath>
                            </m:oMathPara>
                          </a14:m>
                          <a:endParaRPr lang="cs-CZ" b="0" dirty="0" smtClean="0"/>
                        </a:p>
                        <a:p>
                          <a:r>
                            <a:rPr lang="cs-CZ" b="0" dirty="0" smtClean="0"/>
                            <a:t>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=−1</m:t>
                              </m:r>
                            </m:oMath>
                          </a14:m>
                          <a:endParaRPr lang="cs-CZ" b="0" dirty="0" smtClean="0"/>
                        </a:p>
                        <a:p>
                          <a:r>
                            <a:rPr lang="cs-CZ" dirty="0" smtClean="0"/>
                            <a:t> 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i="1" dirty="0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i="1" dirty="0" smtClean="0">
                                  <a:latin typeface="Cambria Math"/>
                                </a:rPr>
                                <m:t>=−5</m:t>
                              </m:r>
                            </m:oMath>
                          </a14:m>
                          <a:endParaRPr lang="cs-CZ" dirty="0"/>
                        </a:p>
                        <a:p>
                          <a:endParaRPr lang="cs-CZ" dirty="0"/>
                        </a:p>
                      </a:txBody>
                      <a:tcP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−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endParaRPr lang="cs-CZ" dirty="0" smtClean="0"/>
                        </a:p>
                        <a:p>
                          <a:r>
                            <a:rPr lang="cs-CZ" dirty="0" smtClean="0"/>
                            <a:t>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=−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oMath>
                          </a14:m>
                          <a:endParaRPr lang="cs-CZ" b="1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i="1" dirty="0" smtClean="0">
                                    <a:latin typeface="Cambria Math"/>
                                  </a:rPr>
                                  <m:t>𝑏</m:t>
                                </m:r>
                                <m:r>
                                  <a:rPr lang="cs-CZ" i="1" dirty="0" smtClean="0">
                                    <a:latin typeface="Cambria Math"/>
                                  </a:rPr>
                                  <m:t>=−3</m:t>
                                </m:r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r>
                            <a:rPr lang="cs-CZ" dirty="0" smtClean="0"/>
                            <a:t>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=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oMath>
                          </a14:m>
                          <a:endParaRPr lang="cs-CZ" dirty="0"/>
                        </a:p>
                      </a:txBody>
                      <a:tcPr>
                        <a:noFill/>
                      </a:tcPr>
                    </a:tc>
                  </a:tr>
                  <a:tr h="2487125"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+2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b="0" i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=0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endParaRPr lang="cs-CZ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r>
                            <a:rPr lang="cs-CZ" dirty="0" smtClean="0">
                              <a:solidFill>
                                <a:schemeClr val="bg1"/>
                              </a:solidFill>
                            </a:rPr>
                            <a:t>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=1</m:t>
                              </m:r>
                            </m:oMath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r>
                            <a:rPr lang="cs-CZ" dirty="0" smtClean="0">
                              <a:solidFill>
                                <a:schemeClr val="bg1"/>
                              </a:solidFill>
                            </a:rPr>
                            <a:t>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=</m:t>
                              </m:r>
                            </m:oMath>
                          </a14:m>
                          <a:r>
                            <a:rPr lang="cs-CZ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a:t>2</a:t>
                          </a: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𝑐</m:t>
                                </m:r>
                                <m:r>
                                  <a:rPr lang="cs-CZ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=0</m:t>
                                </m:r>
                              </m:oMath>
                            </m:oMathPara>
                          </a14:m>
                          <a:endParaRPr lang="cs-CZ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=5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endParaRPr lang="cs-CZ" i="1" dirty="0" smtClean="0">
                            <a:solidFill>
                              <a:schemeClr val="bg1"/>
                            </a:solidFill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−5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+1=0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endPara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=1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r>
                            <a:rPr lang="cs-CZ" b="0" dirty="0" smtClean="0">
                              <a:solidFill>
                                <a:schemeClr val="bg1"/>
                              </a:solidFill>
                            </a:rPr>
                            <a:t>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=−5</m:t>
                              </m:r>
                            </m:oMath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𝑐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=1</m:t>
                                </m:r>
                              </m:oMath>
                            </m:oMathPara>
                          </a14:m>
                          <a:endParaRPr lang="cs-CZ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=4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endPara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−4=0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endParaRPr lang="cs-CZ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=2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𝑏</m:t>
                                </m:r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=0</m:t>
                                </m:r>
                              </m:oMath>
                            </m:oMathPara>
                          </a14:m>
                          <a:endParaRPr lang="cs-CZ" b="0" dirty="0" smtClean="0">
                            <a:solidFill>
                              <a:schemeClr val="bg1"/>
                            </a:solidFill>
                          </a:endParaRPr>
                        </a:p>
                        <a:p>
                          <a:r>
                            <a:rPr lang="cs-CZ" b="0" dirty="0" smtClean="0">
                              <a:solidFill>
                                <a:schemeClr val="bg1"/>
                              </a:solidFill>
                            </a:rPr>
                            <a:t>              </a:t>
                          </a:r>
                          <a14:m>
                            <m:oMath xmlns:m="http://schemas.openxmlformats.org/officeDocument/2006/math"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=−4</m:t>
                              </m:r>
                            </m:oMath>
                          </a14:m>
                          <a:endParaRPr lang="cs-CZ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noFill/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115363770"/>
                  </p:ext>
                </p:extLst>
              </p:nvPr>
            </p:nvGraphicFramePr>
            <p:xfrm>
              <a:off x="1187624" y="1652786"/>
              <a:ext cx="6988410" cy="47525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329470"/>
                    <a:gridCol w="2279042"/>
                    <a:gridCol w="2379898"/>
                  </a:tblGrid>
                  <a:tr h="2265403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62" r="-200262" b="-1096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2406" r="-104545" b="-10967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94103" r="-256" b="-109677"/>
                          </a:stretch>
                        </a:blipFill>
                      </a:tcPr>
                    </a:tc>
                  </a:tr>
                  <a:tr h="248712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62" t="-91176" r="-2002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2406" t="-91176" r="-10454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94103" t="-91176" r="-25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3" name="Obdélník 12"/>
          <p:cNvSpPr/>
          <p:nvPr/>
        </p:nvSpPr>
        <p:spPr>
          <a:xfrm>
            <a:off x="1417390" y="4725144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52664" y="2373660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03648" y="2373660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52664" y="4725144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87616" y="2353817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987616" y="4725144"/>
            <a:ext cx="1944216" cy="14114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530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55872"/>
            <a:ext cx="331236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Typy kvadratických rovnic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755576" y="1831936"/>
                <a:ext cx="6768752" cy="34225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Tx/>
                  <a:buAutoNum type="alphaLcParenR"/>
                </a:pP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𝑐</m:t>
                    </m:r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=0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r>
                  <a:rPr lang="cs-CZ" dirty="0" smtClean="0"/>
                  <a:t>Kvadratická rovnice </a:t>
                </a:r>
                <a:r>
                  <a:rPr lang="cs-CZ" b="1" dirty="0" smtClean="0"/>
                  <a:t>bez lineárního členu</a:t>
                </a:r>
                <a:r>
                  <a:rPr lang="cs-CZ" dirty="0" smtClean="0"/>
                  <a:t> – ryze kvadratická rovnice</a:t>
                </a:r>
              </a:p>
              <a:p>
                <a:r>
                  <a:rPr lang="cs-CZ" dirty="0" smtClean="0"/>
                  <a:t>Př.: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+3=0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342900" indent="-342900">
                  <a:buFontTx/>
                  <a:buAutoNum type="alphaLcParenR" startAt="2"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𝑏𝑥</m:t>
                    </m:r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=0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r>
                  <a:rPr lang="cs-CZ" dirty="0" smtClean="0"/>
                  <a:t>Kvadratická rovnice </a:t>
                </a:r>
                <a:r>
                  <a:rPr lang="cs-CZ" b="1" dirty="0" smtClean="0"/>
                  <a:t>bez absolutního členu </a:t>
                </a:r>
              </a:p>
              <a:p>
                <a:r>
                  <a:rPr lang="cs-CZ" dirty="0" smtClean="0"/>
                  <a:t>Př.: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 smtClean="0"/>
              </a:p>
              <a:p>
                <a:endParaRPr lang="cs-CZ" b="1" dirty="0" smtClean="0"/>
              </a:p>
              <a:p>
                <a:pPr marL="342900" indent="-342900">
                  <a:buAutoNum type="alphaLcParenR" startAt="3"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𝑏𝑥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𝑐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=0</m:t>
                    </m:r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Obecná (úplná) </a:t>
                </a:r>
                <a:r>
                  <a:rPr lang="cs-CZ" dirty="0" smtClean="0"/>
                  <a:t>kvadratická rovnice</a:t>
                </a:r>
              </a:p>
              <a:p>
                <a:r>
                  <a:rPr lang="cs-CZ" dirty="0" smtClean="0"/>
                  <a:t>Př.: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+9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−5=0</m:t>
                    </m:r>
                  </m:oMath>
                </a14:m>
                <a:endParaRPr lang="cs-CZ" dirty="0" smtClean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31936"/>
                <a:ext cx="6768752" cy="342254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11" t="-891" b="-17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971600" y="1625204"/>
            <a:ext cx="2736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0826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967585"/>
            <a:ext cx="8713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467544" y="1660522"/>
                <a:ext cx="7596336" cy="40371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dirty="0" smtClean="0"/>
                  <a:t>Zapiš kvadratickou rovnici o neznámé z, bez absolutního členu</a:t>
                </a:r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r>
                  <a:rPr lang="cs-CZ" dirty="0" smtClean="0"/>
                  <a:t>Např.: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</a:rPr>
                      <m:t>+2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 smtClean="0"/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r>
                  <a:rPr lang="cs-CZ" dirty="0" smtClean="0"/>
                  <a:t>b) Zapiš ryze  kvadratickou rovnici o neznámé y</a:t>
                </a:r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r>
                  <a:rPr lang="cs-CZ" dirty="0" smtClean="0"/>
                  <a:t>Např.: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=5</m:t>
                    </m:r>
                  </m:oMath>
                </a14:m>
                <a:endParaRPr lang="cs-CZ" dirty="0" smtClean="0"/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r>
                  <a:rPr lang="cs-CZ" dirty="0" smtClean="0"/>
                  <a:t>c) Zapiš úplnou  kvadratickou rovnici o neznámé u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Např. :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𝑢</m:t>
                    </m:r>
                    <m:r>
                      <a:rPr lang="cs-CZ" b="0" i="1" smtClean="0">
                        <a:latin typeface="Cambria Math"/>
                      </a:rPr>
                      <m:t>−1=0</m:t>
                    </m:r>
                  </m:oMath>
                </a14:m>
                <a:endParaRPr lang="cs-CZ" dirty="0" smtClean="0"/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pPr marL="342900" indent="-342900">
                  <a:buAutoNum type="alphaLcParenR"/>
                </a:pPr>
                <a:endParaRPr lang="cs-CZ" dirty="0" smtClean="0"/>
              </a:p>
              <a:p>
                <a:pPr marL="342900" indent="-342900">
                  <a:buAutoNum type="alphaLcParenR"/>
                </a:pPr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660522"/>
                <a:ext cx="7596336" cy="40371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22" t="-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7117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40727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6957" y="404663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kvadratické rovnice.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určují koeficienty kvadratické rovnice, rozlišují úplné kvadratické rovnice, rovnice bez absolutního členu a rovnice bez lineárního členu.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55679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2448</TotalTime>
  <Words>206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168</cp:revision>
  <dcterms:created xsi:type="dcterms:W3CDTF">2013-01-11T17:11:37Z</dcterms:created>
  <dcterms:modified xsi:type="dcterms:W3CDTF">2014-09-29T10:17:05Z</dcterms:modified>
</cp:coreProperties>
</file>