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30" autoAdjust="0"/>
    <p:restoredTop sz="94671" autoAdjust="0"/>
  </p:normalViewPr>
  <p:slideViewPr>
    <p:cSldViewPr>
      <p:cViewPr>
        <p:scale>
          <a:sx n="76" d="100"/>
          <a:sy n="76" d="100"/>
        </p:scale>
        <p:origin x="-834" y="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18" Type="http://schemas.openxmlformats.org/officeDocument/2006/relationships/image" Target="../media/image5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" Type="http://schemas.openxmlformats.org/officeDocument/2006/relationships/image" Target="../media/image34.png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18" Type="http://schemas.openxmlformats.org/officeDocument/2006/relationships/image" Target="../media/image66.png"/><Relationship Id="rId26" Type="http://schemas.openxmlformats.org/officeDocument/2006/relationships/image" Target="../media/image74.png"/><Relationship Id="rId3" Type="http://schemas.openxmlformats.org/officeDocument/2006/relationships/image" Target="../media/image51.png"/><Relationship Id="rId21" Type="http://schemas.openxmlformats.org/officeDocument/2006/relationships/image" Target="../media/image69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65.png"/><Relationship Id="rId25" Type="http://schemas.openxmlformats.org/officeDocument/2006/relationships/image" Target="../media/image73.png"/><Relationship Id="rId2" Type="http://schemas.openxmlformats.org/officeDocument/2006/relationships/image" Target="../media/image500.png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24" Type="http://schemas.openxmlformats.org/officeDocument/2006/relationships/image" Target="../media/image72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23" Type="http://schemas.openxmlformats.org/officeDocument/2006/relationships/image" Target="../media/image71.png"/><Relationship Id="rId10" Type="http://schemas.openxmlformats.org/officeDocument/2006/relationships/image" Target="../media/image58.png"/><Relationship Id="rId19" Type="http://schemas.openxmlformats.org/officeDocument/2006/relationships/image" Target="../media/image67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Relationship Id="rId22" Type="http://schemas.openxmlformats.org/officeDocument/2006/relationships/image" Target="../media/image7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18" Type="http://schemas.openxmlformats.org/officeDocument/2006/relationships/image" Target="../media/image9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17" Type="http://schemas.openxmlformats.org/officeDocument/2006/relationships/image" Target="../media/image90.png"/><Relationship Id="rId2" Type="http://schemas.openxmlformats.org/officeDocument/2006/relationships/image" Target="../media/image75.png"/><Relationship Id="rId16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103.png"/><Relationship Id="rId18" Type="http://schemas.openxmlformats.org/officeDocument/2006/relationships/image" Target="../media/image108.png"/><Relationship Id="rId26" Type="http://schemas.openxmlformats.org/officeDocument/2006/relationships/image" Target="../media/image116.png"/><Relationship Id="rId3" Type="http://schemas.openxmlformats.org/officeDocument/2006/relationships/image" Target="../media/image93.png"/><Relationship Id="rId21" Type="http://schemas.openxmlformats.org/officeDocument/2006/relationships/image" Target="../media/image111.png"/><Relationship Id="rId7" Type="http://schemas.openxmlformats.org/officeDocument/2006/relationships/image" Target="../media/image97.png"/><Relationship Id="rId12" Type="http://schemas.openxmlformats.org/officeDocument/2006/relationships/image" Target="../media/image102.png"/><Relationship Id="rId17" Type="http://schemas.openxmlformats.org/officeDocument/2006/relationships/image" Target="../media/image107.png"/><Relationship Id="rId25" Type="http://schemas.openxmlformats.org/officeDocument/2006/relationships/image" Target="../media/image115.png"/><Relationship Id="rId2" Type="http://schemas.openxmlformats.org/officeDocument/2006/relationships/image" Target="../media/image92.png"/><Relationship Id="rId16" Type="http://schemas.openxmlformats.org/officeDocument/2006/relationships/image" Target="../media/image106.png"/><Relationship Id="rId20" Type="http://schemas.openxmlformats.org/officeDocument/2006/relationships/image" Target="../media/image110.png"/><Relationship Id="rId29" Type="http://schemas.openxmlformats.org/officeDocument/2006/relationships/image" Target="../media/image1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png"/><Relationship Id="rId11" Type="http://schemas.openxmlformats.org/officeDocument/2006/relationships/image" Target="../media/image101.png"/><Relationship Id="rId24" Type="http://schemas.openxmlformats.org/officeDocument/2006/relationships/image" Target="../media/image114.png"/><Relationship Id="rId5" Type="http://schemas.openxmlformats.org/officeDocument/2006/relationships/image" Target="../media/image95.png"/><Relationship Id="rId15" Type="http://schemas.openxmlformats.org/officeDocument/2006/relationships/image" Target="../media/image105.png"/><Relationship Id="rId23" Type="http://schemas.openxmlformats.org/officeDocument/2006/relationships/image" Target="../media/image113.png"/><Relationship Id="rId28" Type="http://schemas.openxmlformats.org/officeDocument/2006/relationships/image" Target="../media/image118.png"/><Relationship Id="rId10" Type="http://schemas.openxmlformats.org/officeDocument/2006/relationships/image" Target="../media/image100.png"/><Relationship Id="rId19" Type="http://schemas.openxmlformats.org/officeDocument/2006/relationships/image" Target="../media/image109.png"/><Relationship Id="rId4" Type="http://schemas.openxmlformats.org/officeDocument/2006/relationships/image" Target="../media/image94.png"/><Relationship Id="rId9" Type="http://schemas.openxmlformats.org/officeDocument/2006/relationships/image" Target="../media/image99.png"/><Relationship Id="rId14" Type="http://schemas.openxmlformats.org/officeDocument/2006/relationships/image" Target="../media/image104.png"/><Relationship Id="rId22" Type="http://schemas.openxmlformats.org/officeDocument/2006/relationships/image" Target="../media/image112.png"/><Relationship Id="rId27" Type="http://schemas.openxmlformats.org/officeDocument/2006/relationships/image" Target="../media/image117.png"/><Relationship Id="rId30" Type="http://schemas.openxmlformats.org/officeDocument/2006/relationships/image" Target="../media/image1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61882" y="3509784"/>
            <a:ext cx="4607568" cy="2318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Kvadratické   rovnice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b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ez lineárního členu</a:t>
            </a:r>
            <a:endParaRPr lang="cs-CZ" sz="2800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9224" y="692696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12304" y="502723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III-2-04-14_Rovnice_a_nerovnice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67585"/>
            <a:ext cx="5760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866228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Jakým způsobem můžeme zapsat kvadratickou rovnici bez lineárního členu?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1475656" y="1732598"/>
                <a:ext cx="1457386" cy="375552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𝒂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𝒄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chemeClr val="tx1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1732598"/>
                <a:ext cx="1457386" cy="37555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344538" y="2297721"/>
            <a:ext cx="5760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51670" y="2451609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Jaké označení používáme pro tento typ rovnic?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75656" y="3005607"/>
            <a:ext cx="388843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Jsou to </a:t>
            </a:r>
            <a:r>
              <a:rPr lang="cs-CZ" b="1" dirty="0" smtClean="0"/>
              <a:t>ryze kvadratické rovnice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75656" y="3645024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Ryze kvadratické rovnice můžeme řešit následujícím způsobem: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1475656" y="4243192"/>
                <a:ext cx="1457387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>
                          <a:latin typeface="Cambria Math"/>
                        </a:rPr>
                        <m:t>+</m:t>
                      </m:r>
                      <m:r>
                        <a:rPr lang="cs-CZ" b="0" i="1">
                          <a:latin typeface="Cambria Math"/>
                        </a:rPr>
                        <m:t>𝑐</m:t>
                      </m:r>
                      <m:r>
                        <a:rPr lang="cs-CZ" b="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4243192"/>
                <a:ext cx="1457387" cy="37555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024170" y="4242892"/>
                <a:ext cx="59195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b="0" i="1" smtClean="0">
                          <a:latin typeface="Cambria Math"/>
                        </a:rPr>
                        <m:t>/−</m:t>
                      </m:r>
                      <m:r>
                        <a:rPr lang="cs-CZ" sz="1600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170" y="4242892"/>
                <a:ext cx="591957" cy="338554"/>
              </a:xfrm>
              <a:prstGeom prst="rect">
                <a:avLst/>
              </a:prstGeom>
              <a:blipFill rotWithShape="1">
                <a:blip r:embed="rId4"/>
                <a:stretch>
                  <a:fillRect b="-89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854358" y="4683190"/>
                <a:ext cx="12072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4358" y="4683190"/>
                <a:ext cx="1207254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052790" y="4706598"/>
                <a:ext cx="7144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2790" y="4706598"/>
                <a:ext cx="714491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971336" y="5141822"/>
                <a:ext cx="1132618" cy="5666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336" y="5141822"/>
                <a:ext cx="1132618" cy="5666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331990" y="4242892"/>
                <a:ext cx="374441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u="sng" dirty="0" smtClean="0"/>
                  <a:t>Návod</a:t>
                </a:r>
                <a:r>
                  <a:rPr lang="cs-CZ" dirty="0" smtClean="0"/>
                  <a:t>: V rovnici osamostatníme s využitím ekvivalentních úprav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990" y="4242892"/>
                <a:ext cx="3744416" cy="646331"/>
              </a:xfrm>
              <a:prstGeom prst="rect">
                <a:avLst/>
              </a:prstGeom>
              <a:blipFill rotWithShape="1">
                <a:blip r:embed="rId8"/>
                <a:stretch>
                  <a:fillRect l="-1466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7104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7" grpId="0" animBg="1"/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683568" y="1052737"/>
                <a:ext cx="6984776" cy="19415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Je-li výraz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𝑐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cs-CZ" dirty="0" smtClean="0"/>
                  <a:t> záporný, kvadratická rovnice nemá reálné kořeny (druhá mocnina žádného reálného čísla není záporná)</a:t>
                </a:r>
              </a:p>
              <a:p>
                <a:endParaRPr lang="cs-CZ" dirty="0" smtClean="0"/>
              </a:p>
              <a:p>
                <a:r>
                  <a:rPr lang="cs-CZ" dirty="0" smtClean="0"/>
                  <a:t>Je-li výraz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𝑐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cs-CZ" dirty="0" smtClean="0"/>
                  <a:t> kladný, kvadratická rovnice bude mít dva různé reálné kořeny: 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052737"/>
                <a:ext cx="6984776" cy="1941557"/>
              </a:xfrm>
              <a:prstGeom prst="rect">
                <a:avLst/>
              </a:prstGeom>
              <a:blipFill rotWithShape="1">
                <a:blip r:embed="rId2"/>
                <a:stretch>
                  <a:fillRect l="-6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1866433" y="3356992"/>
                <a:ext cx="1366015" cy="6560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=±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𝑐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433" y="3356992"/>
                <a:ext cx="1366015" cy="65601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3203848" y="2695664"/>
                <a:ext cx="508473" cy="3899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/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2695664"/>
                <a:ext cx="508473" cy="389979"/>
              </a:xfrm>
              <a:prstGeom prst="rect">
                <a:avLst/>
              </a:prstGeom>
              <a:blipFill rotWithShape="1">
                <a:blip r:embed="rId4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1763688" y="2607339"/>
                <a:ext cx="1132618" cy="5666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3688" y="2607339"/>
                <a:ext cx="1132618" cy="5666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 flipH="1">
            <a:off x="1575123" y="4013005"/>
            <a:ext cx="19486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99592" y="450912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Správnost řešení můžeme ověřit zkouškou. </a:t>
            </a:r>
          </a:p>
          <a:p>
            <a:r>
              <a:rPr lang="cs-CZ" dirty="0" smtClean="0"/>
              <a:t>Připomeňte si, jak se provádí zkouška správnosti řešení!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165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1223" y="782919"/>
            <a:ext cx="8713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63351" y="936807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Řešte kvadratické rovnice a proveďte zkoušku: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311223" y="1444134"/>
            <a:ext cx="61926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11223" y="1804174"/>
                <a:ext cx="604867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−32=0</m:t>
                    </m:r>
                  </m:oMath>
                </a14:m>
                <a:r>
                  <a:rPr lang="cs-CZ" b="0" dirty="0" smtClean="0"/>
                  <a:t>	</a:t>
                </a:r>
                <a:endParaRPr lang="cs-CZ" b="0" i="1" dirty="0" smtClean="0">
                  <a:latin typeface="Cambria Math"/>
                </a:endParaRPr>
              </a:p>
              <a:p>
                <a:endParaRPr lang="cs-CZ" dirty="0" smtClean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223" y="1804174"/>
                <a:ext cx="6048672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06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62049" y="2265839"/>
                <a:ext cx="1171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=32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2049" y="2265839"/>
                <a:ext cx="1171859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333908" y="2265839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908" y="2265839"/>
                <a:ext cx="708848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290289" y="2768084"/>
                <a:ext cx="10436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0289" y="2768084"/>
                <a:ext cx="1043619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426569" y="2728387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6569" y="2728387"/>
                <a:ext cx="508473" cy="389979"/>
              </a:xfrm>
              <a:prstGeom prst="rect">
                <a:avLst/>
              </a:prstGeom>
              <a:blipFill rotWithShape="1">
                <a:blip r:embed="rId6"/>
                <a:stretch>
                  <a:fillRect r="-1205"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451046" y="3171230"/>
                <a:ext cx="975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1046" y="3171230"/>
                <a:ext cx="975523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 flipH="1">
            <a:off x="1463351" y="3540562"/>
            <a:ext cx="96321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95599" y="1804174"/>
                <a:ext cx="4320480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Zkouška:</a:t>
                </a:r>
              </a:p>
              <a:p>
                <a:r>
                  <a:rPr lang="cs-CZ" dirty="0" smtClean="0"/>
                  <a:t>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−32=0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r>
                  <a:rPr lang="cs-CZ" dirty="0" smtClean="0"/>
                  <a:t>P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L=P</a:t>
                </a:r>
              </a:p>
              <a:p>
                <a:endParaRPr lang="cs-CZ" dirty="0" smtClean="0"/>
              </a:p>
              <a:p>
                <a:r>
                  <a:rPr lang="cs-CZ" dirty="0" smtClean="0"/>
                  <a:t>L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−4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−32=2∙16−32=0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r>
                  <a:rPr lang="cs-CZ" dirty="0" smtClean="0"/>
                  <a:t>P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=0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L=P</a:t>
                </a:r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5599" y="1804174"/>
                <a:ext cx="4320480" cy="2308324"/>
              </a:xfrm>
              <a:prstGeom prst="rect">
                <a:avLst/>
              </a:prstGeom>
              <a:blipFill rotWithShape="1">
                <a:blip r:embed="rId8"/>
                <a:stretch>
                  <a:fillRect l="-1128" t="-1319" b="-3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>
            <a:endCxn id="14" idx="1"/>
          </p:cNvCxnSpPr>
          <p:nvPr/>
        </p:nvCxnSpPr>
        <p:spPr>
          <a:xfrm flipH="1">
            <a:off x="3695599" y="2958336"/>
            <a:ext cx="648072" cy="940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>
            <a:off x="3695599" y="4090898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99255" y="432445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Rovnici můžeme řešit i jiným způsobem: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Obdélník 14"/>
              <p:cNvSpPr/>
              <p:nvPr/>
            </p:nvSpPr>
            <p:spPr>
              <a:xfrm>
                <a:off x="646436" y="4755604"/>
                <a:ext cx="157581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−32=0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436" y="4755604"/>
                <a:ext cx="1575816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572665" y="4755604"/>
                <a:ext cx="6303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/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ea typeface="Cambria Math"/>
                      </a:rPr>
                      <m:t>÷</m:t>
                    </m:r>
                    <m:r>
                      <a:rPr lang="cs-CZ" b="0" i="1" dirty="0" smtClean="0"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2665" y="4755604"/>
                <a:ext cx="630301" cy="369332"/>
              </a:xfrm>
              <a:prstGeom prst="rect">
                <a:avLst/>
              </a:prstGeom>
              <a:blipFill rotWithShape="1">
                <a:blip r:embed="rId10"/>
                <a:stretch>
                  <a:fillRect l="-776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774676" y="5143986"/>
                <a:ext cx="144757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−16=0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676" y="5143986"/>
                <a:ext cx="1447576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2420533" y="5124936"/>
            <a:ext cx="6263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Výraz na levé straně rozložíme na součin s využitím vzorce.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46905" y="5694184"/>
            <a:ext cx="7574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Který vzorec aplikujeme na rozklad daného výrazu na součin?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426569" y="1804174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/+32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6569" y="1804174"/>
                <a:ext cx="785793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1235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17" grpId="0"/>
      <p:bldP spid="19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686699" y="3707457"/>
                <a:ext cx="19046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 6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+54=0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699" y="3707457"/>
                <a:ext cx="1904689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055184" y="3724711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/−54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5184" y="3724711"/>
                <a:ext cx="785793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617462" y="4161869"/>
                <a:ext cx="13449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=−54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7462" y="4161869"/>
                <a:ext cx="134498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132930" y="4161869"/>
                <a:ext cx="63030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/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÷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6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2930" y="4161869"/>
                <a:ext cx="630301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8738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691148" y="4657675"/>
                <a:ext cx="10885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148" y="4657675"/>
                <a:ext cx="1088503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1166042" y="5039161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Rovnice nemá reálné kořeny, druhá mocnina žádného reálného čísla není záporná!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93889" y="1054040"/>
                <a:ext cx="717608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Jde o vzorec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</m:d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889" y="1054040"/>
                <a:ext cx="7176087" cy="369332"/>
              </a:xfrm>
              <a:prstGeom prst="rect">
                <a:avLst/>
              </a:prstGeom>
              <a:blipFill rotWithShape="1">
                <a:blip r:embed="rId7"/>
                <a:stretch>
                  <a:fillRect l="-765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 flipH="1">
            <a:off x="708281" y="2752199"/>
            <a:ext cx="190468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Šipka doprava 15"/>
          <p:cNvSpPr/>
          <p:nvPr/>
        </p:nvSpPr>
        <p:spPr>
          <a:xfrm>
            <a:off x="5061664" y="957044"/>
            <a:ext cx="767375" cy="484632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768615" y="1702112"/>
                <a:ext cx="21239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615" y="1702112"/>
                <a:ext cx="2123915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15035" y="2071444"/>
                <a:ext cx="715494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Součin je roven nule je-li alespoň jeden činitel roven nule, tzn.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=4, 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=−4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035" y="2071444"/>
                <a:ext cx="7154942" cy="646331"/>
              </a:xfrm>
              <a:prstGeom prst="rect">
                <a:avLst/>
              </a:prstGeom>
              <a:blipFill rotWithShape="1">
                <a:blip r:embed="rId9"/>
                <a:stretch>
                  <a:fillRect l="-681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>
            <a:off x="2612970" y="2717775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1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6" grpId="0" animBg="1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95536" y="1030408"/>
                <a:ext cx="67687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c)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=98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030408"/>
                <a:ext cx="6768752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81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259632" y="1554382"/>
                <a:ext cx="10436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=49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1554382"/>
                <a:ext cx="1043619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771800" y="1523664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1800" y="1523664"/>
                <a:ext cx="508473" cy="389979"/>
              </a:xfrm>
              <a:prstGeom prst="rect">
                <a:avLst/>
              </a:prstGeom>
              <a:blipFill rotWithShape="1">
                <a:blip r:embed="rId4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337519" y="2110828"/>
                <a:ext cx="975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7519" y="2110828"/>
                <a:ext cx="975523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 flipH="1">
            <a:off x="1337519" y="2480160"/>
            <a:ext cx="9657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779912" y="103040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4860032" y="1030408"/>
                <a:ext cx="287745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 smtClean="0"/>
                  <a:t>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2</m:t>
                    </m:r>
                    <m:sSup>
                      <m:sSupPr>
                        <m:ctrlPr>
                          <a:rPr lang="cs-CZ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</a:rPr>
                      <m:t>=98</m:t>
                    </m:r>
                  </m:oMath>
                </a14:m>
                <a:r>
                  <a:rPr lang="cs-CZ" dirty="0"/>
                  <a:t>           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/</m:t>
                    </m:r>
                    <m:r>
                      <a:rPr lang="cs-CZ" i="1" dirty="0">
                        <a:latin typeface="Cambria Math"/>
                        <a:ea typeface="Cambria Math"/>
                      </a:rPr>
                      <m:t>÷2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1030408"/>
                <a:ext cx="2877454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5421982" y="1424624"/>
                <a:ext cx="104361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=49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1982" y="1424624"/>
                <a:ext cx="1043619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909215" y="1424624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/−49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9215" y="1424624"/>
                <a:ext cx="785793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903916" y="1817594"/>
                <a:ext cx="144757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−49=0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3916" y="1817594"/>
                <a:ext cx="1447576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319972" y="2171434"/>
                <a:ext cx="21239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−7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9972" y="2171434"/>
                <a:ext cx="2123915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538495" y="2583418"/>
                <a:ext cx="18129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=7, 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=−7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495" y="2583418"/>
                <a:ext cx="1812997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 flipH="1">
            <a:off x="4538495" y="2986286"/>
            <a:ext cx="17602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02852" y="3535462"/>
                <a:ext cx="342038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Zkouška: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=2∙49=98</m:t>
                      </m:r>
                    </m:oMath>
                  </m:oMathPara>
                </a14:m>
                <a:endParaRPr lang="cs-CZ" b="0" dirty="0" smtClean="0">
                  <a:ea typeface="Cambria Math"/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852" y="3535462"/>
                <a:ext cx="3420380" cy="923330"/>
              </a:xfrm>
              <a:prstGeom prst="rect">
                <a:avLst/>
              </a:prstGeom>
              <a:blipFill rotWithShape="1">
                <a:blip r:embed="rId12"/>
                <a:stretch>
                  <a:fillRect l="-1604" t="-3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827584" y="4269384"/>
                <a:ext cx="130279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=98</m:t>
                      </m:r>
                    </m:oMath>
                  </m:oMathPara>
                </a14:m>
                <a:endParaRPr lang="cs-CZ" b="0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4269384"/>
                <a:ext cx="1302793" cy="646331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849519" y="4731049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9519" y="4731049"/>
                <a:ext cx="820225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Přímá spojnice 23"/>
          <p:cNvCxnSpPr/>
          <p:nvPr/>
        </p:nvCxnSpPr>
        <p:spPr>
          <a:xfrm flipH="1">
            <a:off x="827584" y="5123091"/>
            <a:ext cx="9657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685655" y="3812461"/>
                <a:ext cx="345793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−7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=2∙49=98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5655" y="3812461"/>
                <a:ext cx="3457934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697884" y="4287075"/>
                <a:ext cx="144148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=98</m:t>
                      </m:r>
                    </m:oMath>
                  </m:oMathPara>
                </a14:m>
                <a:endParaRPr lang="cs-CZ" b="0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884" y="4287075"/>
                <a:ext cx="1441485" cy="646331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4728980" y="4729146"/>
                <a:ext cx="8202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𝑃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8980" y="4729146"/>
                <a:ext cx="820225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 flipH="1">
            <a:off x="4793596" y="5140782"/>
            <a:ext cx="9657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671612" y="1055292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1612" y="1055292"/>
                <a:ext cx="708848" cy="369332"/>
              </a:xfrm>
              <a:prstGeom prst="rect">
                <a:avLst/>
              </a:prstGeom>
              <a:blipFill rotWithShape="1">
                <a:blip r:embed="rId1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991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  <p:bldP spid="10" grpId="0"/>
      <p:bldP spid="13" grpId="0"/>
      <p:bldP spid="14" grpId="0"/>
      <p:bldP spid="15" grpId="0"/>
      <p:bldP spid="16" grpId="0"/>
      <p:bldP spid="17" grpId="0"/>
      <p:bldP spid="22" grpId="0"/>
      <p:bldP spid="23" grpId="0"/>
      <p:bldP spid="26" grpId="0"/>
      <p:bldP spid="27" grpId="0"/>
      <p:bldP spid="28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3140" y="91374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53220" y="783688"/>
                <a:ext cx="1575816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3220" y="783688"/>
                <a:ext cx="1575816" cy="61279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925428" y="932794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5428" y="932794"/>
                <a:ext cx="59343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924980" y="1491906"/>
                <a:ext cx="17040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−16=0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4980" y="1491906"/>
                <a:ext cx="1704056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925428" y="1491906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5428" y="1491906"/>
                <a:ext cx="785793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450244" y="1959308"/>
                <a:ext cx="130009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244" y="1959308"/>
                <a:ext cx="130009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925428" y="1957694"/>
                <a:ext cx="8370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÷25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5428" y="1957694"/>
                <a:ext cx="837089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706724" y="2349026"/>
                <a:ext cx="1043619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6724" y="2349026"/>
                <a:ext cx="1043619" cy="61093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010387" y="2459504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0387" y="2459504"/>
                <a:ext cx="508473" cy="389979"/>
              </a:xfrm>
              <a:prstGeom prst="rect">
                <a:avLst/>
              </a:prstGeom>
              <a:blipFill rotWithShape="1"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777008" y="2959962"/>
                <a:ext cx="1280287" cy="9106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16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25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7008" y="2959962"/>
                <a:ext cx="1280287" cy="910699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841128" y="3870661"/>
                <a:ext cx="1013996" cy="6117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1128" y="3870661"/>
                <a:ext cx="1013996" cy="611771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3933540" y="9054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941652" y="811062"/>
                <a:ext cx="1575816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1652" y="811062"/>
                <a:ext cx="1575816" cy="61279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813860" y="960168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3860" y="960168"/>
                <a:ext cx="593432" cy="369332"/>
              </a:xfrm>
              <a:prstGeom prst="rect">
                <a:avLst/>
              </a:prstGeom>
              <a:blipFill rotWithShape="1">
                <a:blip r:embed="rId1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4831296" y="1482406"/>
                <a:ext cx="170405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25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−16=0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1296" y="1482406"/>
                <a:ext cx="1704056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493126" y="1957694"/>
                <a:ext cx="23803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126" y="1957694"/>
                <a:ext cx="2380395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493126" y="2394508"/>
                <a:ext cx="30298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−4=0 </m:t>
                      </m:r>
                      <m:r>
                        <a:rPr lang="cs-CZ" b="0" i="1" smtClean="0">
                          <a:latin typeface="Cambria Math"/>
                        </a:rPr>
                        <m:t>𝑛𝑒𝑏𝑜</m:t>
                      </m:r>
                      <m:r>
                        <a:rPr lang="cs-CZ" b="0" i="1" smtClean="0">
                          <a:latin typeface="Cambria Math"/>
                        </a:rPr>
                        <m:t> 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+4=0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126" y="2394508"/>
                <a:ext cx="3029804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4941652" y="2775296"/>
                <a:ext cx="9306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1652" y="2775296"/>
                <a:ext cx="930639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6610614" y="2763840"/>
                <a:ext cx="1103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=−4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0614" y="2763840"/>
                <a:ext cx="1103764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992724" y="3144628"/>
                <a:ext cx="895181" cy="6117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2724" y="3144628"/>
                <a:ext cx="895181" cy="611771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6610614" y="3133172"/>
                <a:ext cx="1112099" cy="61177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0614" y="3133172"/>
                <a:ext cx="1112099" cy="611771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/>
          <p:cNvCxnSpPr/>
          <p:nvPr/>
        </p:nvCxnSpPr>
        <p:spPr>
          <a:xfrm>
            <a:off x="1922112" y="4482432"/>
            <a:ext cx="8520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740649" y="3870661"/>
            <a:ext cx="8520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006037" y="3870661"/>
            <a:ext cx="8520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621172" y="4482432"/>
            <a:ext cx="2600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Zkouška:</a:t>
            </a:r>
          </a:p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92697" y="4791543"/>
                <a:ext cx="5365368" cy="6723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=5∙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697" y="4791543"/>
                <a:ext cx="5365368" cy="672300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Obdélník 31"/>
              <p:cNvSpPr/>
              <p:nvPr/>
            </p:nvSpPr>
            <p:spPr>
              <a:xfrm>
                <a:off x="6133078" y="4860291"/>
                <a:ext cx="1215141" cy="6176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Obdélník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3078" y="4860291"/>
                <a:ext cx="1215141" cy="617605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7592677" y="4984427"/>
                <a:ext cx="7986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L</m:t>
                      </m:r>
                      <m:r>
                        <a:rPr lang="cs-CZ" b="0" i="0" smtClean="0"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P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2677" y="4984427"/>
                <a:ext cx="798617" cy="369332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34"/>
          <p:cNvCxnSpPr/>
          <p:nvPr/>
        </p:nvCxnSpPr>
        <p:spPr>
          <a:xfrm flipH="1">
            <a:off x="7593342" y="5345255"/>
            <a:ext cx="8683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Obdélník 35"/>
              <p:cNvSpPr/>
              <p:nvPr/>
            </p:nvSpPr>
            <p:spPr>
              <a:xfrm>
                <a:off x="-402148" y="5524702"/>
                <a:ext cx="7492240" cy="6723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i="1">
                          <a:latin typeface="Cambria Math"/>
                        </a:rPr>
                        <m:t>=5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=5∙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25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6" name="Obdélník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02148" y="5524702"/>
                <a:ext cx="7492240" cy="672300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Obdélník 36"/>
              <p:cNvSpPr/>
              <p:nvPr/>
            </p:nvSpPr>
            <p:spPr>
              <a:xfrm>
                <a:off x="6133078" y="5552049"/>
                <a:ext cx="1426737" cy="6176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7" name="Obdélník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3078" y="5552049"/>
                <a:ext cx="1426737" cy="617605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7722713" y="5676186"/>
                <a:ext cx="7986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L</m:t>
                      </m:r>
                      <m:r>
                        <a:rPr lang="cs-CZ" b="0" i="0" smtClean="0"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P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2713" y="5676186"/>
                <a:ext cx="798617" cy="369332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Přímá spojnice 38"/>
          <p:cNvCxnSpPr/>
          <p:nvPr/>
        </p:nvCxnSpPr>
        <p:spPr>
          <a:xfrm flipH="1">
            <a:off x="7723378" y="6037014"/>
            <a:ext cx="8683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080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9" grpId="0"/>
      <p:bldP spid="30" grpId="0"/>
      <p:bldP spid="32" grpId="0"/>
      <p:bldP spid="33" grpId="0"/>
      <p:bldP spid="36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1223" y="782919"/>
            <a:ext cx="871364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7664" y="859863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Příklady k samostatnému procvičování: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1223" y="1700808"/>
            <a:ext cx="588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923628" y="1561148"/>
                <a:ext cx="1319336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−2=1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3628" y="1561148"/>
                <a:ext cx="1319336" cy="64812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2931814" y="17003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071630" y="1704076"/>
                <a:ext cx="23873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0,1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=0,001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30" y="1704076"/>
                <a:ext cx="2387320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5705894" y="1691336"/>
            <a:ext cx="435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294263" y="1561148"/>
                <a:ext cx="1447576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4263" y="1561148"/>
                <a:ext cx="1447576" cy="6127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311223" y="233131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35557" y="2214091"/>
                <a:ext cx="162070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20−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5557" y="2214091"/>
                <a:ext cx="1620700" cy="64633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/>
          <p:cNvSpPr txBox="1"/>
          <p:nvPr/>
        </p:nvSpPr>
        <p:spPr>
          <a:xfrm>
            <a:off x="3399866" y="2331312"/>
            <a:ext cx="668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e)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014494" y="2173880"/>
                <a:ext cx="1909241" cy="6726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−1=1−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4494" y="2173880"/>
                <a:ext cx="1909241" cy="6726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14"/>
          <p:cNvCxnSpPr/>
          <p:nvPr/>
        </p:nvCxnSpPr>
        <p:spPr>
          <a:xfrm flipH="1" flipV="1">
            <a:off x="311223" y="2846500"/>
            <a:ext cx="7645153" cy="139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311223" y="3140968"/>
            <a:ext cx="2620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Obdélník 16"/>
              <p:cNvSpPr/>
              <p:nvPr/>
            </p:nvSpPr>
            <p:spPr>
              <a:xfrm>
                <a:off x="1516038" y="3140968"/>
                <a:ext cx="1319336" cy="6481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−2=1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Obdélník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6038" y="3140968"/>
                <a:ext cx="1319336" cy="64812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076353" y="3333016"/>
                <a:ext cx="6575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353" y="3333016"/>
                <a:ext cx="657552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911364" y="3702348"/>
                <a:ext cx="915379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1364" y="3702348"/>
                <a:ext cx="915379" cy="64812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140473" y="3841745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0473" y="3841745"/>
                <a:ext cx="593432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957271" y="4395956"/>
                <a:ext cx="9153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7271" y="4395956"/>
                <a:ext cx="915379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145629" y="4321353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5629" y="4321353"/>
                <a:ext cx="508473" cy="389979"/>
              </a:xfrm>
              <a:prstGeom prst="rect">
                <a:avLst/>
              </a:prstGeom>
              <a:blipFill rotWithShape="1">
                <a:blip r:embed="rId12"/>
                <a:stretch>
                  <a:fillRect r="-1205"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965578" y="4810770"/>
                <a:ext cx="975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5578" y="4810770"/>
                <a:ext cx="975523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Přímá spojnice 24"/>
          <p:cNvCxnSpPr/>
          <p:nvPr/>
        </p:nvCxnSpPr>
        <p:spPr>
          <a:xfrm flipH="1">
            <a:off x="1911364" y="5180102"/>
            <a:ext cx="122910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Obdélník 25"/>
              <p:cNvSpPr/>
              <p:nvPr/>
            </p:nvSpPr>
            <p:spPr>
              <a:xfrm>
                <a:off x="4736322" y="3280365"/>
                <a:ext cx="165276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0,1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=0,001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Obdélník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6322" y="3280365"/>
                <a:ext cx="1652760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6634120" y="3280365"/>
                <a:ext cx="7216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4120" y="3280365"/>
                <a:ext cx="721672" cy="369332"/>
              </a:xfrm>
              <a:prstGeom prst="rect">
                <a:avLst/>
              </a:prstGeom>
              <a:blipFill rotWithShape="1">
                <a:blip r:embed="rId1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074314" y="3831419"/>
                <a:ext cx="12199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=0,01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4314" y="3831419"/>
                <a:ext cx="1219949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6740719" y="3789094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0719" y="3789094"/>
                <a:ext cx="508473" cy="389979"/>
              </a:xfrm>
              <a:prstGeom prst="rect">
                <a:avLst/>
              </a:prstGeom>
              <a:blipFill rotWithShape="1">
                <a:blip r:embed="rId17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5185122" y="4321353"/>
                <a:ext cx="11518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=±0,1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122" y="4321353"/>
                <a:ext cx="1151854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Přímá spojnice 30"/>
          <p:cNvCxnSpPr/>
          <p:nvPr/>
        </p:nvCxnSpPr>
        <p:spPr>
          <a:xfrm flipH="1">
            <a:off x="5185122" y="4782840"/>
            <a:ext cx="122910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1182587" y="3074248"/>
            <a:ext cx="2885357" cy="323287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644008" y="3074248"/>
            <a:ext cx="2885357" cy="323287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828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" grpId="0" animBg="1"/>
      <p:bldP spid="14" grpId="1" animBg="1"/>
      <p:bldP spid="32" grpId="0" animBg="1"/>
      <p:bldP spid="3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155660" y="884796"/>
                <a:ext cx="1447576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3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660" y="884796"/>
                <a:ext cx="1447576" cy="6127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883852" y="1006496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852" y="1006496"/>
                <a:ext cx="59343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75082" y="1604876"/>
                <a:ext cx="144757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9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082" y="1604876"/>
                <a:ext cx="1447576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800682" y="1604876"/>
                <a:ext cx="6575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0682" y="1604876"/>
                <a:ext cx="657552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00371" y="2134828"/>
                <a:ext cx="10436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9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371" y="2134828"/>
                <a:ext cx="1043619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883852" y="2134828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3852" y="2134828"/>
                <a:ext cx="708848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728611" y="2504160"/>
                <a:ext cx="915379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611" y="2504160"/>
                <a:ext cx="915379" cy="6127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968811" y="2691767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8811" y="2691767"/>
                <a:ext cx="508473" cy="389979"/>
              </a:xfrm>
              <a:prstGeom prst="rect">
                <a:avLst/>
              </a:prstGeom>
              <a:blipFill rotWithShape="1"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869856" y="3120024"/>
                <a:ext cx="1013996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9856" y="3120024"/>
                <a:ext cx="1013996" cy="6127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 flipH="1">
            <a:off x="898870" y="3837124"/>
            <a:ext cx="98498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3471672" y="1871141"/>
                <a:ext cx="1620700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20−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=−5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1672" y="1871141"/>
                <a:ext cx="1620700" cy="646331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103784" y="2069120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3784" y="2069120"/>
                <a:ext cx="593432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175852" y="2651993"/>
                <a:ext cx="17489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80−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=−20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5852" y="2651993"/>
                <a:ext cx="1748940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797623" y="2500274"/>
                <a:ext cx="78579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/+20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7623" y="2500274"/>
                <a:ext cx="785793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186224" y="3145618"/>
                <a:ext cx="15758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100−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6224" y="3145618"/>
                <a:ext cx="1575816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5007603" y="3118449"/>
                <a:ext cx="7727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7603" y="3118449"/>
                <a:ext cx="772712" cy="369332"/>
              </a:xfrm>
              <a:prstGeom prst="rect">
                <a:avLst/>
              </a:prstGeom>
              <a:blipFill rotWithShape="1">
                <a:blip r:embed="rId1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464393" y="3647599"/>
                <a:ext cx="1171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100=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4393" y="3647599"/>
                <a:ext cx="1171859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048116" y="3573386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8116" y="3573386"/>
                <a:ext cx="508473" cy="389979"/>
              </a:xfrm>
              <a:prstGeom prst="rect">
                <a:avLst/>
              </a:prstGeom>
              <a:blipFill rotWithShape="1">
                <a:blip r:embed="rId18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719756" y="4100961"/>
                <a:ext cx="11037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756" y="4100961"/>
                <a:ext cx="1103764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/>
          <p:cNvCxnSpPr/>
          <p:nvPr/>
        </p:nvCxnSpPr>
        <p:spPr>
          <a:xfrm flipH="1">
            <a:off x="3719756" y="4500457"/>
            <a:ext cx="98498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5966492" y="3703608"/>
                <a:ext cx="1864613" cy="6481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16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−1=1−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6492" y="3703608"/>
                <a:ext cx="1864613" cy="648126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8083909" y="3865621"/>
                <a:ext cx="7216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3909" y="3865621"/>
                <a:ext cx="721672" cy="369332"/>
              </a:xfrm>
              <a:prstGeom prst="rect">
                <a:avLst/>
              </a:prstGeom>
              <a:blipFill rotWithShape="1">
                <a:blip r:embed="rId21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988977" y="4506810"/>
                <a:ext cx="20949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−16=16−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8977" y="4506810"/>
                <a:ext cx="2094932" cy="369332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7938094" y="4495142"/>
                <a:ext cx="965868" cy="381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094" y="4495142"/>
                <a:ext cx="965868" cy="381000"/>
              </a:xfrm>
              <a:prstGeom prst="rect">
                <a:avLst/>
              </a:prstGeom>
              <a:blipFill rotWithShape="1">
                <a:blip r:embed="rId23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6521174" y="4969092"/>
                <a:ext cx="15627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=32−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1174" y="4969092"/>
                <a:ext cx="1562735" cy="369332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8126695" y="4969092"/>
                <a:ext cx="7727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6695" y="4969092"/>
                <a:ext cx="772712" cy="369332"/>
              </a:xfrm>
              <a:prstGeom prst="rect">
                <a:avLst/>
              </a:prstGeom>
              <a:blipFill rotWithShape="1">
                <a:blip r:embed="rId2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6445147" y="5383906"/>
                <a:ext cx="11718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=32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5147" y="5383906"/>
                <a:ext cx="1171859" cy="369332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8218879" y="5410338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8879" y="5410338"/>
                <a:ext cx="708848" cy="369332"/>
              </a:xfrm>
              <a:prstGeom prst="rect">
                <a:avLst/>
              </a:prstGeom>
              <a:blipFill rotWithShape="1">
                <a:blip r:embed="rId2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6553251" y="5807454"/>
                <a:ext cx="10436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3251" y="5807454"/>
                <a:ext cx="1043619" cy="369332"/>
              </a:xfrm>
              <a:prstGeom prst="rect">
                <a:avLst/>
              </a:prstGeom>
              <a:blipFill rotWithShape="1"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8218879" y="5806102"/>
                <a:ext cx="508473" cy="389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8879" y="5806102"/>
                <a:ext cx="508473" cy="389979"/>
              </a:xfrm>
              <a:prstGeom prst="rect">
                <a:avLst/>
              </a:prstGeom>
              <a:blipFill rotWithShape="1">
                <a:blip r:embed="rId2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6541723" y="6241563"/>
                <a:ext cx="975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=±4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1723" y="6241563"/>
                <a:ext cx="975523" cy="369332"/>
              </a:xfrm>
              <a:prstGeom prst="rect">
                <a:avLst/>
              </a:prstGeom>
              <a:blipFill rotWithShape="1"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33"/>
          <p:cNvCxnSpPr/>
          <p:nvPr/>
        </p:nvCxnSpPr>
        <p:spPr>
          <a:xfrm flipH="1">
            <a:off x="6497731" y="6610895"/>
            <a:ext cx="98498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bdélník 34"/>
          <p:cNvSpPr/>
          <p:nvPr/>
        </p:nvSpPr>
        <p:spPr>
          <a:xfrm>
            <a:off x="3069697" y="1713847"/>
            <a:ext cx="2885357" cy="323287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155660" y="730491"/>
            <a:ext cx="2885357" cy="323287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5968173" y="3378021"/>
            <a:ext cx="2885357" cy="323287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38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64995" y="534759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546646"/>
            <a:ext cx="8532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výkladu a procvičování řešení kvadratických rovnic bez lineárního členu.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řeší  jednoduché rovnice s využitím ekvivalentních úprav. Provádí zkoušku správnosti řešení.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2. 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16957" y="170080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2778</TotalTime>
  <Words>1182</Words>
  <Application>Microsoft Office PowerPoint</Application>
  <PresentationFormat>Předvádění na obrazovce (4:3)</PresentationFormat>
  <Paragraphs>176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195</cp:revision>
  <dcterms:created xsi:type="dcterms:W3CDTF">2013-01-11T17:11:37Z</dcterms:created>
  <dcterms:modified xsi:type="dcterms:W3CDTF">2014-09-29T07:22:51Z</dcterms:modified>
</cp:coreProperties>
</file>