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300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471" autoAdjust="0"/>
    <p:restoredTop sz="94671" autoAdjust="0"/>
  </p:normalViewPr>
  <p:slideViewPr>
    <p:cSldViewPr>
      <p:cViewPr>
        <p:scale>
          <a:sx n="72" d="100"/>
          <a:sy n="72" d="100"/>
        </p:scale>
        <p:origin x="-70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4685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3.png"/><Relationship Id="rId3" Type="http://schemas.openxmlformats.org/officeDocument/2006/relationships/image" Target="../media/image53.png"/><Relationship Id="rId7" Type="http://schemas.openxmlformats.org/officeDocument/2006/relationships/image" Target="../media/image67.png"/><Relationship Id="rId12" Type="http://schemas.openxmlformats.org/officeDocument/2006/relationships/image" Target="../media/image72.png"/><Relationship Id="rId2" Type="http://schemas.openxmlformats.org/officeDocument/2006/relationships/image" Target="../media/image62.png"/><Relationship Id="rId16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11" Type="http://schemas.openxmlformats.org/officeDocument/2006/relationships/image" Target="../media/image71.png"/><Relationship Id="rId5" Type="http://schemas.openxmlformats.org/officeDocument/2006/relationships/image" Target="../media/image65.png"/><Relationship Id="rId15" Type="http://schemas.openxmlformats.org/officeDocument/2006/relationships/image" Target="../media/image75.png"/><Relationship Id="rId10" Type="http://schemas.openxmlformats.org/officeDocument/2006/relationships/image" Target="../media/image70.png"/><Relationship Id="rId4" Type="http://schemas.openxmlformats.org/officeDocument/2006/relationships/image" Target="../media/image63.png"/><Relationship Id="rId9" Type="http://schemas.openxmlformats.org/officeDocument/2006/relationships/image" Target="../media/image69.png"/><Relationship Id="rId14" Type="http://schemas.openxmlformats.org/officeDocument/2006/relationships/image" Target="../media/image7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3284984"/>
            <a:ext cx="561773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Úplné kvadratické rovnice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2304" y="502723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III2-04-15_Rovnice_a_nerovnice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755576" y="980728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Úplná kvadratická rovnice </a:t>
            </a:r>
            <a:r>
              <a:rPr lang="cs-CZ" dirty="0" smtClean="0"/>
              <a:t> lze zapsat ve tvaru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835696" y="1484784"/>
                <a:ext cx="2017347" cy="369332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𝑏𝑥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=0,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1484784"/>
                <a:ext cx="2017347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79371" y="2048081"/>
                <a:ext cx="64807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jejíž koeficienty a, b, c jsou libovolná reálná čísla, a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371" y="2048081"/>
                <a:ext cx="6480720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84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181991" y="2636912"/>
            <a:ext cx="444353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93876" y="2790800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Připomeňte si, jak se nazývají členy na levé straně rovnice.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1033729" y="3268712"/>
                <a:ext cx="4572000" cy="92955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txBody>
              <a:bodyPr>
                <a:spAutoFit/>
              </a:bodyPr>
              <a:lstStyle/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a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                         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kvadratický člen</a:t>
                </a: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b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𝒙</m:t>
                    </m:r>
                  </m:oMath>
                </a14:m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                             lineární člen</a:t>
                </a: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                              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absolutní člen</a:t>
                </a: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3729" y="3268712"/>
                <a:ext cx="4572000" cy="929550"/>
              </a:xfrm>
              <a:prstGeom prst="rect">
                <a:avLst/>
              </a:prstGeom>
              <a:blipFill rotWithShape="1">
                <a:blip r:embed="rId4"/>
                <a:stretch>
                  <a:fillRect l="-1064" t="-1935" b="-8387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779371" y="4653136"/>
            <a:ext cx="7393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výpočet kořenů kvadratické rovnice je odvozen vzorec.  Kořeny rovnice jsou vyjádřeny pomocí koeficientů a, b, c.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09692" y="5299466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 je nutné umět koeficienty správně určit. Určování koeficientů si procvičte v následujících úlohách.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047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  <p:bldP spid="18" grpId="0" animBg="1"/>
      <p:bldP spid="13" grpId="0"/>
      <p:bldP spid="14" grpId="0" animBg="1"/>
      <p:bldP spid="15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223" y="782919"/>
            <a:ext cx="87136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936807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koeficienty v následujících kvadratických rovnicích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1223" y="1484784"/>
            <a:ext cx="435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46905" y="1499274"/>
                <a:ext cx="19819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905" y="1499274"/>
                <a:ext cx="1981953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730275" y="1985949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943756" y="1966225"/>
                <a:ext cx="22545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=4,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=5,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3756" y="1966225"/>
                <a:ext cx="2254528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11223" y="2549498"/>
            <a:ext cx="588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70116" y="2587808"/>
                <a:ext cx="15779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−9=2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116" y="2587808"/>
                <a:ext cx="1577996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746905" y="2956266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18407" y="2956267"/>
            <a:ext cx="6686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Všechny členy rovnice nejdřív převedeme na jednu stranu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28712" y="3352469"/>
                <a:ext cx="19819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−9=0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712" y="3352469"/>
                <a:ext cx="198195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78982" y="3874270"/>
                <a:ext cx="24276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=7,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=−2,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=−9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982" y="3874270"/>
                <a:ext cx="242765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H="1">
            <a:off x="1992808" y="2335557"/>
            <a:ext cx="2205476" cy="197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465768" y="6560265"/>
            <a:ext cx="20745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811798" y="4263589"/>
            <a:ext cx="25016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11223" y="47251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46905" y="4604342"/>
                <a:ext cx="138563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905" y="4604342"/>
                <a:ext cx="1385636" cy="610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746905" y="5301208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78982" y="5805264"/>
                <a:ext cx="1616468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982" y="5805264"/>
                <a:ext cx="1616468" cy="6109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465768" y="5926066"/>
                <a:ext cx="211987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=3,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5768" y="5926066"/>
                <a:ext cx="2119876" cy="61093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8715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Postup při řešení kvadratické rovnice pomocí vzorce</a:t>
            </a:r>
            <a:endParaRPr lang="cs-CZ" b="1" dirty="0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539552" y="1206044"/>
            <a:ext cx="58326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39552" y="1412776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</a:rPr>
                        <m:t>1</m:t>
                      </m:r>
                      <m:r>
                        <a:rPr lang="cs-CZ" b="0" i="1" dirty="0" smtClean="0"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412776"/>
                <a:ext cx="288032" cy="369332"/>
              </a:xfrm>
              <a:prstGeom prst="rect">
                <a:avLst/>
              </a:prstGeom>
              <a:blipFill rotWithShape="1">
                <a:blip r:embed="rId2"/>
                <a:stretch>
                  <a:fillRect r="-4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27584" y="1412776"/>
                <a:ext cx="58326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Rovnici vyjádříme ve tvaru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𝑏𝑥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=0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1412776"/>
                <a:ext cx="5832648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94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7327" y="1782108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327" y="1782108"/>
                <a:ext cx="41870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871738" y="1782108"/>
            <a:ext cx="4582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Určíme koeficienty a, b, c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07327" y="2151440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327" y="2151440"/>
                <a:ext cx="41870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847930" y="2151442"/>
            <a:ext cx="703643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Vypočítáme diskriminant D dosazením do vzorce</a:t>
            </a:r>
            <a:endParaRPr lang="cs-CZ" b="1" dirty="0" smtClean="0"/>
          </a:p>
          <a:p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2520772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Pomocí diskriminantu můžeme rozhodnout, zda rovnice má nebo nemá řešení.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92626" y="3502603"/>
                <a:ext cx="8136904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Je-li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𝐷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&gt;0,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rovnice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m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á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dva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r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ů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zn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é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re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ln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é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ko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ř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eny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r>
                  <a:rPr lang="cs-CZ" b="0" dirty="0" smtClean="0">
                    <a:ea typeface="Cambria Math"/>
                  </a:rPr>
                  <a:t>Je-li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𝐷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=0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,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rovnice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m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á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jeden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ea typeface="Cambria Math"/>
                          </a:rPr>
                          <m:t>dvojn</m:t>
                        </m:r>
                        <m:r>
                          <a:rPr lang="cs-CZ" b="0" i="0" smtClean="0">
                            <a:latin typeface="Cambria Math"/>
                            <a:ea typeface="Cambria Math"/>
                          </a:rPr>
                          <m:t>á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ea typeface="Cambria Math"/>
                          </a:rPr>
                          <m:t>sobn</m:t>
                        </m:r>
                        <m:r>
                          <a:rPr lang="cs-CZ" b="0" i="0" smtClean="0">
                            <a:latin typeface="Cambria Math"/>
                            <a:ea typeface="Cambria Math"/>
                          </a:rPr>
                          <m:t>ý</m:t>
                        </m:r>
                      </m:e>
                    </m:d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re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ln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ý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ko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ř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en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r>
                  <a:rPr lang="cs-CZ" b="0" dirty="0" smtClean="0">
                    <a:ea typeface="Cambria Math"/>
                  </a:rPr>
                  <a:t>Je-li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𝐷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&lt;0,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rovnice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nem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á žá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dn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é  ř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en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í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v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mno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ž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in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ě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r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ln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ý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ch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čí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sel</m:t>
                    </m:r>
                  </m:oMath>
                </a14:m>
                <a:endParaRPr lang="cs-CZ" b="0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626" y="3502603"/>
                <a:ext cx="8136904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599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2879812" y="3132199"/>
            <a:ext cx="115212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Platí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07327" y="4729005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327" y="4729005"/>
                <a:ext cx="41870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926031" y="4729005"/>
            <a:ext cx="6526289" cy="667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Je-li diskriminant kladný nebo roven nule, vypočítáme kořeny rovnice dosazením do vzorce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264211" y="5111985"/>
                <a:ext cx="1926360" cy="67505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latin typeface="Cambria Math"/>
                            </a:rPr>
                            <m:t>   </m:t>
                          </m:r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>
                              <a:latin typeface="Cambria Math"/>
                            </a:rPr>
                            <m:t>𝟏</m:t>
                          </m:r>
                          <m:r>
                            <a:rPr lang="cs-CZ" b="1" i="1">
                              <a:latin typeface="Cambria Math"/>
                            </a:rPr>
                            <m:t>,</m:t>
                          </m:r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latin typeface="Cambria Math"/>
                            </a:rPr>
                            <m:t>𝒃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1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𝑫</m:t>
                              </m:r>
                            </m:e>
                          </m:rad>
                        </m:num>
                        <m:den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4211" y="5111985"/>
                <a:ext cx="1926360" cy="67505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893097" y="2115464"/>
                <a:ext cx="1835695" cy="42415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𝑫</m:t>
                      </m:r>
                      <m:r>
                        <a:rPr lang="cs-CZ" b="1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−</m:t>
                      </m:r>
                      <m:r>
                        <a:rPr lang="cs-CZ" b="1" i="1">
                          <a:latin typeface="Cambria Math"/>
                        </a:rPr>
                        <m:t>𝟒</m:t>
                      </m:r>
                      <m:r>
                        <a:rPr lang="cs-CZ" b="1" i="1">
                          <a:latin typeface="Cambria Math"/>
                        </a:rPr>
                        <m:t>𝒂𝒄</m:t>
                      </m:r>
                    </m:oMath>
                  </m:oMathPara>
                </a14:m>
                <a:endParaRPr lang="cs-CZ" b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3097" y="2115464"/>
                <a:ext cx="1835695" cy="42415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39552" y="5800690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800690"/>
                <a:ext cx="41870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958256" y="5800691"/>
            <a:ext cx="6770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kontrolu můžeme provést zkoušku, není ale nutná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2748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 animBg="1"/>
      <p:bldP spid="15" grpId="0"/>
      <p:bldP spid="16" grpId="0"/>
      <p:bldP spid="17" grpId="0" animBg="1"/>
      <p:bldP spid="18" grpId="0" animBg="1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532" y="1261895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 vzorce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1534149" y="992465"/>
                <a:ext cx="1926361" cy="675057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latin typeface="Cambria Math"/>
                            </a:rPr>
                            <m:t>   </m:t>
                          </m:r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>
                              <a:latin typeface="Cambria Math"/>
                            </a:rPr>
                            <m:t>𝟏</m:t>
                          </m:r>
                          <m:r>
                            <a:rPr lang="cs-CZ" b="1" i="1">
                              <a:latin typeface="Cambria Math"/>
                            </a:rPr>
                            <m:t>,</m:t>
                          </m:r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latin typeface="Cambria Math"/>
                            </a:rPr>
                            <m:t>𝒃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1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𝑫</m:t>
                              </m:r>
                            </m:e>
                          </m:rad>
                        </m:num>
                        <m:den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4149" y="992465"/>
                <a:ext cx="1926361" cy="6750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815916" y="1261895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plynou následující skutečnosti: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9532" y="2125991"/>
                <a:ext cx="3240360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Je-li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𝐷</m:t>
                    </m:r>
                    <m:r>
                      <a:rPr lang="cs-CZ" b="0" i="1" smtClean="0">
                        <a:latin typeface="Cambria Math"/>
                      </a:rPr>
                      <m:t>=0 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532" y="2125991"/>
                <a:ext cx="3240360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1692" t="-8333" b="-26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Šipka doprava 6"/>
          <p:cNvSpPr/>
          <p:nvPr/>
        </p:nvSpPr>
        <p:spPr>
          <a:xfrm>
            <a:off x="1799693" y="2218324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459073" y="2002431"/>
                <a:ext cx="1600053" cy="616451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9073" y="2002431"/>
                <a:ext cx="1600053" cy="61645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319972" y="2002431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Říkáme, že rovnice má jeden dvojnásobný reálný kořen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9532" y="3062095"/>
                <a:ext cx="36004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Je-li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𝐷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532" y="3062095"/>
                <a:ext cx="3600400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152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Šipka doprava 10"/>
          <p:cNvSpPr/>
          <p:nvPr/>
        </p:nvSpPr>
        <p:spPr>
          <a:xfrm>
            <a:off x="1799693" y="3154428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735796" y="2923595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nemá žádné řešení, protože druhá odmocnina ze záporného čísla není definována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9532" y="3926191"/>
            <a:ext cx="1692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Poznámka: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25091" y="4295523"/>
                <a:ext cx="867645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Pomocí uvedeného vzorce můžeme řešit i ryze kvadratické rovnice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=0)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a také kvadratické rovnice bez absolutního členu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=0)</m:t>
                    </m:r>
                  </m:oMath>
                </a14:m>
                <a:r>
                  <a:rPr lang="cs-CZ" dirty="0" smtClean="0"/>
                  <a:t>. Výhodnější jsou však způsoby, které jsme využívali v předchozích příkladech.</a:t>
                </a:r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091" y="4295523"/>
                <a:ext cx="8676456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562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01445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8" grpId="0" animBg="1"/>
      <p:bldP spid="9" grpId="0"/>
      <p:bldP spid="10" grpId="0"/>
      <p:bldP spid="11" grpId="0" animBg="1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223" y="782919"/>
            <a:ext cx="732385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782919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Vypočtěte diskriminant kvadratické rovnice a určete počet jejích kořenů: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64884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301362" y="1619869"/>
                <a:ext cx="15779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7=3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1362" y="1619869"/>
                <a:ext cx="1577996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331640" y="2018181"/>
            <a:ext cx="1722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339696" y="2402003"/>
                <a:ext cx="19819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−7=0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9696" y="2402003"/>
                <a:ext cx="1981953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499992" y="2375547"/>
                <a:ext cx="22545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=3,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=4,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=−7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375547"/>
                <a:ext cx="225452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prava 8"/>
          <p:cNvSpPr/>
          <p:nvPr/>
        </p:nvSpPr>
        <p:spPr>
          <a:xfrm>
            <a:off x="3635896" y="2494336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331640" y="2800312"/>
                <a:ext cx="52545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−7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=16+84=100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2800312"/>
                <a:ext cx="525458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H="1">
            <a:off x="5990839" y="3169644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301362" y="3296017"/>
                <a:ext cx="15250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=100&gt;0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1362" y="3296017"/>
                <a:ext cx="152509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Šipka doprava 13"/>
          <p:cNvSpPr/>
          <p:nvPr/>
        </p:nvSpPr>
        <p:spPr>
          <a:xfrm>
            <a:off x="2879358" y="3388350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611032" y="3296017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má dva různé reálné kořeny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3868747"/>
            <a:ext cx="623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354773" y="3855942"/>
                <a:ext cx="18344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−4=25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4773" y="3855942"/>
                <a:ext cx="183447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1413019" y="4225274"/>
            <a:ext cx="1722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331640" y="4590925"/>
                <a:ext cx="22384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4590925"/>
                <a:ext cx="2238433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prava 19"/>
          <p:cNvSpPr/>
          <p:nvPr/>
        </p:nvSpPr>
        <p:spPr>
          <a:xfrm>
            <a:off x="3788296" y="4683258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601025" y="4586235"/>
                <a:ext cx="25110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=25,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=−20,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1025" y="4586235"/>
                <a:ext cx="251100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398568" y="5085184"/>
                <a:ext cx="55110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−20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∙25∙4=400−400=0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8568" y="5085184"/>
                <a:ext cx="551106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 flipH="1">
            <a:off x="6537902" y="5473802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423432" y="5589240"/>
                <a:ext cx="8390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3432" y="5589240"/>
                <a:ext cx="839012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Šipka doprava 24"/>
          <p:cNvSpPr/>
          <p:nvPr/>
        </p:nvSpPr>
        <p:spPr>
          <a:xfrm>
            <a:off x="2637930" y="5681573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570073" y="5589241"/>
            <a:ext cx="4530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má jeden dvojnásobný reálný kořen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75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 animBg="1"/>
      <p:bldP spid="10" grpId="0"/>
      <p:bldP spid="13" grpId="0"/>
      <p:bldP spid="14" grpId="0" animBg="1"/>
      <p:bldP spid="15" grpId="0"/>
      <p:bldP spid="16" grpId="0"/>
      <p:bldP spid="17" grpId="0"/>
      <p:bldP spid="18" grpId="0"/>
      <p:bldP spid="19" grpId="0"/>
      <p:bldP spid="20" grpId="0" animBg="1"/>
      <p:bldP spid="21" grpId="0"/>
      <p:bldP spid="22" grpId="0"/>
      <p:bldP spid="24" grpId="0"/>
      <p:bldP spid="25" grpId="0" animBg="1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687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888946" y="1130259"/>
                <a:ext cx="1799210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=−6,5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8946" y="1130259"/>
                <a:ext cx="1799210" cy="64633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888946" y="1833515"/>
            <a:ext cx="1722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88946" y="2202847"/>
                <a:ext cx="219675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+6,5=0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8946" y="2202847"/>
                <a:ext cx="2196755" cy="610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prava 5"/>
          <p:cNvSpPr/>
          <p:nvPr/>
        </p:nvSpPr>
        <p:spPr>
          <a:xfrm>
            <a:off x="3275856" y="2464499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114800" y="2202847"/>
                <a:ext cx="2469330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=−3,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=6,5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202847"/>
                <a:ext cx="2469330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88946" y="2841078"/>
                <a:ext cx="521931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∙6,5=9−13=−4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8946" y="2841078"/>
                <a:ext cx="5219314" cy="6109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 flipH="1">
            <a:off x="5604204" y="3356992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88946" y="3452856"/>
                <a:ext cx="8390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8946" y="3452856"/>
                <a:ext cx="83901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Šipka doprava 10"/>
          <p:cNvSpPr/>
          <p:nvPr/>
        </p:nvSpPr>
        <p:spPr>
          <a:xfrm>
            <a:off x="2106902" y="3545189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345285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nemá reálné kořeny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1524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/>
      <p:bldP spid="8" grpId="0"/>
      <p:bldP spid="10" grpId="0"/>
      <p:bldP spid="11" grpId="0" animBg="1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223" y="782919"/>
            <a:ext cx="732385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875252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všechny kořeny rovnic: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1222" y="1484784"/>
            <a:ext cx="516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43608" y="1276766"/>
                <a:ext cx="154619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276766"/>
                <a:ext cx="1546193" cy="64633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70358" y="1936350"/>
            <a:ext cx="1722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417785" y="2299438"/>
                <a:ext cx="154619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7785" y="2299438"/>
                <a:ext cx="1546193" cy="6463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05802" y="2437937"/>
                <a:ext cx="7216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5802" y="2437937"/>
                <a:ext cx="721672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52550" y="2972875"/>
                <a:ext cx="18793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+36=−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2550" y="2972875"/>
                <a:ext cx="187936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805802" y="2945769"/>
                <a:ext cx="7727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5802" y="2945769"/>
                <a:ext cx="77271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57306" y="3357267"/>
                <a:ext cx="21101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+36=0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306" y="3357267"/>
                <a:ext cx="211019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Šipka doprava 13"/>
          <p:cNvSpPr/>
          <p:nvPr/>
        </p:nvSpPr>
        <p:spPr>
          <a:xfrm>
            <a:off x="2764059" y="3449600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823741" y="3385867"/>
                <a:ext cx="23378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=12,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=36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3741" y="3385867"/>
                <a:ext cx="233788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29413" y="3923764"/>
                <a:ext cx="49652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𝐷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−4</m:t>
                    </m:r>
                    <m:r>
                      <a:rPr lang="cs-CZ" b="0" i="1" smtClean="0">
                        <a:latin typeface="Cambria Math"/>
                      </a:rPr>
                      <m:t>𝑎𝑐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 12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−4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∙1∙36=144−144=0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413" y="3923764"/>
                <a:ext cx="4965205" cy="369332"/>
              </a:xfrm>
              <a:prstGeom prst="rect">
                <a:avLst/>
              </a:prstGeom>
              <a:blipFill rotWithShape="1">
                <a:blip r:embed="rId9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624376" y="4455161"/>
            <a:ext cx="41227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má jeden dvojnásobný kořen: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24376" y="4858105"/>
                <a:ext cx="4663008" cy="675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376" y="4858105"/>
                <a:ext cx="4663008" cy="67505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>
            <a:off x="4836583" y="5435932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740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4" grpId="0" animBg="1"/>
      <p:bldP spid="15" grpId="0"/>
      <p:bldP spid="16" grpId="0"/>
      <p:bldP spid="17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5610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95644" y="1156102"/>
                <a:ext cx="15779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5644" y="1156102"/>
                <a:ext cx="1577996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55576" y="1737247"/>
            <a:ext cx="1722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948855" y="2131570"/>
                <a:ext cx="15779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8855" y="2131570"/>
                <a:ext cx="1577996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815965" y="2131570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5965" y="2131570"/>
                <a:ext cx="787973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413771" y="2513931"/>
                <a:ext cx="17511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3771" y="2513931"/>
                <a:ext cx="175112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802317" y="2528421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2317" y="2528421"/>
                <a:ext cx="65755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58735" y="2913086"/>
                <a:ext cx="19819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+9=0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8735" y="2913086"/>
                <a:ext cx="198195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prava 9"/>
          <p:cNvSpPr/>
          <p:nvPr/>
        </p:nvSpPr>
        <p:spPr>
          <a:xfrm>
            <a:off x="3164891" y="3005419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114800" y="2883263"/>
                <a:ext cx="22545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=2,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=−5,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883263"/>
                <a:ext cx="2254528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71600" y="3429000"/>
                <a:ext cx="52994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∙2∙9=25−72=−47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3429000"/>
                <a:ext cx="529946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1058735" y="3933056"/>
            <a:ext cx="5961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Protože je diskriminant záporný, rovnice nemá v množině reálných čísel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17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4406" y="76629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58462" y="766299"/>
                <a:ext cx="32367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8462" y="766299"/>
                <a:ext cx="3236784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62982" y="1194136"/>
            <a:ext cx="1722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83526" y="1563468"/>
                <a:ext cx="518457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Rovnici upravíme na tvar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prvn</m:t>
                      </m:r>
                      <m:r>
                        <a:rPr lang="cs-CZ" b="0" i="0" smtClean="0">
                          <a:latin typeface="Cambria Math"/>
                        </a:rPr>
                        <m:t>í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dv</m:t>
                      </m:r>
                      <m:r>
                        <a:rPr lang="cs-CZ" b="0" i="0" smtClean="0">
                          <a:latin typeface="Cambria Math"/>
                        </a:rPr>
                        <m:t>ě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z</m:t>
                      </m:r>
                      <m:r>
                        <a:rPr lang="cs-CZ" b="0" i="0" smtClean="0"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vorky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nemus</m:t>
                      </m:r>
                      <m:r>
                        <a:rPr lang="cs-CZ" b="0" i="0" smtClean="0">
                          <a:latin typeface="Cambria Math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me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rozn</m:t>
                      </m:r>
                      <m:r>
                        <a:rPr lang="cs-CZ" b="0" i="0" smtClean="0"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sobovat</m:t>
                      </m:r>
                      <m:r>
                        <a:rPr lang="cs-CZ" b="0" i="0" smtClean="0">
                          <a:latin typeface="Cambria Math"/>
                        </a:rPr>
                        <m:t>,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je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mo</m:t>
                      </m:r>
                      <m:r>
                        <a:rPr lang="cs-CZ" b="0" i="0" smtClean="0">
                          <a:latin typeface="Cambria Math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n</m:t>
                      </m:r>
                      <m:r>
                        <a:rPr lang="cs-CZ" b="0" i="0" smtClean="0">
                          <a:latin typeface="Cambria Math"/>
                        </a:rPr>
                        <m:t>é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pou</m:t>
                      </m:r>
                      <m:r>
                        <a:rPr lang="cs-CZ" b="0" i="0" smtClean="0">
                          <a:latin typeface="Cambria Math"/>
                        </a:rPr>
                        <m:t>ží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t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zn</m:t>
                      </m:r>
                      <m:r>
                        <a:rPr lang="cs-CZ" b="0" i="0" smtClean="0"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m</m:t>
                      </m:r>
                      <m:r>
                        <a:rPr lang="cs-CZ" b="0" i="0" smtClean="0">
                          <a:latin typeface="Cambria Math"/>
                        </a:rPr>
                        <m:t>ý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vzorec</m:t>
                      </m:r>
                      <m:r>
                        <a:rPr lang="cs-CZ" b="0" i="0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3526" y="1563468"/>
                <a:ext cx="5184576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1059" t="-4717" r="-43882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90620" y="1517301"/>
                <a:ext cx="20173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𝑏𝑥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=0,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0620" y="1517301"/>
                <a:ext cx="201734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223847" y="2250803"/>
                <a:ext cx="26100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−25=4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3847" y="2250803"/>
                <a:ext cx="261007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50889" y="2251645"/>
                <a:ext cx="9009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0889" y="2251645"/>
                <a:ext cx="90095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223847" y="2636309"/>
                <a:ext cx="19627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−25=20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3847" y="2636309"/>
                <a:ext cx="196271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97302" y="2621819"/>
                <a:ext cx="9162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7302" y="2621819"/>
                <a:ext cx="916213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12535" y="3009852"/>
                <a:ext cx="2366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−25=0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535" y="3009852"/>
                <a:ext cx="236667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Šipka doprava 11"/>
          <p:cNvSpPr/>
          <p:nvPr/>
        </p:nvSpPr>
        <p:spPr>
          <a:xfrm>
            <a:off x="3186564" y="3102185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099715" y="2989293"/>
                <a:ext cx="281237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=12, 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=−20, 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=−25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9715" y="2989293"/>
                <a:ext cx="281237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2535" y="3461953"/>
                <a:ext cx="66452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−20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∙12∙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=400+1200=1600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535" y="3461953"/>
                <a:ext cx="6645217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37477" y="3867378"/>
                <a:ext cx="8390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477" y="3867378"/>
                <a:ext cx="83901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Šipka doprava 16"/>
          <p:cNvSpPr/>
          <p:nvPr/>
        </p:nvSpPr>
        <p:spPr>
          <a:xfrm>
            <a:off x="1663250" y="3959711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597398" y="3867378"/>
            <a:ext cx="551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má dva různé kořeny: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83526" y="4830105"/>
                <a:ext cx="5160772" cy="675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−20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1600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±40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3526" y="4830105"/>
                <a:ext cx="5160772" cy="67505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>
            <a:stCxn id="19" idx="3"/>
          </p:cNvCxnSpPr>
          <p:nvPr/>
        </p:nvCxnSpPr>
        <p:spPr>
          <a:xfrm flipV="1">
            <a:off x="5944298" y="4974121"/>
            <a:ext cx="219284" cy="1935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944298" y="5333223"/>
            <a:ext cx="219284" cy="2385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235590" y="4532845"/>
                <a:ext cx="928459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5590" y="4532845"/>
                <a:ext cx="928459" cy="61651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163582" y="5358463"/>
                <a:ext cx="1313180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−20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3582" y="5358463"/>
                <a:ext cx="1313180" cy="618311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885522" y="5960867"/>
                <a:ext cx="1889941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5522" y="5960867"/>
                <a:ext cx="1889941" cy="61831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 flipH="1">
            <a:off x="814446" y="6638735"/>
            <a:ext cx="20349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50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 animBg="1"/>
      <p:bldP spid="14" grpId="0"/>
      <p:bldP spid="16" grpId="0"/>
      <p:bldP spid="17" grpId="0" animBg="1"/>
      <p:bldP spid="18" grpId="0"/>
      <p:bldP spid="27" grpId="0"/>
      <p:bldP spid="28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2283" y="53475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64995" y="762670"/>
            <a:ext cx="8532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výkladu a procvičování řešení úplných kvadratických rovnic s využitím vzorce Žáci určují koeficienty kvadratické rovnice, počítají diskriminant a dosazením do vzorce určují kořeny kvadratických rovnic.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2. 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Jitka Vyhlídalová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92801" y="213285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3263</TotalTime>
  <Words>1276</Words>
  <Application>Microsoft Office PowerPoint</Application>
  <PresentationFormat>Předvádění na obrazovce (4:3)</PresentationFormat>
  <Paragraphs>149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239</cp:revision>
  <dcterms:created xsi:type="dcterms:W3CDTF">2013-01-11T17:11:37Z</dcterms:created>
  <dcterms:modified xsi:type="dcterms:W3CDTF">2014-09-29T07:22:34Z</dcterms:modified>
</cp:coreProperties>
</file>