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57" r:id="rId3"/>
    <p:sldId id="297" r:id="rId4"/>
    <p:sldId id="298" r:id="rId5"/>
    <p:sldId id="306" r:id="rId6"/>
    <p:sldId id="305" r:id="rId7"/>
    <p:sldId id="307" r:id="rId8"/>
    <p:sldId id="308" r:id="rId9"/>
    <p:sldId id="309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12" autoAdjust="0"/>
    <p:restoredTop sz="94671" autoAdjust="0"/>
  </p:normalViewPr>
  <p:slideViewPr>
    <p:cSldViewPr>
      <p:cViewPr>
        <p:scale>
          <a:sx n="82" d="100"/>
          <a:sy n="82" d="100"/>
        </p:scale>
        <p:origin x="-654" y="48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17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png"/><Relationship Id="rId17" Type="http://schemas.openxmlformats.org/officeDocument/2006/relationships/image" Target="../media/image21.png"/><Relationship Id="rId2" Type="http://schemas.openxmlformats.org/officeDocument/2006/relationships/image" Target="../media/image6.png"/><Relationship Id="rId16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5" Type="http://schemas.openxmlformats.org/officeDocument/2006/relationships/image" Target="../media/image19.png"/><Relationship Id="rId10" Type="http://schemas.openxmlformats.org/officeDocument/2006/relationships/image" Target="../media/image14.png"/><Relationship Id="rId4" Type="http://schemas.openxmlformats.org/officeDocument/2006/relationships/image" Target="../media/image8.png"/><Relationship Id="rId9" Type="http://schemas.openxmlformats.org/officeDocument/2006/relationships/image" Target="../media/image13.png"/><Relationship Id="rId14" Type="http://schemas.openxmlformats.org/officeDocument/2006/relationships/image" Target="../media/image1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10" Type="http://schemas.openxmlformats.org/officeDocument/2006/relationships/image" Target="../media/image27.png"/><Relationship Id="rId4" Type="http://schemas.openxmlformats.org/officeDocument/2006/relationships/image" Target="../media/image24.png"/><Relationship Id="rId9" Type="http://schemas.openxmlformats.org/officeDocument/2006/relationships/image" Target="../media/image2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12" Type="http://schemas.openxmlformats.org/officeDocument/2006/relationships/image" Target="../media/image40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png"/><Relationship Id="rId11" Type="http://schemas.openxmlformats.org/officeDocument/2006/relationships/image" Target="../media/image39.png"/><Relationship Id="rId5" Type="http://schemas.openxmlformats.org/officeDocument/2006/relationships/image" Target="../media/image33.png"/><Relationship Id="rId10" Type="http://schemas.openxmlformats.org/officeDocument/2006/relationships/image" Target="../media/image38.png"/><Relationship Id="rId4" Type="http://schemas.openxmlformats.org/officeDocument/2006/relationships/image" Target="../media/image32.png"/><Relationship Id="rId9" Type="http://schemas.openxmlformats.org/officeDocument/2006/relationships/image" Target="../media/image3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13" Type="http://schemas.openxmlformats.org/officeDocument/2006/relationships/image" Target="../media/image59.png"/><Relationship Id="rId3" Type="http://schemas.openxmlformats.org/officeDocument/2006/relationships/image" Target="../media/image49.png"/><Relationship Id="rId7" Type="http://schemas.openxmlformats.org/officeDocument/2006/relationships/image" Target="../media/image53.png"/><Relationship Id="rId12" Type="http://schemas.openxmlformats.org/officeDocument/2006/relationships/image" Target="../media/image58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2.png"/><Relationship Id="rId11" Type="http://schemas.openxmlformats.org/officeDocument/2006/relationships/image" Target="../media/image57.png"/><Relationship Id="rId5" Type="http://schemas.openxmlformats.org/officeDocument/2006/relationships/image" Target="../media/image51.png"/><Relationship Id="rId10" Type="http://schemas.openxmlformats.org/officeDocument/2006/relationships/image" Target="../media/image56.png"/><Relationship Id="rId4" Type="http://schemas.openxmlformats.org/officeDocument/2006/relationships/image" Target="../media/image50.png"/><Relationship Id="rId9" Type="http://schemas.openxmlformats.org/officeDocument/2006/relationships/image" Target="../media/image55.png"/><Relationship Id="rId14" Type="http://schemas.openxmlformats.org/officeDocument/2006/relationships/image" Target="../media/image60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png"/><Relationship Id="rId3" Type="http://schemas.openxmlformats.org/officeDocument/2006/relationships/image" Target="../media/image62.png"/><Relationship Id="rId7" Type="http://schemas.openxmlformats.org/officeDocument/2006/relationships/image" Target="../media/image66.pn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5.png"/><Relationship Id="rId5" Type="http://schemas.openxmlformats.org/officeDocument/2006/relationships/image" Target="../media/image64.png"/><Relationship Id="rId4" Type="http://schemas.openxmlformats.org/officeDocument/2006/relationships/image" Target="../media/image63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61882" y="3509784"/>
            <a:ext cx="525453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Kvadratické  rovnice s neznámou ve jmenovateli</a:t>
            </a:r>
          </a:p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39224" y="692696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27081" y="411932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502723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III-2-04-16_Rovnice_a_nerovnice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04. 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6036" y="5229200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764704"/>
            <a:ext cx="784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Kvadratické rovnice s neznámou ve jmenovateli</a:t>
            </a:r>
            <a:endParaRPr lang="cs-CZ" sz="2400" dirty="0"/>
          </a:p>
        </p:txBody>
      </p:sp>
      <p:cxnSp>
        <p:nvCxnSpPr>
          <p:cNvPr id="4" name="Přímá spojnice 3"/>
          <p:cNvCxnSpPr/>
          <p:nvPr/>
        </p:nvCxnSpPr>
        <p:spPr>
          <a:xfrm flipH="1">
            <a:off x="1403648" y="1226369"/>
            <a:ext cx="62646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539552" y="1469370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!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259632" y="1469370"/>
            <a:ext cx="6696744" cy="14773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Součástí řešení rovnic s neznámou ve jmenovateli je </a:t>
            </a:r>
            <a:r>
              <a:rPr lang="cs-CZ" b="1" dirty="0" smtClean="0"/>
              <a:t>stanovení podmínek</a:t>
            </a:r>
            <a:r>
              <a:rPr lang="cs-CZ" dirty="0" smtClean="0"/>
              <a:t>, tzn. určíme, pro které hodnoty neznámé má daná rovnice smysl, a získané řešení s podmínkami porovnáme nebo  provedeme </a:t>
            </a:r>
            <a:r>
              <a:rPr lang="cs-CZ" b="1" dirty="0" smtClean="0"/>
              <a:t>zkoušku</a:t>
            </a:r>
            <a:r>
              <a:rPr lang="cs-CZ" dirty="0" smtClean="0"/>
              <a:t>, při které se přesvědčíme, zda se po dosazení kořenů jmenovatelé zlomků nerovnají nule.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9552" y="3474587"/>
            <a:ext cx="86409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1763688" y="4094290"/>
                <a:ext cx="2765501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𝒙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</a:rPr>
                            <m:t>𝒙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𝒙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den>
                      </m:f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latin typeface="Cambria Math"/>
                        </a:rPr>
                        <m:t>𝟑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𝒙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𝟔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𝒙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den>
                      </m:f>
                      <m:r>
                        <a:rPr lang="cs-CZ" b="1" i="1" smtClean="0"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latin typeface="Cambria Math"/>
                        </a:rPr>
                        <m:t>𝒙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63688" y="4094290"/>
                <a:ext cx="2765501" cy="61273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ovéPole 13"/>
          <p:cNvSpPr txBox="1"/>
          <p:nvPr/>
        </p:nvSpPr>
        <p:spPr>
          <a:xfrm>
            <a:off x="1565666" y="3628475"/>
            <a:ext cx="25210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Řešte rovnice v R: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745432" y="4991319"/>
            <a:ext cx="6210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Stanovíme podmínky 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915438" y="5360651"/>
            <a:ext cx="60669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JMENOVATEL ZLOMKU NESMÍ BÝT ROVEN NULE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18" name="Šipka dolů 17"/>
          <p:cNvSpPr/>
          <p:nvPr/>
        </p:nvSpPr>
        <p:spPr>
          <a:xfrm>
            <a:off x="3203848" y="5729983"/>
            <a:ext cx="198022" cy="363313"/>
          </a:xfrm>
          <a:prstGeom prst="downArrow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2707950" y="6237312"/>
                <a:ext cx="120635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−2≠0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07950" y="6237312"/>
                <a:ext cx="1206356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50105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/>
      <p:bldP spid="14" grpId="0"/>
      <p:bldP spid="17" grpId="0"/>
      <p:bldP spid="18" grpId="0" animBg="1"/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980728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Podmínka</a:t>
            </a:r>
            <a:r>
              <a:rPr lang="cs-CZ" dirty="0" smtClean="0"/>
              <a:t>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2123728" y="961678"/>
                <a:ext cx="802399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23728" y="961678"/>
                <a:ext cx="802399" cy="36933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449610" y="1628800"/>
                <a:ext cx="727280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Rovnici vynásobíme dvojčlenem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−2</m:t>
                    </m:r>
                  </m:oMath>
                </a14:m>
                <a:r>
                  <a:rPr lang="cs-CZ" dirty="0" smtClean="0"/>
                  <a:t> a postupně upravíme:</a:t>
                </a:r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9610" y="1628800"/>
                <a:ext cx="7272808" cy="369332"/>
              </a:xfrm>
              <a:prstGeom prst="rect">
                <a:avLst/>
              </a:prstGeom>
              <a:blipFill rotWithShape="1">
                <a:blip r:embed="rId3"/>
                <a:stretch>
                  <a:fillRect l="-754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Obdélník 5"/>
              <p:cNvSpPr/>
              <p:nvPr/>
            </p:nvSpPr>
            <p:spPr>
              <a:xfrm>
                <a:off x="1391777" y="2071110"/>
                <a:ext cx="2765501" cy="6127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>
                          <a:latin typeface="Cambria Math"/>
                        </a:rPr>
                        <m:t>𝒙</m:t>
                      </m:r>
                      <m:f>
                        <m:fPr>
                          <m:ctrlPr>
                            <a:rPr lang="cs-CZ" b="1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>
                              <a:latin typeface="Cambria Math"/>
                            </a:rPr>
                            <m:t>𝒙</m:t>
                          </m:r>
                          <m:r>
                            <a:rPr lang="cs-CZ" b="1" i="1">
                              <a:latin typeface="Cambria Math"/>
                            </a:rPr>
                            <m:t>+</m:t>
                          </m:r>
                          <m:r>
                            <a:rPr lang="cs-CZ" b="1" i="1"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b="1" i="1">
                              <a:latin typeface="Cambria Math"/>
                            </a:rPr>
                            <m:t>𝒙</m:t>
                          </m:r>
                          <m:r>
                            <a:rPr lang="cs-CZ" b="1" i="1">
                              <a:latin typeface="Cambria Math"/>
                            </a:rPr>
                            <m:t>−</m:t>
                          </m:r>
                          <m:r>
                            <a:rPr lang="cs-CZ" b="1" i="1">
                              <a:latin typeface="Cambria Math"/>
                            </a:rPr>
                            <m:t>𝟐</m:t>
                          </m:r>
                        </m:den>
                      </m:f>
                      <m:r>
                        <a:rPr lang="cs-CZ" b="1" i="1">
                          <a:latin typeface="Cambria Math"/>
                        </a:rPr>
                        <m:t>+</m:t>
                      </m:r>
                      <m:r>
                        <a:rPr lang="cs-CZ" b="1" i="1">
                          <a:latin typeface="Cambria Math"/>
                        </a:rPr>
                        <m:t>𝟑</m:t>
                      </m:r>
                      <m:r>
                        <a:rPr lang="cs-CZ" b="1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>
                              <a:latin typeface="Cambria Math"/>
                            </a:rPr>
                            <m:t>𝟐</m:t>
                          </m:r>
                          <m:r>
                            <a:rPr lang="cs-CZ" b="1" i="1">
                              <a:latin typeface="Cambria Math"/>
                            </a:rPr>
                            <m:t>𝒙</m:t>
                          </m:r>
                          <m:r>
                            <a:rPr lang="cs-CZ" b="1" i="1">
                              <a:latin typeface="Cambria Math"/>
                            </a:rPr>
                            <m:t>+</m:t>
                          </m:r>
                          <m:r>
                            <a:rPr lang="cs-CZ" b="1" i="1">
                              <a:latin typeface="Cambria Math"/>
                            </a:rPr>
                            <m:t>𝟔</m:t>
                          </m:r>
                        </m:num>
                        <m:den>
                          <m:r>
                            <a:rPr lang="cs-CZ" b="1" i="1">
                              <a:latin typeface="Cambria Math"/>
                            </a:rPr>
                            <m:t>𝒙</m:t>
                          </m:r>
                          <m:r>
                            <a:rPr lang="cs-CZ" b="1" i="1">
                              <a:latin typeface="Cambria Math"/>
                            </a:rPr>
                            <m:t>−</m:t>
                          </m:r>
                          <m:r>
                            <a:rPr lang="cs-CZ" b="1" i="1">
                              <a:latin typeface="Cambria Math"/>
                            </a:rPr>
                            <m:t>𝟐</m:t>
                          </m:r>
                        </m:den>
                      </m:f>
                      <m:r>
                        <a:rPr lang="cs-CZ" b="1" i="1">
                          <a:latin typeface="Cambria Math"/>
                        </a:rPr>
                        <m:t>−</m:t>
                      </m:r>
                      <m:r>
                        <a:rPr lang="cs-CZ" b="1" i="1">
                          <a:latin typeface="Cambria Math"/>
                        </a:rPr>
                        <m:t>𝒙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91777" y="2071110"/>
                <a:ext cx="2765501" cy="6127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4339122" y="2137316"/>
                <a:ext cx="108215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39122" y="2137316"/>
                <a:ext cx="1082156" cy="369332"/>
              </a:xfrm>
              <a:prstGeom prst="rect">
                <a:avLst/>
              </a:prstGeom>
              <a:blipFill rotWithShape="1">
                <a:blip r:embed="rId5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555426" y="2832064"/>
                <a:ext cx="43247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+3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+3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=2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+6−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5426" y="2832064"/>
                <a:ext cx="4324774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810847" y="3328274"/>
                <a:ext cx="397596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+3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+3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−6=2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+6−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+2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0847" y="3328274"/>
                <a:ext cx="3975960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1380367" y="3821688"/>
                <a:ext cx="308033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+6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−6=−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+4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+6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80367" y="3821688"/>
                <a:ext cx="3080330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4556361" y="3821688"/>
                <a:ext cx="64767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/+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56361" y="3821688"/>
                <a:ext cx="647678" cy="369332"/>
              </a:xfrm>
              <a:prstGeom prst="rect">
                <a:avLst/>
              </a:prstGeom>
              <a:blipFill rotWithShape="1">
                <a:blip r:embed="rId9"/>
                <a:stretch>
                  <a:fillRect l="-7477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1266762" y="4261804"/>
                <a:ext cx="251633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+6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−6=4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+6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66762" y="4261804"/>
                <a:ext cx="2516330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4162957" y="4236522"/>
                <a:ext cx="78797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/−4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62957" y="4236522"/>
                <a:ext cx="787973" cy="369332"/>
              </a:xfrm>
              <a:prstGeom prst="rect">
                <a:avLst/>
              </a:prstGeom>
              <a:blipFill rotWithShape="1">
                <a:blip r:embed="rId11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1259544" y="4631136"/>
                <a:ext cx="198195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+2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−6=6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9544" y="4631136"/>
                <a:ext cx="1981953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3898809" y="4631136"/>
                <a:ext cx="65755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/−6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98809" y="4631136"/>
                <a:ext cx="657552" cy="369332"/>
              </a:xfrm>
              <a:prstGeom prst="rect">
                <a:avLst/>
              </a:prstGeom>
              <a:blipFill rotWithShape="1">
                <a:blip r:embed="rId13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1195423" y="5027382"/>
                <a:ext cx="211019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+2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−12=0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95423" y="5027382"/>
                <a:ext cx="2110193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3898809" y="5005550"/>
                <a:ext cx="70884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÷2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98809" y="5005550"/>
                <a:ext cx="708848" cy="369332"/>
              </a:xfrm>
              <a:prstGeom prst="rect">
                <a:avLst/>
              </a:prstGeom>
              <a:blipFill rotWithShape="1">
                <a:blip r:embed="rId15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1580144" y="5443474"/>
                <a:ext cx="172547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−6=0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80144" y="5443474"/>
                <a:ext cx="1725472" cy="369332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1" name="Šipka doprava 30"/>
          <p:cNvSpPr/>
          <p:nvPr/>
        </p:nvSpPr>
        <p:spPr>
          <a:xfrm>
            <a:off x="3783092" y="5484130"/>
            <a:ext cx="556030" cy="242316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4951674" y="5357114"/>
                <a:ext cx="22545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=1, 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=1, </m:t>
                      </m:r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=−6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51674" y="5357114"/>
                <a:ext cx="2254528" cy="369332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2055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/>
      <p:bldP spid="12" grpId="0"/>
      <p:bldP spid="15" grpId="0"/>
      <p:bldP spid="20" grpId="0"/>
      <p:bldP spid="22" grpId="0"/>
      <p:bldP spid="23" grpId="0"/>
      <p:bldP spid="24" grpId="0"/>
      <p:bldP spid="25" grpId="0"/>
      <p:bldP spid="27" grpId="0"/>
      <p:bldP spid="28" grpId="0"/>
      <p:bldP spid="29" grpId="0"/>
      <p:bldP spid="30" grpId="0"/>
      <p:bldP spid="31" grpId="0" animBg="1"/>
      <p:bldP spid="3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683568" y="1052736"/>
                <a:ext cx="499810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𝐷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−4</m:t>
                      </m:r>
                      <m:r>
                        <a:rPr lang="cs-CZ" b="0" i="1" smtClean="0">
                          <a:latin typeface="Cambria Math"/>
                        </a:rPr>
                        <m:t>𝑎𝑐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−4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∙1∙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−6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=1+24=25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1052736"/>
                <a:ext cx="4998100" cy="36933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-324544" y="1646955"/>
                <a:ext cx="4894380" cy="67505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1,2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𝐷</m:t>
                              </m:r>
                            </m:e>
                          </m:ra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±5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324544" y="1646955"/>
                <a:ext cx="4894380" cy="67505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Přímá spojnice se šipkou 5"/>
          <p:cNvCxnSpPr/>
          <p:nvPr/>
        </p:nvCxnSpPr>
        <p:spPr>
          <a:xfrm flipV="1">
            <a:off x="3620480" y="1695625"/>
            <a:ext cx="576064" cy="33752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3635896" y="2051309"/>
            <a:ext cx="560648" cy="31937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4295520" y="1521489"/>
                <a:ext cx="89518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95520" y="1521489"/>
                <a:ext cx="895181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4295520" y="2237427"/>
                <a:ext cx="107362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=−3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95520" y="2237427"/>
                <a:ext cx="1073627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ovéPole 16"/>
          <p:cNvSpPr txBox="1"/>
          <p:nvPr/>
        </p:nvSpPr>
        <p:spPr>
          <a:xfrm>
            <a:off x="683568" y="2852936"/>
            <a:ext cx="77768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 podmínky plyne, že číslo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 nemůže být kořen rovnice, protože jmenovatel zlomků by se rovnal nule.  Vyhovuje pouze číslo -3, můžeme se přesvědčit zkouškou: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83568" y="3933056"/>
            <a:ext cx="14390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Zkouška: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737765" y="4321339"/>
                <a:ext cx="5192383" cy="61279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𝐿</m:t>
                      </m:r>
                      <m:r>
                        <a:rPr lang="cs-CZ" b="0" i="1" smtClean="0">
                          <a:latin typeface="Cambria Math"/>
                        </a:rPr>
                        <m:t>=−3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−3+3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−3−2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+3=−3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−5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+3=−3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∙0+3=3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7765" y="4321339"/>
                <a:ext cx="5192383" cy="61279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737765" y="5085184"/>
                <a:ext cx="5159682" cy="62991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𝑃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−3</m:t>
                              </m:r>
                            </m:e>
                          </m:d>
                          <m:r>
                            <a:rPr lang="cs-CZ" b="0" i="1" smtClean="0">
                              <a:latin typeface="Cambria Math"/>
                            </a:rPr>
                            <m:t>+6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−3−2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−3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−6+6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−5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+3=0+3=3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7765" y="5085184"/>
                <a:ext cx="5159682" cy="62991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789654" y="5877272"/>
                <a:ext cx="82022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𝐿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𝑃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9654" y="5877272"/>
                <a:ext cx="820225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4" name="Přímá spojnice 23"/>
          <p:cNvCxnSpPr/>
          <p:nvPr/>
        </p:nvCxnSpPr>
        <p:spPr>
          <a:xfrm flipH="1">
            <a:off x="789654" y="6246604"/>
            <a:ext cx="82022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2699792" y="6061938"/>
                <a:ext cx="38884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Rovnice má jediné řešení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=−3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99792" y="6061938"/>
                <a:ext cx="3888432" cy="369332"/>
              </a:xfrm>
              <a:prstGeom prst="rect">
                <a:avLst/>
              </a:prstGeom>
              <a:blipFill rotWithShape="1">
                <a:blip r:embed="rId10"/>
                <a:stretch>
                  <a:fillRect l="-1411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7" name="Přímá spojnice 26"/>
          <p:cNvCxnSpPr/>
          <p:nvPr/>
        </p:nvCxnSpPr>
        <p:spPr>
          <a:xfrm flipH="1">
            <a:off x="2699792" y="6431270"/>
            <a:ext cx="345638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20375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5" grpId="0"/>
      <p:bldP spid="16" grpId="0"/>
      <p:bldP spid="17" grpId="0"/>
      <p:bldP spid="18" grpId="0"/>
      <p:bldP spid="19" grpId="0"/>
      <p:bldP spid="21" grpId="0"/>
      <p:bldP spid="22" grpId="0"/>
      <p:bldP spid="2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6252" y="908720"/>
            <a:ext cx="86409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37742" y="961098"/>
            <a:ext cx="6768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Řešte rovnici a proveďte zkoušku řešení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856986" y="2101497"/>
                <a:ext cx="1776447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60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6986" y="2101497"/>
                <a:ext cx="1776447" cy="61273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Přímá spojnice 5"/>
          <p:cNvCxnSpPr/>
          <p:nvPr/>
        </p:nvCxnSpPr>
        <p:spPr>
          <a:xfrm flipH="1">
            <a:off x="406252" y="1628800"/>
            <a:ext cx="76941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2893767" y="2223197"/>
                <a:ext cx="157806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∙60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𝑥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−2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93767" y="2223197"/>
                <a:ext cx="1578061" cy="369332"/>
              </a:xfrm>
              <a:prstGeom prst="rect">
                <a:avLst/>
              </a:prstGeom>
              <a:blipFill rotWithShape="1">
                <a:blip r:embed="rId3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93595" y="2781299"/>
                <a:ext cx="304519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+60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=60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3595" y="2781299"/>
                <a:ext cx="3045193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21009" y="3215163"/>
                <a:ext cx="303147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−2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+60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−120=60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1009" y="3215163"/>
                <a:ext cx="3031471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046017" y="3605451"/>
                <a:ext cx="216148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   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−2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−120=0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6017" y="3605451"/>
                <a:ext cx="2161489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Šipka doprava 10"/>
          <p:cNvSpPr/>
          <p:nvPr/>
        </p:nvSpPr>
        <p:spPr>
          <a:xfrm>
            <a:off x="3452480" y="3668959"/>
            <a:ext cx="556030" cy="242316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4453150" y="3615405"/>
                <a:ext cx="268413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=1, 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=−2, </m:t>
                      </m:r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=−120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53150" y="3615405"/>
                <a:ext cx="2684133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809959" y="4189729"/>
                <a:ext cx="571547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𝐷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−4</m:t>
                      </m:r>
                      <m:r>
                        <a:rPr lang="cs-CZ" b="0" i="1" smtClean="0">
                          <a:latin typeface="Cambria Math"/>
                        </a:rPr>
                        <m:t>𝑎𝑐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−2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−4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∙1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−120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=4+480=484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9959" y="4189729"/>
                <a:ext cx="5715475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856986" y="4733819"/>
                <a:ext cx="4776051" cy="6750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1,2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𝐷</m:t>
                              </m:r>
                            </m:e>
                          </m:ra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−2</m:t>
                              </m:r>
                            </m:e>
                          </m:d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484</m:t>
                              </m:r>
                            </m:e>
                          </m:ra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±22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6986" y="4733819"/>
                <a:ext cx="4776051" cy="675057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5" name="Přímá spojnice se šipkou 14"/>
          <p:cNvCxnSpPr/>
          <p:nvPr/>
        </p:nvCxnSpPr>
        <p:spPr>
          <a:xfrm flipV="1">
            <a:off x="5633037" y="4773307"/>
            <a:ext cx="576064" cy="33752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5648453" y="5128991"/>
            <a:ext cx="560648" cy="31937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6525434" y="4549153"/>
                <a:ext cx="102342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=12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25434" y="4549153"/>
                <a:ext cx="1023422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6525434" y="5315109"/>
                <a:ext cx="120186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=−10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25434" y="5315109"/>
                <a:ext cx="1201867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TextovéPole 18"/>
          <p:cNvSpPr txBox="1"/>
          <p:nvPr/>
        </p:nvSpPr>
        <p:spPr>
          <a:xfrm>
            <a:off x="421009" y="1730047"/>
            <a:ext cx="24727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5795216" y="819208"/>
                <a:ext cx="1776447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60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95216" y="819208"/>
                <a:ext cx="1776447" cy="6127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5885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9" grpId="0"/>
      <p:bldP spid="10" grpId="0"/>
      <p:bldP spid="11" grpId="0" animBg="1"/>
      <p:bldP spid="12" grpId="0"/>
      <p:bldP spid="13" grpId="0"/>
      <p:bldP spid="14" grpId="0"/>
      <p:bldP spid="17" grpId="0"/>
      <p:bldP spid="18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80728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Zkouška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580946" y="1700808"/>
                <a:ext cx="3857915" cy="6183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𝐿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12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60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1+5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60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60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0946" y="1700808"/>
                <a:ext cx="3857915" cy="618311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580946" y="2343150"/>
                <a:ext cx="2358403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𝑃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12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12−2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0946" y="2343150"/>
                <a:ext cx="2358403" cy="6127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114800" y="2593932"/>
                <a:ext cx="82022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𝐿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𝑃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14800" y="2593932"/>
                <a:ext cx="820225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Přímá spojnice 6"/>
          <p:cNvCxnSpPr/>
          <p:nvPr/>
        </p:nvCxnSpPr>
        <p:spPr>
          <a:xfrm flipH="1">
            <a:off x="4067712" y="2963264"/>
            <a:ext cx="86731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580946" y="3284984"/>
                <a:ext cx="4460645" cy="6183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𝐿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−10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60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−10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1−6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60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60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0946" y="3284984"/>
                <a:ext cx="4460645" cy="61831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605304" y="4130746"/>
                <a:ext cx="3647217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𝑃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−10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−10−2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−12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5304" y="4130746"/>
                <a:ext cx="3647217" cy="6127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5087425" y="4252446"/>
                <a:ext cx="82022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𝐿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𝑃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87425" y="4252446"/>
                <a:ext cx="820225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2" name="Přímá spojnice 11"/>
          <p:cNvCxnSpPr/>
          <p:nvPr/>
        </p:nvCxnSpPr>
        <p:spPr>
          <a:xfrm flipH="1">
            <a:off x="5040337" y="4621778"/>
            <a:ext cx="86731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653915" y="5373216"/>
                <a:ext cx="452713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𝑅𝑜𝑣𝑛𝑖𝑐𝑒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</a:rPr>
                        <m:t>á </m:t>
                      </m:r>
                      <m:r>
                        <a:rPr lang="cs-CZ" b="0" i="1" smtClean="0">
                          <a:latin typeface="Cambria Math"/>
                        </a:rPr>
                        <m:t>𝑑𝑣𝑎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𝑘𝑜</m:t>
                      </m:r>
                      <m:r>
                        <a:rPr lang="cs-CZ" b="0" i="1" smtClean="0">
                          <a:latin typeface="Cambria Math"/>
                        </a:rPr>
                        <m:t>ř</m:t>
                      </m:r>
                      <m:r>
                        <a:rPr lang="cs-CZ" b="0" i="1" smtClean="0">
                          <a:latin typeface="Cambria Math"/>
                        </a:rPr>
                        <m:t>𝑒𝑛𝑦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=12, 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=−12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3915" y="5373216"/>
                <a:ext cx="4527137" cy="369332"/>
              </a:xfrm>
              <a:prstGeom prst="rect">
                <a:avLst/>
              </a:prstGeom>
              <a:blipFill rotWithShape="1">
                <a:blip r:embed="rId8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5" name="Přímá spojnice 14"/>
          <p:cNvCxnSpPr/>
          <p:nvPr/>
        </p:nvCxnSpPr>
        <p:spPr>
          <a:xfrm flipH="1">
            <a:off x="539552" y="5742548"/>
            <a:ext cx="493444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3756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11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06252" y="908720"/>
            <a:ext cx="86409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835696" y="981304"/>
                <a:ext cx="1662186" cy="3780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Ř</m:t>
                      </m:r>
                      <m:r>
                        <a:rPr lang="cs-CZ" b="0" i="1" smtClean="0">
                          <a:latin typeface="Cambria Math"/>
                        </a:rPr>
                        <m:t>𝑒</m:t>
                      </m:r>
                      <m:r>
                        <a:rPr lang="cs-CZ" b="0" i="1" smtClean="0">
                          <a:latin typeface="Cambria Math"/>
                        </a:rPr>
                        <m:t>š</m:t>
                      </m:r>
                      <m:r>
                        <a:rPr lang="cs-CZ" b="0" i="1" smtClean="0">
                          <a:latin typeface="Cambria Math"/>
                        </a:rPr>
                        <m:t>𝑡𝑒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𝑟𝑜𝑣𝑛𝑖𝑐𝑖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35696" y="981304"/>
                <a:ext cx="1662186" cy="37805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707904" y="908720"/>
                <a:ext cx="3753592" cy="6726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+8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43+3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07904" y="908720"/>
                <a:ext cx="3753592" cy="6726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" name="Přímá spojnice 7"/>
          <p:cNvCxnSpPr/>
          <p:nvPr/>
        </p:nvCxnSpPr>
        <p:spPr>
          <a:xfrm flipH="1">
            <a:off x="406252" y="1844824"/>
            <a:ext cx="726209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611560" y="2430180"/>
                <a:ext cx="3753592" cy="6726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+8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43+3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2430180"/>
                <a:ext cx="3753592" cy="6726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Šipka dolů 12"/>
          <p:cNvSpPr/>
          <p:nvPr/>
        </p:nvSpPr>
        <p:spPr>
          <a:xfrm>
            <a:off x="3404602" y="3106318"/>
            <a:ext cx="303301" cy="203750"/>
          </a:xfrm>
          <a:prstGeom prst="down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3050216" y="3322082"/>
                <a:ext cx="109658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4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50216" y="3322082"/>
                <a:ext cx="1096582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Šipka doprava 14"/>
          <p:cNvSpPr/>
          <p:nvPr/>
        </p:nvSpPr>
        <p:spPr>
          <a:xfrm>
            <a:off x="4411402" y="3414415"/>
            <a:ext cx="648072" cy="184666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364088" y="332208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Podmínka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114800" y="332208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6736446" y="3325644"/>
                <a:ext cx="802399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36446" y="3325644"/>
                <a:ext cx="802399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406252" y="3694976"/>
                <a:ext cx="726209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Obě strany rovnice vynásobíme výrazem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4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−1</m:t>
                        </m:r>
                      </m:e>
                    </m:d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6252" y="3694976"/>
                <a:ext cx="7262092" cy="369332"/>
              </a:xfrm>
              <a:prstGeom prst="rect">
                <a:avLst/>
              </a:prstGeom>
              <a:blipFill rotWithShape="1">
                <a:blip r:embed="rId7"/>
                <a:stretch>
                  <a:fillRect l="-756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TextovéPole 20"/>
          <p:cNvSpPr txBox="1"/>
          <p:nvPr/>
        </p:nvSpPr>
        <p:spPr>
          <a:xfrm>
            <a:off x="406252" y="2052896"/>
            <a:ext cx="22605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643658" y="4293096"/>
                <a:ext cx="49332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4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+8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e>
                      </m:d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=43+3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−2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3658" y="4293096"/>
                <a:ext cx="4933274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611560" y="4797152"/>
                <a:ext cx="519744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12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+32−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+1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=43+3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−2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4797152"/>
                <a:ext cx="5197448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643658" y="5301208"/>
                <a:ext cx="54098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12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+32−2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+2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−1−43−3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+2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3658" y="5301208"/>
                <a:ext cx="5409814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729464" y="5706844"/>
                <a:ext cx="170405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12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−12=0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9464" y="5706844"/>
                <a:ext cx="1704056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2857697" y="5670540"/>
                <a:ext cx="78579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/+12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57697" y="5670540"/>
                <a:ext cx="785793" cy="369332"/>
              </a:xfrm>
              <a:prstGeom prst="rect">
                <a:avLst/>
              </a:prstGeom>
              <a:blipFill rotWithShape="1">
                <a:blip r:embed="rId12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1194490" y="6082784"/>
                <a:ext cx="130009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12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=12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94490" y="6082784"/>
                <a:ext cx="1300099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2930020" y="6082784"/>
                <a:ext cx="83708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÷12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30020" y="6082784"/>
                <a:ext cx="837089" cy="369332"/>
              </a:xfrm>
              <a:prstGeom prst="rect">
                <a:avLst/>
              </a:prstGeom>
              <a:blipFill rotWithShape="1">
                <a:blip r:embed="rId14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16995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 animBg="1"/>
      <p:bldP spid="14" grpId="0"/>
      <p:bldP spid="15" grpId="0" animBg="1"/>
      <p:bldP spid="16" grpId="0"/>
      <p:bldP spid="19" grpId="0" animBg="1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827584" y="1124744"/>
                <a:ext cx="91537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7584" y="1124744"/>
                <a:ext cx="915379" cy="36933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2267744" y="1124744"/>
                <a:ext cx="508473" cy="38997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67744" y="1124744"/>
                <a:ext cx="508473" cy="389979"/>
              </a:xfrm>
              <a:prstGeom prst="rect">
                <a:avLst/>
              </a:prstGeom>
              <a:blipFill rotWithShape="1">
                <a:blip r:embed="rId3"/>
                <a:stretch>
                  <a:fillRect r="-1205" b="-1428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844724" y="1772816"/>
                <a:ext cx="97552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=±1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4724" y="1772816"/>
                <a:ext cx="975523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827584" y="2420887"/>
                <a:ext cx="6895628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Číslo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1 není kořenem rovnice, protože jmenovatel zlomku by po dosazení byl roven nule, rovnice má jediný kořen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=−1.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7584" y="2420887"/>
                <a:ext cx="6895628" cy="646331"/>
              </a:xfrm>
              <a:prstGeom prst="rect">
                <a:avLst/>
              </a:prstGeom>
              <a:blipFill rotWithShape="1">
                <a:blip r:embed="rId5"/>
                <a:stretch>
                  <a:fillRect l="-796" t="-5660" b="-132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" name="Přímá spojnice 7"/>
          <p:cNvCxnSpPr/>
          <p:nvPr/>
        </p:nvCxnSpPr>
        <p:spPr>
          <a:xfrm flipH="1">
            <a:off x="844724" y="2150696"/>
            <a:ext cx="10081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827584" y="3501008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Zkouška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862236" y="4005064"/>
                <a:ext cx="6510052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𝐿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−1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+8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−1−1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−1</m:t>
                              </m:r>
                            </m:e>
                          </m:d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−22+3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19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62236" y="4005064"/>
                <a:ext cx="6510052" cy="646331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862236" y="4869160"/>
                <a:ext cx="5863336" cy="68736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𝑃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43+3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−1</m:t>
                              </m:r>
                            </m:e>
                          </m:d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−1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−1</m:t>
                              </m:r>
                            </m:e>
                          </m:d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43−3−2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−8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38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−8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19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62236" y="4869160"/>
                <a:ext cx="5863336" cy="687368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914354" y="5661248"/>
                <a:ext cx="82022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𝐿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𝑃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14354" y="5661248"/>
                <a:ext cx="820225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4" name="Přímá spojnice 13"/>
          <p:cNvCxnSpPr/>
          <p:nvPr/>
        </p:nvCxnSpPr>
        <p:spPr>
          <a:xfrm flipH="1">
            <a:off x="914354" y="6030580"/>
            <a:ext cx="82022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21387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9" grpId="0"/>
      <p:bldP spid="10" grpId="0"/>
      <p:bldP spid="11" grpId="0"/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370881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RNDr. Milada Hudcová, Libuše Kubičíková: Sbírka úloh z matematiky pro SOU a SOŠ, 1. vydání 1994, Prometheus, ISBN 80-85849-40-2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5326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procvičování řešení kvadratických rovnic s neznámou ve jmenovateli.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řeší  jednoduché rovnice s využitím ekvivalentních úprav a stanovují podmínky řešení. Provádí zkoušku správnosti řešení.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2. díl, 1. vydání 2003,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80-7196-260-0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Jitka Vyhlídalová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817" y="155882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2429</TotalTime>
  <Words>1205</Words>
  <Application>Microsoft Office PowerPoint</Application>
  <PresentationFormat>Předvádění na obrazovce (4:3)</PresentationFormat>
  <Paragraphs>104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Vyhlídalová</cp:lastModifiedBy>
  <cp:revision>178</cp:revision>
  <dcterms:created xsi:type="dcterms:W3CDTF">2013-01-11T17:11:37Z</dcterms:created>
  <dcterms:modified xsi:type="dcterms:W3CDTF">2014-09-29T07:22:13Z</dcterms:modified>
</cp:coreProperties>
</file>